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147483425" r:id="rId2"/>
    <p:sldId id="257" r:id="rId3"/>
    <p:sldId id="263" r:id="rId4"/>
    <p:sldId id="260" r:id="rId5"/>
    <p:sldId id="269" r:id="rId6"/>
    <p:sldId id="2147483427" r:id="rId7"/>
    <p:sldId id="265" r:id="rId8"/>
    <p:sldId id="266" r:id="rId9"/>
    <p:sldId id="258" r:id="rId10"/>
    <p:sldId id="271" r:id="rId11"/>
    <p:sldId id="2147483439" r:id="rId12"/>
    <p:sldId id="2147483431" r:id="rId13"/>
    <p:sldId id="275" r:id="rId14"/>
    <p:sldId id="2147483434" r:id="rId15"/>
    <p:sldId id="2147483435" r:id="rId16"/>
    <p:sldId id="2147483436" r:id="rId17"/>
    <p:sldId id="276" r:id="rId18"/>
    <p:sldId id="277" r:id="rId19"/>
    <p:sldId id="278" r:id="rId20"/>
    <p:sldId id="279" r:id="rId21"/>
    <p:sldId id="2147483437" r:id="rId22"/>
    <p:sldId id="274" r:id="rId23"/>
    <p:sldId id="281" r:id="rId2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23"/>
    <p:restoredTop sz="94696"/>
  </p:normalViewPr>
  <p:slideViewPr>
    <p:cSldViewPr>
      <p:cViewPr varScale="1">
        <p:scale>
          <a:sx n="104" d="100"/>
          <a:sy n="104" d="100"/>
        </p:scale>
        <p:origin x="224" y="17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F34D7-F2D1-C640-A747-91508F50AC41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10962-7052-DB47-B977-B838F416E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010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394D4-018F-ED4B-8EEB-743FAF4E9F1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78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15468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5468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10/23/26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89257" y="184404"/>
            <a:ext cx="374142" cy="37338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63161" y="5661472"/>
            <a:ext cx="851786" cy="81038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5468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59968" y="1590517"/>
            <a:ext cx="5428615" cy="3885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FFC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63130" y="1590517"/>
            <a:ext cx="3867784" cy="3885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FFC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5468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pic>
        <p:nvPicPr>
          <p:cNvPr id="5" name="Picture 4" descr="A logo of a lion and a map&#10;&#10;AI-generated content may be incorrect.">
            <a:extLst>
              <a:ext uri="{FF2B5EF4-FFF2-40B4-BE49-F238E27FC236}">
                <a16:creationId xmlns:a16="http://schemas.microsoft.com/office/drawing/2014/main" id="{832B8A88-5AF5-D860-1AEA-AAA2EBEDC4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0" y="5370857"/>
            <a:ext cx="964739" cy="116329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67" y="609589"/>
            <a:ext cx="10566467" cy="5867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4200" dirty="0">
                <a:solidFill>
                  <a:srgbClr val="174A9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4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767" y="1501103"/>
            <a:ext cx="10566433" cy="4544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54103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589257" y="184404"/>
            <a:ext cx="374142" cy="37338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4180" y="297434"/>
            <a:ext cx="5958840" cy="1153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15468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52135" y="2434589"/>
            <a:ext cx="5644515" cy="2975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jp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jpg"/><Relationship Id="rId7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5.png"/><Relationship Id="rId4" Type="http://schemas.openxmlformats.org/officeDocument/2006/relationships/image" Target="../media/image12.png"/><Relationship Id="rId9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0.jp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8.png"/><Relationship Id="rId7" Type="http://schemas.openxmlformats.org/officeDocument/2006/relationships/image" Target="../media/image1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12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17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17.png"/><Relationship Id="rId4" Type="http://schemas.openxmlformats.org/officeDocument/2006/relationships/image" Target="../media/image41.png"/><Relationship Id="rId9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diabetes-partners.org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hyperlink" Target="mailto:alionjonyaeger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DF5BE-2ECB-97B8-7970-17D5CA6C6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9C1B12A7-3174-CF0E-C887-A0910A881992}"/>
              </a:ext>
            </a:extLst>
          </p:cNvPr>
          <p:cNvGrpSpPr/>
          <p:nvPr/>
        </p:nvGrpSpPr>
        <p:grpSpPr>
          <a:xfrm>
            <a:off x="0" y="0"/>
            <a:ext cx="12192000" cy="6882227"/>
            <a:chOff x="-258744" y="2003624"/>
            <a:chExt cx="12192000" cy="6882227"/>
          </a:xfrm>
        </p:grpSpPr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9DE90406-4363-04D0-58C3-A2430A8EF83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258744" y="2003624"/>
              <a:ext cx="12192000" cy="6858000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2783C600-2293-E61F-8E62-D9178FFED9BC}"/>
                </a:ext>
              </a:extLst>
            </p:cNvPr>
            <p:cNvSpPr/>
            <p:nvPr/>
          </p:nvSpPr>
          <p:spPr>
            <a:xfrm>
              <a:off x="249891" y="7039271"/>
              <a:ext cx="11683365" cy="1846580"/>
            </a:xfrm>
            <a:custGeom>
              <a:avLst/>
              <a:gdLst/>
              <a:ahLst/>
              <a:cxnLst/>
              <a:rect l="l" t="t" r="r" b="b"/>
              <a:pathLst>
                <a:path w="11683365" h="1846579">
                  <a:moveTo>
                    <a:pt x="11682984" y="0"/>
                  </a:moveTo>
                  <a:lnTo>
                    <a:pt x="11647159" y="26553"/>
                  </a:lnTo>
                  <a:lnTo>
                    <a:pt x="11610683" y="52853"/>
                  </a:lnTo>
                  <a:lnTo>
                    <a:pt x="11573560" y="78900"/>
                  </a:lnTo>
                  <a:lnTo>
                    <a:pt x="11535797" y="104696"/>
                  </a:lnTo>
                  <a:lnTo>
                    <a:pt x="11497402" y="130242"/>
                  </a:lnTo>
                  <a:lnTo>
                    <a:pt x="11458380" y="155538"/>
                  </a:lnTo>
                  <a:lnTo>
                    <a:pt x="11418737" y="180587"/>
                  </a:lnTo>
                  <a:lnTo>
                    <a:pt x="11378481" y="205390"/>
                  </a:lnTo>
                  <a:lnTo>
                    <a:pt x="11337618" y="229947"/>
                  </a:lnTo>
                  <a:lnTo>
                    <a:pt x="11296153" y="254260"/>
                  </a:lnTo>
                  <a:lnTo>
                    <a:pt x="11254094" y="278330"/>
                  </a:lnTo>
                  <a:lnTo>
                    <a:pt x="11211447" y="302158"/>
                  </a:lnTo>
                  <a:lnTo>
                    <a:pt x="11168219" y="325746"/>
                  </a:lnTo>
                  <a:lnTo>
                    <a:pt x="11124415" y="349094"/>
                  </a:lnTo>
                  <a:lnTo>
                    <a:pt x="11080043" y="372205"/>
                  </a:lnTo>
                  <a:lnTo>
                    <a:pt x="11035108" y="395078"/>
                  </a:lnTo>
                  <a:lnTo>
                    <a:pt x="10989618" y="417716"/>
                  </a:lnTo>
                  <a:lnTo>
                    <a:pt x="10943578" y="440119"/>
                  </a:lnTo>
                  <a:lnTo>
                    <a:pt x="10896996" y="462289"/>
                  </a:lnTo>
                  <a:lnTo>
                    <a:pt x="10849877" y="484227"/>
                  </a:lnTo>
                  <a:lnTo>
                    <a:pt x="10802228" y="505935"/>
                  </a:lnTo>
                  <a:lnTo>
                    <a:pt x="10754055" y="527412"/>
                  </a:lnTo>
                  <a:lnTo>
                    <a:pt x="10705365" y="548661"/>
                  </a:lnTo>
                  <a:lnTo>
                    <a:pt x="10656165" y="569683"/>
                  </a:lnTo>
                  <a:lnTo>
                    <a:pt x="10606461" y="590479"/>
                  </a:lnTo>
                  <a:lnTo>
                    <a:pt x="10556258" y="611050"/>
                  </a:lnTo>
                  <a:lnTo>
                    <a:pt x="10505565" y="631397"/>
                  </a:lnTo>
                  <a:lnTo>
                    <a:pt x="10454386" y="651522"/>
                  </a:lnTo>
                  <a:lnTo>
                    <a:pt x="10402729" y="671426"/>
                  </a:lnTo>
                  <a:lnTo>
                    <a:pt x="10350600" y="691110"/>
                  </a:lnTo>
                  <a:lnTo>
                    <a:pt x="10298006" y="710575"/>
                  </a:lnTo>
                  <a:lnTo>
                    <a:pt x="10244952" y="729822"/>
                  </a:lnTo>
                  <a:lnTo>
                    <a:pt x="10191446" y="748853"/>
                  </a:lnTo>
                  <a:lnTo>
                    <a:pt x="10137493" y="767669"/>
                  </a:lnTo>
                  <a:lnTo>
                    <a:pt x="10083101" y="786271"/>
                  </a:lnTo>
                  <a:lnTo>
                    <a:pt x="10028276" y="804660"/>
                  </a:lnTo>
                  <a:lnTo>
                    <a:pt x="9973023" y="822838"/>
                  </a:lnTo>
                  <a:lnTo>
                    <a:pt x="9917350" y="840805"/>
                  </a:lnTo>
                  <a:lnTo>
                    <a:pt x="9861264" y="858563"/>
                  </a:lnTo>
                  <a:lnTo>
                    <a:pt x="9804769" y="876113"/>
                  </a:lnTo>
                  <a:lnTo>
                    <a:pt x="9747874" y="893457"/>
                  </a:lnTo>
                  <a:lnTo>
                    <a:pt x="9690584" y="910595"/>
                  </a:lnTo>
                  <a:lnTo>
                    <a:pt x="9632906" y="927528"/>
                  </a:lnTo>
                  <a:lnTo>
                    <a:pt x="9574846" y="944259"/>
                  </a:lnTo>
                  <a:lnTo>
                    <a:pt x="9516410" y="960788"/>
                  </a:lnTo>
                  <a:lnTo>
                    <a:pt x="9457606" y="977116"/>
                  </a:lnTo>
                  <a:lnTo>
                    <a:pt x="9398440" y="993244"/>
                  </a:lnTo>
                  <a:lnTo>
                    <a:pt x="9338917" y="1009174"/>
                  </a:lnTo>
                  <a:lnTo>
                    <a:pt x="9279045" y="1024907"/>
                  </a:lnTo>
                  <a:lnTo>
                    <a:pt x="9218830" y="1040445"/>
                  </a:lnTo>
                  <a:lnTo>
                    <a:pt x="9158279" y="1055787"/>
                  </a:lnTo>
                  <a:lnTo>
                    <a:pt x="9097397" y="1070937"/>
                  </a:lnTo>
                  <a:lnTo>
                    <a:pt x="9036191" y="1085894"/>
                  </a:lnTo>
                  <a:lnTo>
                    <a:pt x="8974668" y="1100660"/>
                  </a:lnTo>
                  <a:lnTo>
                    <a:pt x="8912835" y="1115236"/>
                  </a:lnTo>
                  <a:lnTo>
                    <a:pt x="8788260" y="1143823"/>
                  </a:lnTo>
                  <a:lnTo>
                    <a:pt x="8662520" y="1171666"/>
                  </a:lnTo>
                  <a:lnTo>
                    <a:pt x="8535666" y="1198774"/>
                  </a:lnTo>
                  <a:lnTo>
                    <a:pt x="8407748" y="1225156"/>
                  </a:lnTo>
                  <a:lnTo>
                    <a:pt x="8278819" y="1250822"/>
                  </a:lnTo>
                  <a:lnTo>
                    <a:pt x="8148931" y="1275782"/>
                  </a:lnTo>
                  <a:lnTo>
                    <a:pt x="8018134" y="1300045"/>
                  </a:lnTo>
                  <a:lnTo>
                    <a:pt x="7886481" y="1323622"/>
                  </a:lnTo>
                  <a:lnTo>
                    <a:pt x="7754022" y="1346521"/>
                  </a:lnTo>
                  <a:lnTo>
                    <a:pt x="7620811" y="1368753"/>
                  </a:lnTo>
                  <a:lnTo>
                    <a:pt x="7486897" y="1390327"/>
                  </a:lnTo>
                  <a:lnTo>
                    <a:pt x="7352333" y="1411252"/>
                  </a:lnTo>
                  <a:lnTo>
                    <a:pt x="7217170" y="1431539"/>
                  </a:lnTo>
                  <a:lnTo>
                    <a:pt x="7081460" y="1451197"/>
                  </a:lnTo>
                  <a:lnTo>
                    <a:pt x="6945255" y="1470236"/>
                  </a:lnTo>
                  <a:lnTo>
                    <a:pt x="6808605" y="1488665"/>
                  </a:lnTo>
                  <a:lnTo>
                    <a:pt x="6671563" y="1506494"/>
                  </a:lnTo>
                  <a:lnTo>
                    <a:pt x="6534180" y="1523732"/>
                  </a:lnTo>
                  <a:lnTo>
                    <a:pt x="6396507" y="1540390"/>
                  </a:lnTo>
                  <a:lnTo>
                    <a:pt x="6258597" y="1556477"/>
                  </a:lnTo>
                  <a:lnTo>
                    <a:pt x="6120501" y="1572003"/>
                  </a:lnTo>
                  <a:lnTo>
                    <a:pt x="5982269" y="1586976"/>
                  </a:lnTo>
                  <a:lnTo>
                    <a:pt x="5843955" y="1601408"/>
                  </a:lnTo>
                  <a:lnTo>
                    <a:pt x="5705610" y="1615307"/>
                  </a:lnTo>
                  <a:lnTo>
                    <a:pt x="5567284" y="1628684"/>
                  </a:lnTo>
                  <a:lnTo>
                    <a:pt x="5359946" y="1647790"/>
                  </a:lnTo>
                  <a:lnTo>
                    <a:pt x="5152943" y="1665773"/>
                  </a:lnTo>
                  <a:lnTo>
                    <a:pt x="4946449" y="1682668"/>
                  </a:lnTo>
                  <a:lnTo>
                    <a:pt x="4740639" y="1698505"/>
                  </a:lnTo>
                  <a:lnTo>
                    <a:pt x="4535686" y="1713319"/>
                  </a:lnTo>
                  <a:lnTo>
                    <a:pt x="4331764" y="1727140"/>
                  </a:lnTo>
                  <a:lnTo>
                    <a:pt x="4129047" y="1740003"/>
                  </a:lnTo>
                  <a:lnTo>
                    <a:pt x="3927710" y="1751939"/>
                  </a:lnTo>
                  <a:lnTo>
                    <a:pt x="3727927" y="1762982"/>
                  </a:lnTo>
                  <a:lnTo>
                    <a:pt x="3464266" y="1776371"/>
                  </a:lnTo>
                  <a:lnTo>
                    <a:pt x="3204089" y="1788306"/>
                  </a:lnTo>
                  <a:lnTo>
                    <a:pt x="2947808" y="1798865"/>
                  </a:lnTo>
                  <a:lnTo>
                    <a:pt x="2695836" y="1808124"/>
                  </a:lnTo>
                  <a:lnTo>
                    <a:pt x="2448585" y="1816161"/>
                  </a:lnTo>
                  <a:lnTo>
                    <a:pt x="2146789" y="1824606"/>
                  </a:lnTo>
                  <a:lnTo>
                    <a:pt x="1853821" y="1831413"/>
                  </a:lnTo>
                  <a:lnTo>
                    <a:pt x="1515045" y="1837632"/>
                  </a:lnTo>
                  <a:lnTo>
                    <a:pt x="1191534" y="1841969"/>
                  </a:lnTo>
                  <a:lnTo>
                    <a:pt x="835253" y="1844999"/>
                  </a:lnTo>
                  <a:lnTo>
                    <a:pt x="458672" y="1846293"/>
                  </a:lnTo>
                  <a:lnTo>
                    <a:pt x="0" y="1845385"/>
                  </a:lnTo>
                  <a:lnTo>
                    <a:pt x="11682984" y="1845385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30195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dirty="0"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DB408F8-AE64-76E8-BE0A-D33075DB249D}"/>
                </a:ext>
              </a:extLst>
            </p:cNvPr>
            <p:cNvSpPr/>
            <p:nvPr/>
          </p:nvSpPr>
          <p:spPr>
            <a:xfrm>
              <a:off x="241499" y="8301779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2"/>
                  </a:lnTo>
                  <a:lnTo>
                    <a:pt x="11080043" y="115670"/>
                  </a:lnTo>
                  <a:lnTo>
                    <a:pt x="10989618" y="129814"/>
                  </a:lnTo>
                  <a:lnTo>
                    <a:pt x="10896996" y="143666"/>
                  </a:lnTo>
                  <a:lnTo>
                    <a:pt x="10802228" y="157230"/>
                  </a:lnTo>
                  <a:lnTo>
                    <a:pt x="10705365" y="170508"/>
                  </a:lnTo>
                  <a:lnTo>
                    <a:pt x="10606461" y="183504"/>
                  </a:lnTo>
                  <a:lnTo>
                    <a:pt x="10505565" y="196220"/>
                  </a:lnTo>
                  <a:lnTo>
                    <a:pt x="10402729" y="208660"/>
                  </a:lnTo>
                  <a:lnTo>
                    <a:pt x="10244952" y="226808"/>
                  </a:lnTo>
                  <a:lnTo>
                    <a:pt x="10083101" y="244351"/>
                  </a:lnTo>
                  <a:lnTo>
                    <a:pt x="9917350" y="261298"/>
                  </a:lnTo>
                  <a:lnTo>
                    <a:pt x="9747874" y="277661"/>
                  </a:lnTo>
                  <a:lnTo>
                    <a:pt x="9574846" y="293449"/>
                  </a:lnTo>
                  <a:lnTo>
                    <a:pt x="9398440" y="308672"/>
                  </a:lnTo>
                  <a:lnTo>
                    <a:pt x="9218830" y="323341"/>
                  </a:lnTo>
                  <a:lnTo>
                    <a:pt x="8974668" y="342054"/>
                  </a:lnTo>
                  <a:lnTo>
                    <a:pt x="8725533" y="359823"/>
                  </a:lnTo>
                  <a:lnTo>
                    <a:pt x="8471836" y="376672"/>
                  </a:lnTo>
                  <a:lnTo>
                    <a:pt x="8213992" y="392626"/>
                  </a:lnTo>
                  <a:lnTo>
                    <a:pt x="7952411" y="407707"/>
                  </a:lnTo>
                  <a:lnTo>
                    <a:pt x="7620811" y="425370"/>
                  </a:lnTo>
                  <a:lnTo>
                    <a:pt x="7284823" y="441754"/>
                  </a:lnTo>
                  <a:lnTo>
                    <a:pt x="6945255" y="456908"/>
                  </a:lnTo>
                  <a:lnTo>
                    <a:pt x="6602911" y="470877"/>
                  </a:lnTo>
                  <a:lnTo>
                    <a:pt x="6189569" y="486143"/>
                  </a:lnTo>
                  <a:lnTo>
                    <a:pt x="5774783" y="499853"/>
                  </a:lnTo>
                  <a:lnTo>
                    <a:pt x="5290899" y="513987"/>
                  </a:lnTo>
                  <a:lnTo>
                    <a:pt x="4740639" y="527847"/>
                  </a:lnTo>
                  <a:lnTo>
                    <a:pt x="4196475" y="539444"/>
                  </a:lnTo>
                  <a:lnTo>
                    <a:pt x="3595687" y="550023"/>
                  </a:lnTo>
                  <a:lnTo>
                    <a:pt x="2884395" y="559793"/>
                  </a:lnTo>
                  <a:lnTo>
                    <a:pt x="2087464" y="567498"/>
                  </a:lnTo>
                  <a:lnTo>
                    <a:pt x="1191534" y="572432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000000">
                <a:alpha val="23136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dirty="0"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7515FFA5-234F-6C1D-0E35-B3C08836FD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27794" y="604645"/>
            <a:ext cx="6190615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lang="en-US" sz="3600" dirty="0">
                <a:solidFill>
                  <a:schemeClr val="bg1"/>
                </a:solidFill>
                <a:latin typeface="Arial Black"/>
                <a:cs typeface="Arial Black"/>
              </a:rPr>
              <a:t>  Type 2</a:t>
            </a:r>
            <a:br>
              <a:rPr lang="en-US" sz="7200" dirty="0">
                <a:solidFill>
                  <a:srgbClr val="FFC000"/>
                </a:solidFill>
                <a:latin typeface="Arial Black"/>
                <a:cs typeface="Arial Black"/>
              </a:rPr>
            </a:br>
            <a:r>
              <a:rPr lang="en-US" sz="7200" dirty="0">
                <a:solidFill>
                  <a:srgbClr val="FFC000"/>
                </a:solidFill>
                <a:latin typeface="Arial Black"/>
                <a:cs typeface="Arial Black"/>
              </a:rPr>
              <a:t>DIABETES </a:t>
            </a: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E9954048-FAA1-D18F-D5B0-F48DA6F795F2}"/>
              </a:ext>
            </a:extLst>
          </p:cNvPr>
          <p:cNvSpPr/>
          <p:nvPr/>
        </p:nvSpPr>
        <p:spPr>
          <a:xfrm>
            <a:off x="0" y="5035647"/>
            <a:ext cx="7618730" cy="0"/>
          </a:xfrm>
          <a:custGeom>
            <a:avLst/>
            <a:gdLst/>
            <a:ahLst/>
            <a:cxnLst/>
            <a:rect l="l" t="t" r="r" b="b"/>
            <a:pathLst>
              <a:path w="7618730">
                <a:moveTo>
                  <a:pt x="0" y="0"/>
                </a:moveTo>
                <a:lnTo>
                  <a:pt x="7618730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36A81F35-D7C2-8311-0297-E78B26DF27FA}"/>
              </a:ext>
            </a:extLst>
          </p:cNvPr>
          <p:cNvSpPr txBox="1"/>
          <p:nvPr/>
        </p:nvSpPr>
        <p:spPr>
          <a:xfrm>
            <a:off x="1159764" y="2106330"/>
            <a:ext cx="6020435" cy="2494280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12700" marR="5080">
              <a:lnSpc>
                <a:spcPts val="6120"/>
              </a:lnSpc>
              <a:spcBef>
                <a:spcPts val="1205"/>
              </a:spcBef>
            </a:pPr>
            <a:r>
              <a:rPr sz="5000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z="5000" spc="-4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5000" spc="-10" dirty="0">
                <a:solidFill>
                  <a:srgbClr val="FFFFFF"/>
                </a:solidFill>
                <a:latin typeface="Arial Black"/>
                <a:cs typeface="Arial Black"/>
              </a:rPr>
              <a:t>Largest </a:t>
            </a:r>
            <a:r>
              <a:rPr sz="5000" spc="-150" dirty="0">
                <a:solidFill>
                  <a:srgbClr val="FFFFFF"/>
                </a:solidFill>
                <a:latin typeface="Arial Black"/>
                <a:cs typeface="Arial Black"/>
              </a:rPr>
              <a:t>Pandemic</a:t>
            </a:r>
            <a:r>
              <a:rPr sz="5000" spc="-3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5000" spc="-25" dirty="0">
                <a:solidFill>
                  <a:srgbClr val="FFFFFF"/>
                </a:solidFill>
                <a:latin typeface="Arial Black"/>
                <a:cs typeface="Arial Black"/>
              </a:rPr>
              <a:t>in </a:t>
            </a:r>
            <a:r>
              <a:rPr sz="5000" spc="-105" dirty="0">
                <a:solidFill>
                  <a:srgbClr val="FFFFFF"/>
                </a:solidFill>
                <a:latin typeface="Arial Black"/>
                <a:cs typeface="Arial Black"/>
              </a:rPr>
              <a:t>Human</a:t>
            </a:r>
            <a:r>
              <a:rPr sz="5000" spc="-3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5000" spc="-90" dirty="0">
                <a:solidFill>
                  <a:srgbClr val="FFFFFF"/>
                </a:solidFill>
                <a:latin typeface="Arial Black"/>
                <a:cs typeface="Arial Black"/>
              </a:rPr>
              <a:t>History</a:t>
            </a:r>
            <a:endParaRPr sz="5000" dirty="0">
              <a:latin typeface="Arial Black"/>
              <a:cs typeface="Arial Black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A87BB135-6E04-51E2-1E22-CEA8DB67F134}"/>
              </a:ext>
            </a:extLst>
          </p:cNvPr>
          <p:cNvSpPr txBox="1"/>
          <p:nvPr/>
        </p:nvSpPr>
        <p:spPr>
          <a:xfrm>
            <a:off x="6341926" y="2635797"/>
            <a:ext cx="1313815" cy="23211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0" spc="-50" dirty="0">
                <a:solidFill>
                  <a:srgbClr val="FFC000"/>
                </a:solidFill>
                <a:latin typeface="Arial Black"/>
                <a:cs typeface="Arial Black"/>
              </a:rPr>
              <a:t>?</a:t>
            </a:r>
            <a:endParaRPr sz="15000" dirty="0">
              <a:latin typeface="Arial Black"/>
              <a:cs typeface="Arial Black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928E95A-511E-501D-8838-1EDCD674E972}"/>
              </a:ext>
            </a:extLst>
          </p:cNvPr>
          <p:cNvSpPr txBox="1"/>
          <p:nvPr/>
        </p:nvSpPr>
        <p:spPr>
          <a:xfrm>
            <a:off x="611637" y="5498050"/>
            <a:ext cx="115208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Lifestyle Interventions for Better Health   </a:t>
            </a:r>
            <a:endParaRPr lang="en-US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logo of a lion and a map&#10;&#10;AI-generated content may be incorrect.">
            <a:extLst>
              <a:ext uri="{FF2B5EF4-FFF2-40B4-BE49-F238E27FC236}">
                <a16:creationId xmlns:a16="http://schemas.microsoft.com/office/drawing/2014/main" id="{C057F5AE-FDF2-E8AE-A394-61F65D85E9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383" y="228600"/>
            <a:ext cx="2165350" cy="261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887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858"/>
            <a:ext cx="12192000" cy="6851650"/>
            <a:chOff x="0" y="6858"/>
            <a:chExt cx="12192000" cy="68516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63161" y="5661472"/>
              <a:ext cx="851786" cy="8103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858"/>
              <a:ext cx="12192000" cy="68511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858"/>
              <a:ext cx="12192000" cy="685114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6888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25" dirty="0"/>
              <a:t>What</a:t>
            </a:r>
            <a:r>
              <a:rPr sz="4400" spc="-290" dirty="0"/>
              <a:t> </a:t>
            </a:r>
            <a:r>
              <a:rPr sz="4400" spc="-95" dirty="0"/>
              <a:t>is</a:t>
            </a:r>
            <a:r>
              <a:rPr sz="4400" spc="-285" dirty="0"/>
              <a:t> </a:t>
            </a:r>
            <a:r>
              <a:rPr sz="4400" spc="-130" dirty="0"/>
              <a:t>Diabetes?</a:t>
            </a:r>
            <a:endParaRPr sz="4400"/>
          </a:p>
        </p:txBody>
      </p:sp>
      <p:sp>
        <p:nvSpPr>
          <p:cNvPr id="7" name="object 7"/>
          <p:cNvSpPr/>
          <p:nvPr/>
        </p:nvSpPr>
        <p:spPr>
          <a:xfrm>
            <a:off x="509016" y="6284214"/>
            <a:ext cx="11683365" cy="574040"/>
          </a:xfrm>
          <a:custGeom>
            <a:avLst/>
            <a:gdLst/>
            <a:ahLst/>
            <a:cxnLst/>
            <a:rect l="l" t="t" r="r" b="b"/>
            <a:pathLst>
              <a:path w="11683365" h="574040">
                <a:moveTo>
                  <a:pt x="11682984" y="0"/>
                </a:moveTo>
                <a:lnTo>
                  <a:pt x="11573560" y="24520"/>
                </a:lnTo>
                <a:lnTo>
                  <a:pt x="11497402" y="40475"/>
                </a:lnTo>
                <a:lnTo>
                  <a:pt x="11418737" y="56121"/>
                </a:lnTo>
                <a:lnTo>
                  <a:pt x="11337618" y="71461"/>
                </a:lnTo>
                <a:lnTo>
                  <a:pt x="11254094" y="86497"/>
                </a:lnTo>
                <a:lnTo>
                  <a:pt x="11168219" y="101233"/>
                </a:lnTo>
                <a:lnTo>
                  <a:pt x="11080043" y="115671"/>
                </a:lnTo>
                <a:lnTo>
                  <a:pt x="10989618" y="129815"/>
                </a:lnTo>
                <a:lnTo>
                  <a:pt x="10896996" y="143667"/>
                </a:lnTo>
                <a:lnTo>
                  <a:pt x="10802228" y="157231"/>
                </a:lnTo>
                <a:lnTo>
                  <a:pt x="10705365" y="170509"/>
                </a:lnTo>
                <a:lnTo>
                  <a:pt x="10606461" y="183505"/>
                </a:lnTo>
                <a:lnTo>
                  <a:pt x="10505565" y="196221"/>
                </a:lnTo>
                <a:lnTo>
                  <a:pt x="10402729" y="208661"/>
                </a:lnTo>
                <a:lnTo>
                  <a:pt x="10244952" y="226809"/>
                </a:lnTo>
                <a:lnTo>
                  <a:pt x="10083101" y="244352"/>
                </a:lnTo>
                <a:lnTo>
                  <a:pt x="9917350" y="261300"/>
                </a:lnTo>
                <a:lnTo>
                  <a:pt x="9747874" y="277662"/>
                </a:lnTo>
                <a:lnTo>
                  <a:pt x="9574846" y="293450"/>
                </a:lnTo>
                <a:lnTo>
                  <a:pt x="9398440" y="308674"/>
                </a:lnTo>
                <a:lnTo>
                  <a:pt x="9218830" y="323342"/>
                </a:lnTo>
                <a:lnTo>
                  <a:pt x="8974668" y="342056"/>
                </a:lnTo>
                <a:lnTo>
                  <a:pt x="8725533" y="359825"/>
                </a:lnTo>
                <a:lnTo>
                  <a:pt x="8471836" y="376674"/>
                </a:lnTo>
                <a:lnTo>
                  <a:pt x="8213992" y="392628"/>
                </a:lnTo>
                <a:lnTo>
                  <a:pt x="7952411" y="407710"/>
                </a:lnTo>
                <a:lnTo>
                  <a:pt x="7620811" y="425372"/>
                </a:lnTo>
                <a:lnTo>
                  <a:pt x="7284823" y="441757"/>
                </a:lnTo>
                <a:lnTo>
                  <a:pt x="6945255" y="456910"/>
                </a:lnTo>
                <a:lnTo>
                  <a:pt x="6602911" y="470880"/>
                </a:lnTo>
                <a:lnTo>
                  <a:pt x="6189569" y="486146"/>
                </a:lnTo>
                <a:lnTo>
                  <a:pt x="5774783" y="499855"/>
                </a:lnTo>
                <a:lnTo>
                  <a:pt x="5290899" y="513990"/>
                </a:lnTo>
                <a:lnTo>
                  <a:pt x="4740639" y="527850"/>
                </a:lnTo>
                <a:lnTo>
                  <a:pt x="4196475" y="539447"/>
                </a:lnTo>
                <a:lnTo>
                  <a:pt x="3595687" y="550026"/>
                </a:lnTo>
                <a:lnTo>
                  <a:pt x="2884395" y="559795"/>
                </a:lnTo>
                <a:lnTo>
                  <a:pt x="2087464" y="567500"/>
                </a:lnTo>
                <a:lnTo>
                  <a:pt x="1191534" y="572433"/>
                </a:lnTo>
                <a:lnTo>
                  <a:pt x="0" y="573493"/>
                </a:lnTo>
                <a:lnTo>
                  <a:pt x="11682984" y="573493"/>
                </a:lnTo>
                <a:lnTo>
                  <a:pt x="11682984" y="0"/>
                </a:lnTo>
                <a:close/>
              </a:path>
            </a:pathLst>
          </a:custGeom>
          <a:solidFill>
            <a:srgbClr val="FFFFFF">
              <a:alpha val="4588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81558" y="1934717"/>
            <a:ext cx="9090660" cy="3951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275"/>
              </a:lnSpc>
              <a:spcBef>
                <a:spcPts val="100"/>
              </a:spcBef>
            </a:pPr>
            <a:r>
              <a:rPr sz="2800" b="1" dirty="0">
                <a:solidFill>
                  <a:srgbClr val="404040"/>
                </a:solidFill>
                <a:latin typeface="Arial"/>
                <a:cs typeface="Arial"/>
              </a:rPr>
              <a:t>Diabetes</a:t>
            </a:r>
            <a:r>
              <a:rPr sz="2800" b="1" spc="-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sz="2800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2800" spc="-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chronic</a:t>
            </a:r>
            <a:r>
              <a:rPr sz="28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condition</a:t>
            </a:r>
            <a:r>
              <a:rPr sz="2800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404040"/>
                </a:solidFill>
                <a:latin typeface="Arial"/>
                <a:cs typeface="Arial"/>
              </a:rPr>
              <a:t>that</a:t>
            </a:r>
            <a:endParaRPr sz="2800">
              <a:latin typeface="Arial"/>
              <a:cs typeface="Arial"/>
            </a:endParaRPr>
          </a:p>
          <a:p>
            <a:pPr marL="12700" marR="1706245">
              <a:lnSpc>
                <a:spcPts val="3190"/>
              </a:lnSpc>
              <a:spcBef>
                <a:spcPts val="165"/>
              </a:spcBef>
            </a:pP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affects</a:t>
            </a:r>
            <a:r>
              <a:rPr sz="2800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how</a:t>
            </a:r>
            <a:r>
              <a:rPr sz="28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your</a:t>
            </a:r>
            <a:r>
              <a:rPr sz="28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body</a:t>
            </a:r>
            <a:r>
              <a:rPr sz="28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turns</a:t>
            </a:r>
            <a:r>
              <a:rPr sz="2800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food</a:t>
            </a:r>
            <a:r>
              <a:rPr sz="28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into</a:t>
            </a:r>
            <a:r>
              <a:rPr sz="28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energy.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People</a:t>
            </a:r>
            <a:r>
              <a:rPr sz="2800" spc="-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with</a:t>
            </a:r>
            <a:r>
              <a:rPr sz="2800" spc="-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diabetes</a:t>
            </a:r>
            <a:r>
              <a:rPr sz="2800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have</a:t>
            </a:r>
            <a:r>
              <a:rPr sz="28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b="1" u="sng" dirty="0">
                <a:solidFill>
                  <a:srgbClr val="15468F"/>
                </a:solidFill>
                <a:uFill>
                  <a:solidFill>
                    <a:srgbClr val="15468F"/>
                  </a:solidFill>
                </a:uFill>
                <a:latin typeface="Arial"/>
                <a:cs typeface="Arial"/>
              </a:rPr>
              <a:t>hyperglycemia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,</a:t>
            </a:r>
            <a:r>
              <a:rPr sz="2800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Arial"/>
                <a:cs typeface="Arial"/>
              </a:rPr>
              <a:t>or </a:t>
            </a:r>
            <a:r>
              <a:rPr sz="2800" b="1" u="sng" dirty="0">
                <a:solidFill>
                  <a:srgbClr val="15468F"/>
                </a:solidFill>
                <a:uFill>
                  <a:solidFill>
                    <a:srgbClr val="15468F"/>
                  </a:solidFill>
                </a:uFill>
                <a:latin typeface="Arial"/>
                <a:cs typeface="Arial"/>
              </a:rPr>
              <a:t>too</a:t>
            </a:r>
            <a:r>
              <a:rPr sz="2800" b="1" u="sng" spc="-70" dirty="0">
                <a:solidFill>
                  <a:srgbClr val="15468F"/>
                </a:solidFill>
                <a:uFill>
                  <a:solidFill>
                    <a:srgbClr val="15468F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dirty="0">
                <a:solidFill>
                  <a:srgbClr val="15468F"/>
                </a:solidFill>
                <a:uFill>
                  <a:solidFill>
                    <a:srgbClr val="15468F"/>
                  </a:solidFill>
                </a:uFill>
                <a:latin typeface="Arial"/>
                <a:cs typeface="Arial"/>
              </a:rPr>
              <a:t>much</a:t>
            </a:r>
            <a:r>
              <a:rPr sz="2800" b="1" u="sng" spc="-65" dirty="0">
                <a:solidFill>
                  <a:srgbClr val="15468F"/>
                </a:solidFill>
                <a:uFill>
                  <a:solidFill>
                    <a:srgbClr val="15468F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dirty="0">
                <a:solidFill>
                  <a:srgbClr val="15468F"/>
                </a:solidFill>
                <a:uFill>
                  <a:solidFill>
                    <a:srgbClr val="15468F"/>
                  </a:solidFill>
                </a:uFill>
                <a:latin typeface="Arial"/>
                <a:cs typeface="Arial"/>
              </a:rPr>
              <a:t>sugar</a:t>
            </a:r>
            <a:r>
              <a:rPr sz="2800" b="1" spc="-65" dirty="0">
                <a:solidFill>
                  <a:srgbClr val="15468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(glucose)</a:t>
            </a:r>
            <a:r>
              <a:rPr sz="28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in</a:t>
            </a:r>
            <a:r>
              <a:rPr sz="2800" spc="-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800" spc="-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bloodstream.</a:t>
            </a:r>
            <a:endParaRPr sz="2800">
              <a:latin typeface="Arial"/>
              <a:cs typeface="Arial"/>
            </a:endParaRPr>
          </a:p>
          <a:p>
            <a:pPr marL="4780280" marR="5080">
              <a:lnSpc>
                <a:spcPct val="95000"/>
              </a:lnSpc>
              <a:spcBef>
                <a:spcPts val="1939"/>
              </a:spcBef>
            </a:pP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Uncontrolled,</a:t>
            </a:r>
            <a:r>
              <a:rPr sz="2800" spc="-1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elevated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glucose</a:t>
            </a:r>
            <a:r>
              <a:rPr sz="28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levels</a:t>
            </a:r>
            <a:r>
              <a:rPr sz="2800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can</a:t>
            </a:r>
            <a:r>
              <a:rPr sz="2800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damage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tissues</a:t>
            </a:r>
            <a:r>
              <a:rPr sz="2800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throughout</a:t>
            </a:r>
            <a:r>
              <a:rPr sz="28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800" spc="-20" dirty="0">
                <a:solidFill>
                  <a:srgbClr val="404040"/>
                </a:solidFill>
                <a:latin typeface="Arial"/>
                <a:cs typeface="Arial"/>
              </a:rPr>
              <a:t>body,</a:t>
            </a:r>
            <a:r>
              <a:rPr sz="2800" spc="-1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causing</a:t>
            </a:r>
            <a:r>
              <a:rPr sz="2800" spc="-1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disease</a:t>
            </a:r>
            <a:endParaRPr sz="2800">
              <a:latin typeface="Arial"/>
              <a:cs typeface="Arial"/>
            </a:endParaRPr>
          </a:p>
          <a:p>
            <a:pPr marL="4780280">
              <a:lnSpc>
                <a:spcPts val="3190"/>
              </a:lnSpc>
            </a:pP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and</a:t>
            </a:r>
            <a:r>
              <a:rPr sz="28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early</a:t>
            </a:r>
            <a:r>
              <a:rPr sz="28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death.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163561" y="184404"/>
            <a:ext cx="4799965" cy="3732529"/>
            <a:chOff x="7163561" y="184404"/>
            <a:chExt cx="4799965" cy="3732529"/>
          </a:xfrm>
        </p:grpSpPr>
        <p:sp>
          <p:nvSpPr>
            <p:cNvPr id="10" name="object 10"/>
            <p:cNvSpPr/>
            <p:nvPr/>
          </p:nvSpPr>
          <p:spPr>
            <a:xfrm>
              <a:off x="7163561" y="524256"/>
              <a:ext cx="4128770" cy="2392680"/>
            </a:xfrm>
            <a:custGeom>
              <a:avLst/>
              <a:gdLst/>
              <a:ahLst/>
              <a:cxnLst/>
              <a:rect l="l" t="t" r="r" b="b"/>
              <a:pathLst>
                <a:path w="4128770" h="2392680">
                  <a:moveTo>
                    <a:pt x="1617091" y="0"/>
                  </a:moveTo>
                  <a:lnTo>
                    <a:pt x="0" y="940943"/>
                  </a:lnTo>
                  <a:lnTo>
                    <a:pt x="2511425" y="2392680"/>
                  </a:lnTo>
                  <a:lnTo>
                    <a:pt x="4128516" y="1451737"/>
                  </a:lnTo>
                  <a:lnTo>
                    <a:pt x="2872740" y="725932"/>
                  </a:lnTo>
                  <a:lnTo>
                    <a:pt x="1617091" y="0"/>
                  </a:lnTo>
                  <a:close/>
                </a:path>
              </a:pathLst>
            </a:custGeom>
            <a:solidFill>
              <a:srgbClr val="3866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80525" y="478663"/>
              <a:ext cx="1196975" cy="805815"/>
            </a:xfrm>
            <a:custGeom>
              <a:avLst/>
              <a:gdLst/>
              <a:ahLst/>
              <a:cxnLst/>
              <a:rect l="l" t="t" r="r" b="b"/>
              <a:pathLst>
                <a:path w="1196975" h="805815">
                  <a:moveTo>
                    <a:pt x="114427" y="0"/>
                  </a:moveTo>
                  <a:lnTo>
                    <a:pt x="0" y="113029"/>
                  </a:lnTo>
                  <a:lnTo>
                    <a:pt x="1196848" y="805306"/>
                  </a:lnTo>
                  <a:lnTo>
                    <a:pt x="1196848" y="626236"/>
                  </a:lnTo>
                  <a:lnTo>
                    <a:pt x="1188198" y="560933"/>
                  </a:lnTo>
                  <a:lnTo>
                    <a:pt x="1161567" y="496340"/>
                  </a:lnTo>
                  <a:lnTo>
                    <a:pt x="1118922" y="433072"/>
                  </a:lnTo>
                  <a:lnTo>
                    <a:pt x="1092210" y="402128"/>
                  </a:lnTo>
                  <a:lnTo>
                    <a:pt x="1062233" y="371747"/>
                  </a:lnTo>
                  <a:lnTo>
                    <a:pt x="1029237" y="342005"/>
                  </a:lnTo>
                  <a:lnTo>
                    <a:pt x="993469" y="312979"/>
                  </a:lnTo>
                  <a:lnTo>
                    <a:pt x="955174" y="284747"/>
                  </a:lnTo>
                  <a:lnTo>
                    <a:pt x="914598" y="257385"/>
                  </a:lnTo>
                  <a:lnTo>
                    <a:pt x="871989" y="230971"/>
                  </a:lnTo>
                  <a:lnTo>
                    <a:pt x="827591" y="205580"/>
                  </a:lnTo>
                  <a:lnTo>
                    <a:pt x="781651" y="181292"/>
                  </a:lnTo>
                  <a:lnTo>
                    <a:pt x="734416" y="158181"/>
                  </a:lnTo>
                  <a:lnTo>
                    <a:pt x="686131" y="136326"/>
                  </a:lnTo>
                  <a:lnTo>
                    <a:pt x="637042" y="115803"/>
                  </a:lnTo>
                  <a:lnTo>
                    <a:pt x="587396" y="96689"/>
                  </a:lnTo>
                  <a:lnTo>
                    <a:pt x="537438" y="79062"/>
                  </a:lnTo>
                  <a:lnTo>
                    <a:pt x="487416" y="62998"/>
                  </a:lnTo>
                  <a:lnTo>
                    <a:pt x="437574" y="48574"/>
                  </a:lnTo>
                  <a:lnTo>
                    <a:pt x="388160" y="35867"/>
                  </a:lnTo>
                  <a:lnTo>
                    <a:pt x="339419" y="24955"/>
                  </a:lnTo>
                  <a:lnTo>
                    <a:pt x="291597" y="15913"/>
                  </a:lnTo>
                  <a:lnTo>
                    <a:pt x="244941" y="8820"/>
                  </a:lnTo>
                  <a:lnTo>
                    <a:pt x="199696" y="3752"/>
                  </a:lnTo>
                  <a:lnTo>
                    <a:pt x="156109" y="786"/>
                  </a:lnTo>
                  <a:lnTo>
                    <a:pt x="114427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93685" y="478663"/>
              <a:ext cx="2583815" cy="1499235"/>
            </a:xfrm>
            <a:custGeom>
              <a:avLst/>
              <a:gdLst/>
              <a:ahLst/>
              <a:cxnLst/>
              <a:rect l="l" t="t" r="r" b="b"/>
              <a:pathLst>
                <a:path w="2583815" h="1499235">
                  <a:moveTo>
                    <a:pt x="1500504" y="0"/>
                  </a:moveTo>
                  <a:lnTo>
                    <a:pt x="0" y="872744"/>
                  </a:lnTo>
                  <a:lnTo>
                    <a:pt x="41722" y="873530"/>
                  </a:lnTo>
                  <a:lnTo>
                    <a:pt x="85348" y="876494"/>
                  </a:lnTo>
                  <a:lnTo>
                    <a:pt x="130631" y="881560"/>
                  </a:lnTo>
                  <a:lnTo>
                    <a:pt x="177326" y="888650"/>
                  </a:lnTo>
                  <a:lnTo>
                    <a:pt x="225186" y="897688"/>
                  </a:lnTo>
                  <a:lnTo>
                    <a:pt x="273965" y="908596"/>
                  </a:lnTo>
                  <a:lnTo>
                    <a:pt x="323416" y="921297"/>
                  </a:lnTo>
                  <a:lnTo>
                    <a:pt x="373293" y="935715"/>
                  </a:lnTo>
                  <a:lnTo>
                    <a:pt x="423351" y="951773"/>
                  </a:lnTo>
                  <a:lnTo>
                    <a:pt x="473342" y="969393"/>
                  </a:lnTo>
                  <a:lnTo>
                    <a:pt x="523021" y="988499"/>
                  </a:lnTo>
                  <a:lnTo>
                    <a:pt x="572141" y="1009014"/>
                  </a:lnTo>
                  <a:lnTo>
                    <a:pt x="620455" y="1030860"/>
                  </a:lnTo>
                  <a:lnTo>
                    <a:pt x="667719" y="1053961"/>
                  </a:lnTo>
                  <a:lnTo>
                    <a:pt x="713685" y="1078240"/>
                  </a:lnTo>
                  <a:lnTo>
                    <a:pt x="758107" y="1103620"/>
                  </a:lnTo>
                  <a:lnTo>
                    <a:pt x="800739" y="1130024"/>
                  </a:lnTo>
                  <a:lnTo>
                    <a:pt x="841335" y="1157375"/>
                  </a:lnTo>
                  <a:lnTo>
                    <a:pt x="879648" y="1185595"/>
                  </a:lnTo>
                  <a:lnTo>
                    <a:pt x="915432" y="1214609"/>
                  </a:lnTo>
                  <a:lnTo>
                    <a:pt x="948441" y="1244339"/>
                  </a:lnTo>
                  <a:lnTo>
                    <a:pt x="978428" y="1274709"/>
                  </a:lnTo>
                  <a:lnTo>
                    <a:pt x="1005148" y="1305640"/>
                  </a:lnTo>
                  <a:lnTo>
                    <a:pt x="1028354" y="1337057"/>
                  </a:lnTo>
                  <a:lnTo>
                    <a:pt x="1063239" y="1401038"/>
                  </a:lnTo>
                  <a:lnTo>
                    <a:pt x="1081113" y="1466038"/>
                  </a:lnTo>
                  <a:lnTo>
                    <a:pt x="1083055" y="1498727"/>
                  </a:lnTo>
                  <a:lnTo>
                    <a:pt x="2583687" y="625982"/>
                  </a:lnTo>
                  <a:lnTo>
                    <a:pt x="2575033" y="560705"/>
                  </a:lnTo>
                  <a:lnTo>
                    <a:pt x="2548386" y="496138"/>
                  </a:lnTo>
                  <a:lnTo>
                    <a:pt x="2505716" y="432896"/>
                  </a:lnTo>
                  <a:lnTo>
                    <a:pt x="2478989" y="401965"/>
                  </a:lnTo>
                  <a:lnTo>
                    <a:pt x="2448994" y="371595"/>
                  </a:lnTo>
                  <a:lnTo>
                    <a:pt x="2415978" y="341865"/>
                  </a:lnTo>
                  <a:lnTo>
                    <a:pt x="2380188" y="312851"/>
                  </a:lnTo>
                  <a:lnTo>
                    <a:pt x="2341870" y="284631"/>
                  </a:lnTo>
                  <a:lnTo>
                    <a:pt x="2301270" y="257280"/>
                  </a:lnTo>
                  <a:lnTo>
                    <a:pt x="2258633" y="230876"/>
                  </a:lnTo>
                  <a:lnTo>
                    <a:pt x="2214207" y="205496"/>
                  </a:lnTo>
                  <a:lnTo>
                    <a:pt x="2168238" y="181217"/>
                  </a:lnTo>
                  <a:lnTo>
                    <a:pt x="2120972" y="158116"/>
                  </a:lnTo>
                  <a:lnTo>
                    <a:pt x="2072655" y="136270"/>
                  </a:lnTo>
                  <a:lnTo>
                    <a:pt x="2023533" y="115755"/>
                  </a:lnTo>
                  <a:lnTo>
                    <a:pt x="1973852" y="96649"/>
                  </a:lnTo>
                  <a:lnTo>
                    <a:pt x="1923860" y="79029"/>
                  </a:lnTo>
                  <a:lnTo>
                    <a:pt x="1873801" y="62971"/>
                  </a:lnTo>
                  <a:lnTo>
                    <a:pt x="1823923" y="48553"/>
                  </a:lnTo>
                  <a:lnTo>
                    <a:pt x="1774471" y="35852"/>
                  </a:lnTo>
                  <a:lnTo>
                    <a:pt x="1725692" y="24944"/>
                  </a:lnTo>
                  <a:lnTo>
                    <a:pt x="1677831" y="15906"/>
                  </a:lnTo>
                  <a:lnTo>
                    <a:pt x="1631136" y="8816"/>
                  </a:lnTo>
                  <a:lnTo>
                    <a:pt x="1585853" y="3750"/>
                  </a:lnTo>
                  <a:lnTo>
                    <a:pt x="1542227" y="786"/>
                  </a:lnTo>
                  <a:lnTo>
                    <a:pt x="1500504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163562" y="1465325"/>
              <a:ext cx="4128770" cy="1499235"/>
            </a:xfrm>
            <a:custGeom>
              <a:avLst/>
              <a:gdLst/>
              <a:ahLst/>
              <a:cxnLst/>
              <a:rect l="l" t="t" r="r" b="b"/>
              <a:pathLst>
                <a:path w="4128770" h="1499235">
                  <a:moveTo>
                    <a:pt x="4128516" y="510540"/>
                  </a:moveTo>
                  <a:lnTo>
                    <a:pt x="2511552" y="1451737"/>
                  </a:lnTo>
                  <a:lnTo>
                    <a:pt x="1255776" y="725805"/>
                  </a:lnTo>
                  <a:lnTo>
                    <a:pt x="0" y="0"/>
                  </a:lnTo>
                  <a:lnTo>
                    <a:pt x="0" y="48006"/>
                  </a:lnTo>
                  <a:lnTo>
                    <a:pt x="1255776" y="773049"/>
                  </a:lnTo>
                  <a:lnTo>
                    <a:pt x="2511552" y="1498854"/>
                  </a:lnTo>
                  <a:lnTo>
                    <a:pt x="4128516" y="557657"/>
                  </a:lnTo>
                  <a:lnTo>
                    <a:pt x="4128516" y="510540"/>
                  </a:lnTo>
                  <a:close/>
                </a:path>
              </a:pathLst>
            </a:custGeom>
            <a:solidFill>
              <a:srgbClr val="053D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477250" y="1283970"/>
              <a:ext cx="2699385" cy="1565910"/>
            </a:xfrm>
            <a:custGeom>
              <a:avLst/>
              <a:gdLst/>
              <a:ahLst/>
              <a:cxnLst/>
              <a:rect l="l" t="t" r="r" b="b"/>
              <a:pathLst>
                <a:path w="2699384" h="1565910">
                  <a:moveTo>
                    <a:pt x="1500631" y="0"/>
                  </a:moveTo>
                  <a:lnTo>
                    <a:pt x="0" y="873632"/>
                  </a:lnTo>
                  <a:lnTo>
                    <a:pt x="1197609" y="1565910"/>
                  </a:lnTo>
                  <a:lnTo>
                    <a:pt x="2699004" y="692276"/>
                  </a:lnTo>
                  <a:lnTo>
                    <a:pt x="1500631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79385" y="542797"/>
              <a:ext cx="3896868" cy="230708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89769" y="2905759"/>
              <a:ext cx="1588801" cy="101091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589258" y="184404"/>
              <a:ext cx="374142" cy="373380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1731752" y="264667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FFC000"/>
                </a:solidFill>
                <a:latin typeface="Arial"/>
                <a:cs typeface="Arial"/>
              </a:rPr>
              <a:t>2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20" name="Picture 19" descr="A logo of a lion and a map&#10;&#10;AI-generated content may be incorrect.">
            <a:extLst>
              <a:ext uri="{FF2B5EF4-FFF2-40B4-BE49-F238E27FC236}">
                <a16:creationId xmlns:a16="http://schemas.microsoft.com/office/drawing/2014/main" id="{A174D793-9A2D-6C01-CC90-D49A05FFA0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577840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4180" y="815339"/>
            <a:ext cx="761301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The</a:t>
            </a:r>
            <a:r>
              <a:rPr spc="-240" dirty="0"/>
              <a:t> </a:t>
            </a:r>
            <a:r>
              <a:rPr spc="-125" dirty="0"/>
              <a:t>Two</a:t>
            </a:r>
            <a:r>
              <a:rPr spc="-150" dirty="0"/>
              <a:t> </a:t>
            </a:r>
            <a:r>
              <a:rPr spc="-20" dirty="0"/>
              <a:t>Main</a:t>
            </a:r>
            <a:r>
              <a:rPr spc="-190" dirty="0"/>
              <a:t> </a:t>
            </a:r>
            <a:r>
              <a:rPr spc="-90" dirty="0"/>
              <a:t>Types</a:t>
            </a:r>
            <a:r>
              <a:rPr spc="-185" dirty="0"/>
              <a:t> </a:t>
            </a:r>
            <a:r>
              <a:rPr dirty="0"/>
              <a:t>of</a:t>
            </a:r>
            <a:r>
              <a:rPr spc="-185" dirty="0"/>
              <a:t> </a:t>
            </a:r>
            <a:r>
              <a:rPr spc="-20" dirty="0"/>
              <a:t>Diabetes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83108" y="1661147"/>
            <a:ext cx="11709400" cy="5196840"/>
            <a:chOff x="483108" y="1661147"/>
            <a:chExt cx="11709400" cy="51968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3108" y="1661147"/>
              <a:ext cx="2410206" cy="10180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9016" y="5011674"/>
              <a:ext cx="11682984" cy="184629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875906" y="1926716"/>
              <a:ext cx="0" cy="3493135"/>
            </a:xfrm>
            <a:custGeom>
              <a:avLst/>
              <a:gdLst/>
              <a:ahLst/>
              <a:cxnLst/>
              <a:rect l="l" t="t" r="r" b="b"/>
              <a:pathLst>
                <a:path h="3493135">
                  <a:moveTo>
                    <a:pt x="0" y="0"/>
                  </a:moveTo>
                  <a:lnTo>
                    <a:pt x="0" y="3492754"/>
                  </a:lnTo>
                </a:path>
              </a:pathLst>
            </a:custGeom>
            <a:ln w="25146">
              <a:solidFill>
                <a:srgbClr val="1546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sz="half" idx="2"/>
          </p:nvPr>
        </p:nvSpPr>
        <p:spPr>
          <a:xfrm>
            <a:off x="759968" y="1590517"/>
            <a:ext cx="5428615" cy="5051383"/>
          </a:xfrm>
          <a:prstGeom prst="rect">
            <a:avLst/>
          </a:prstGeom>
        </p:spPr>
        <p:txBody>
          <a:bodyPr vert="horz" wrap="square" lIns="0" tIns="194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30"/>
              </a:spcBef>
            </a:pPr>
            <a:r>
              <a:rPr dirty="0"/>
              <a:t>TYPE</a:t>
            </a:r>
            <a:r>
              <a:rPr spc="-140" dirty="0"/>
              <a:t> </a:t>
            </a:r>
            <a:r>
              <a:rPr spc="-50" dirty="0"/>
              <a:t>1</a:t>
            </a:r>
            <a:r>
              <a:rPr lang="en-US" spc="-50" dirty="0"/>
              <a:t>  </a:t>
            </a:r>
            <a:endParaRPr spc="-50" dirty="0"/>
          </a:p>
          <a:p>
            <a:pPr marL="12700" marR="323850">
              <a:lnSpc>
                <a:spcPct val="100000"/>
              </a:lnSpc>
              <a:spcBef>
                <a:spcPts val="1115"/>
              </a:spcBef>
            </a:pP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(5%)</a:t>
            </a:r>
            <a:r>
              <a:rPr sz="2800" spc="-13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The</a:t>
            </a:r>
            <a:r>
              <a:rPr sz="2800" spc="-8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pancreas</a:t>
            </a:r>
            <a:r>
              <a:rPr sz="2800" spc="-8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lang="en-US" sz="2800" dirty="0">
                <a:solidFill>
                  <a:srgbClr val="585858"/>
                </a:solidFill>
                <a:latin typeface="Arial"/>
                <a:cs typeface="Arial"/>
              </a:rPr>
              <a:t>can’t make enough 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insulin.</a:t>
            </a:r>
            <a:r>
              <a:rPr lang="en-US" sz="2800" spc="-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lang="en-US" sz="28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The</a:t>
            </a:r>
            <a:r>
              <a:rPr lang="en-US" sz="2800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immune</a:t>
            </a:r>
            <a:r>
              <a:rPr sz="2800" spc="-7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system</a:t>
            </a:r>
            <a:r>
              <a:rPr sz="2800" spc="-8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damages</a:t>
            </a:r>
            <a:r>
              <a:rPr sz="2800" spc="-8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585858"/>
                </a:solidFill>
                <a:latin typeface="Arial"/>
                <a:cs typeface="Arial"/>
              </a:rPr>
              <a:t>or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destroys</a:t>
            </a:r>
            <a:r>
              <a:rPr sz="2800" spc="-4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the</a:t>
            </a:r>
            <a:r>
              <a:rPr sz="2800" spc="-4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585858"/>
                </a:solidFill>
                <a:latin typeface="Arial"/>
                <a:cs typeface="Arial"/>
              </a:rPr>
              <a:t>insulin-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producing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cells</a:t>
            </a:r>
            <a:r>
              <a:rPr sz="2800" spc="-6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of</a:t>
            </a:r>
            <a:r>
              <a:rPr sz="2800" spc="-6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the</a:t>
            </a:r>
            <a:r>
              <a:rPr sz="2800" spc="-6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pancreas.</a:t>
            </a:r>
            <a:r>
              <a:rPr sz="2800" spc="-5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Usually </a:t>
            </a:r>
            <a:r>
              <a:rPr lang="en-US" sz="2800" dirty="0">
                <a:solidFill>
                  <a:srgbClr val="585858"/>
                </a:solidFill>
                <a:latin typeface="Arial"/>
                <a:cs typeface="Arial"/>
              </a:rPr>
              <a:t>starts</a:t>
            </a:r>
            <a:r>
              <a:rPr sz="2800" spc="-6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early</a:t>
            </a:r>
            <a:r>
              <a:rPr sz="2800" spc="-5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in</a:t>
            </a:r>
            <a:r>
              <a:rPr sz="2800" spc="-5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life</a:t>
            </a:r>
            <a:r>
              <a:rPr sz="2800" spc="-6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and</a:t>
            </a:r>
            <a:r>
              <a:rPr sz="2800" spc="-5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requires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lifelong</a:t>
            </a:r>
            <a:r>
              <a:rPr sz="2800" spc="-1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insulin</a:t>
            </a:r>
            <a:r>
              <a:rPr sz="2800" spc="-1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supplement.</a:t>
            </a:r>
            <a:endParaRPr lang="en-US" sz="2800" spc="-10" dirty="0">
              <a:solidFill>
                <a:srgbClr val="585858"/>
              </a:solidFill>
              <a:latin typeface="Arial"/>
              <a:cs typeface="Arial"/>
            </a:endParaRPr>
          </a:p>
          <a:p>
            <a:pPr marL="12700" marR="323850">
              <a:spcBef>
                <a:spcPts val="1115"/>
              </a:spcBef>
            </a:pPr>
            <a:r>
              <a:rPr lang="en-US" sz="2800" b="1" i="1" spc="-10" dirty="0">
                <a:solidFill>
                  <a:srgbClr val="585858"/>
                </a:solidFill>
                <a:latin typeface="Arial"/>
                <a:cs typeface="Arial"/>
              </a:rPr>
              <a:t>Also called Juvenile Diabetes.</a:t>
            </a:r>
            <a:endParaRPr lang="en-US" sz="2800" dirty="0">
              <a:latin typeface="Arial"/>
              <a:cs typeface="Arial"/>
            </a:endParaRPr>
          </a:p>
          <a:p>
            <a:pPr marL="12700" marR="323850">
              <a:lnSpc>
                <a:spcPct val="100000"/>
              </a:lnSpc>
              <a:spcBef>
                <a:spcPts val="1115"/>
              </a:spcBef>
            </a:pPr>
            <a:endParaRPr sz="2800" dirty="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86016" y="1661147"/>
            <a:ext cx="2410205" cy="101804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sz="half" idx="3"/>
          </p:nvPr>
        </p:nvSpPr>
        <p:spPr>
          <a:xfrm>
            <a:off x="7263129" y="1590517"/>
            <a:ext cx="4168901" cy="4048544"/>
          </a:xfrm>
          <a:prstGeom prst="rect">
            <a:avLst/>
          </a:prstGeom>
        </p:spPr>
        <p:txBody>
          <a:bodyPr vert="horz" wrap="square" lIns="0" tIns="194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30"/>
              </a:spcBef>
            </a:pPr>
            <a:r>
              <a:rPr dirty="0"/>
              <a:t>TYPE</a:t>
            </a:r>
            <a:r>
              <a:rPr spc="-140" dirty="0"/>
              <a:t> </a:t>
            </a:r>
            <a:r>
              <a:rPr spc="-50" dirty="0"/>
              <a:t>2</a:t>
            </a:r>
            <a:r>
              <a:rPr lang="en-US" spc="-50" dirty="0"/>
              <a:t> </a:t>
            </a:r>
            <a:endParaRPr spc="-50" dirty="0"/>
          </a:p>
          <a:p>
            <a:pPr marL="12700" marR="5080">
              <a:lnSpc>
                <a:spcPct val="100000"/>
              </a:lnSpc>
              <a:spcBef>
                <a:spcPts val="1115"/>
              </a:spcBef>
            </a:pPr>
            <a:r>
              <a:rPr sz="2800" spc="-20" dirty="0">
                <a:solidFill>
                  <a:srgbClr val="585858"/>
                </a:solidFill>
                <a:latin typeface="Arial"/>
                <a:cs typeface="Arial"/>
              </a:rPr>
              <a:t>(90-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95%)</a:t>
            </a:r>
            <a:r>
              <a:rPr sz="2800" spc="-9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The</a:t>
            </a:r>
            <a:r>
              <a:rPr sz="2800" spc="-5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585858"/>
                </a:solidFill>
                <a:latin typeface="Arial"/>
                <a:cs typeface="Arial"/>
              </a:rPr>
              <a:t>body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doesn’t</a:t>
            </a:r>
            <a:r>
              <a:rPr sz="2800" spc="-7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make</a:t>
            </a:r>
            <a:r>
              <a:rPr sz="2800" spc="-7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enough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insulin</a:t>
            </a:r>
            <a:r>
              <a:rPr sz="2800" spc="-8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to</a:t>
            </a:r>
            <a:r>
              <a:rPr sz="2800" spc="-7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or</a:t>
            </a:r>
            <a:r>
              <a:rPr sz="2800" spc="-6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doesn’t</a:t>
            </a:r>
            <a:r>
              <a:rPr sz="2800" spc="-6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585858"/>
                </a:solidFill>
                <a:latin typeface="Arial"/>
                <a:cs typeface="Arial"/>
              </a:rPr>
              <a:t>use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insulin</a:t>
            </a:r>
            <a:r>
              <a:rPr sz="2800" spc="-5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well</a:t>
            </a:r>
            <a:r>
              <a:rPr sz="2800" spc="-3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–</a:t>
            </a:r>
            <a:r>
              <a:rPr sz="2800" spc="-5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a</a:t>
            </a:r>
            <a:r>
              <a:rPr sz="2800" spc="-4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condition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called</a:t>
            </a:r>
            <a:r>
              <a:rPr sz="2800" spc="-8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b="1" i="1" spc="-10" dirty="0">
                <a:solidFill>
                  <a:srgbClr val="585858"/>
                </a:solidFill>
                <a:latin typeface="Arial"/>
                <a:cs typeface="Arial"/>
              </a:rPr>
              <a:t>insulin resistance.</a:t>
            </a:r>
            <a:endParaRPr lang="en-US" sz="2800" b="1" i="1" spc="-10" dirty="0">
              <a:solidFill>
                <a:srgbClr val="585858"/>
              </a:solidFill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115"/>
              </a:spcBef>
            </a:pPr>
            <a:r>
              <a:rPr lang="en-US" sz="2800" b="1" i="1" spc="-10" dirty="0">
                <a:solidFill>
                  <a:srgbClr val="585858"/>
                </a:solidFill>
                <a:latin typeface="Arial"/>
                <a:cs typeface="Arial"/>
              </a:rPr>
              <a:t>Also called Adult Onset Diabetes.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89257" y="184404"/>
            <a:ext cx="374142" cy="37338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731752" y="264666"/>
            <a:ext cx="85623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-50" dirty="0">
                <a:solidFill>
                  <a:srgbClr val="FFC000"/>
                </a:solidFill>
                <a:latin typeface="Arial"/>
                <a:cs typeface="Arial"/>
              </a:rPr>
              <a:t>3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14" name="Picture 13" descr="A logo of a lion and a map&#10;&#10;AI-generated content may be incorrect.">
            <a:extLst>
              <a:ext uri="{FF2B5EF4-FFF2-40B4-BE49-F238E27FC236}">
                <a16:creationId xmlns:a16="http://schemas.microsoft.com/office/drawing/2014/main" id="{61C44A3D-A6A4-1760-ED07-C05FCF244B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577840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63161" y="5661472"/>
              <a:ext cx="851786" cy="8103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24180" y="691134"/>
            <a:ext cx="1726564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25" dirty="0">
                <a:solidFill>
                  <a:srgbClr val="FFFFFF"/>
                </a:solidFill>
              </a:rPr>
              <a:t>Facts:</a:t>
            </a:r>
            <a:endParaRPr sz="4800"/>
          </a:p>
        </p:txBody>
      </p:sp>
      <p:grpSp>
        <p:nvGrpSpPr>
          <p:cNvPr id="7" name="object 7"/>
          <p:cNvGrpSpPr/>
          <p:nvPr/>
        </p:nvGrpSpPr>
        <p:grpSpPr>
          <a:xfrm>
            <a:off x="509016" y="5011673"/>
            <a:ext cx="11683365" cy="1846580"/>
            <a:chOff x="509016" y="5011673"/>
            <a:chExt cx="11683365" cy="1846580"/>
          </a:xfrm>
        </p:grpSpPr>
        <p:sp>
          <p:nvSpPr>
            <p:cNvPr id="8" name="object 8"/>
            <p:cNvSpPr/>
            <p:nvPr/>
          </p:nvSpPr>
          <p:spPr>
            <a:xfrm>
              <a:off x="509016" y="5011673"/>
              <a:ext cx="11683365" cy="1846580"/>
            </a:xfrm>
            <a:custGeom>
              <a:avLst/>
              <a:gdLst/>
              <a:ahLst/>
              <a:cxnLst/>
              <a:rect l="l" t="t" r="r" b="b"/>
              <a:pathLst>
                <a:path w="11683365" h="1846579">
                  <a:moveTo>
                    <a:pt x="11682984" y="0"/>
                  </a:moveTo>
                  <a:lnTo>
                    <a:pt x="11647159" y="26553"/>
                  </a:lnTo>
                  <a:lnTo>
                    <a:pt x="11610683" y="52853"/>
                  </a:lnTo>
                  <a:lnTo>
                    <a:pt x="11573560" y="78900"/>
                  </a:lnTo>
                  <a:lnTo>
                    <a:pt x="11535797" y="104696"/>
                  </a:lnTo>
                  <a:lnTo>
                    <a:pt x="11497402" y="130242"/>
                  </a:lnTo>
                  <a:lnTo>
                    <a:pt x="11458380" y="155538"/>
                  </a:lnTo>
                  <a:lnTo>
                    <a:pt x="11418737" y="180587"/>
                  </a:lnTo>
                  <a:lnTo>
                    <a:pt x="11378481" y="205390"/>
                  </a:lnTo>
                  <a:lnTo>
                    <a:pt x="11337618" y="229947"/>
                  </a:lnTo>
                  <a:lnTo>
                    <a:pt x="11296153" y="254260"/>
                  </a:lnTo>
                  <a:lnTo>
                    <a:pt x="11254094" y="278330"/>
                  </a:lnTo>
                  <a:lnTo>
                    <a:pt x="11211447" y="302158"/>
                  </a:lnTo>
                  <a:lnTo>
                    <a:pt x="11168219" y="325746"/>
                  </a:lnTo>
                  <a:lnTo>
                    <a:pt x="11124415" y="349094"/>
                  </a:lnTo>
                  <a:lnTo>
                    <a:pt x="11080043" y="372205"/>
                  </a:lnTo>
                  <a:lnTo>
                    <a:pt x="11035108" y="395078"/>
                  </a:lnTo>
                  <a:lnTo>
                    <a:pt x="10989618" y="417716"/>
                  </a:lnTo>
                  <a:lnTo>
                    <a:pt x="10943578" y="440119"/>
                  </a:lnTo>
                  <a:lnTo>
                    <a:pt x="10896996" y="462289"/>
                  </a:lnTo>
                  <a:lnTo>
                    <a:pt x="10849877" y="484227"/>
                  </a:lnTo>
                  <a:lnTo>
                    <a:pt x="10802228" y="505934"/>
                  </a:lnTo>
                  <a:lnTo>
                    <a:pt x="10754055" y="527412"/>
                  </a:lnTo>
                  <a:lnTo>
                    <a:pt x="10705365" y="548661"/>
                  </a:lnTo>
                  <a:lnTo>
                    <a:pt x="10656165" y="569683"/>
                  </a:lnTo>
                  <a:lnTo>
                    <a:pt x="10606461" y="590479"/>
                  </a:lnTo>
                  <a:lnTo>
                    <a:pt x="10556258" y="611050"/>
                  </a:lnTo>
                  <a:lnTo>
                    <a:pt x="10505565" y="631397"/>
                  </a:lnTo>
                  <a:lnTo>
                    <a:pt x="10454386" y="651522"/>
                  </a:lnTo>
                  <a:lnTo>
                    <a:pt x="10402729" y="671426"/>
                  </a:lnTo>
                  <a:lnTo>
                    <a:pt x="10350600" y="691109"/>
                  </a:lnTo>
                  <a:lnTo>
                    <a:pt x="10298006" y="710574"/>
                  </a:lnTo>
                  <a:lnTo>
                    <a:pt x="10244952" y="729822"/>
                  </a:lnTo>
                  <a:lnTo>
                    <a:pt x="10191446" y="748853"/>
                  </a:lnTo>
                  <a:lnTo>
                    <a:pt x="10137493" y="767669"/>
                  </a:lnTo>
                  <a:lnTo>
                    <a:pt x="10083101" y="786271"/>
                  </a:lnTo>
                  <a:lnTo>
                    <a:pt x="10028276" y="804660"/>
                  </a:lnTo>
                  <a:lnTo>
                    <a:pt x="9973023" y="822837"/>
                  </a:lnTo>
                  <a:lnTo>
                    <a:pt x="9917350" y="840804"/>
                  </a:lnTo>
                  <a:lnTo>
                    <a:pt x="9861264" y="858563"/>
                  </a:lnTo>
                  <a:lnTo>
                    <a:pt x="9804769" y="876113"/>
                  </a:lnTo>
                  <a:lnTo>
                    <a:pt x="9747874" y="893456"/>
                  </a:lnTo>
                  <a:lnTo>
                    <a:pt x="9690584" y="910594"/>
                  </a:lnTo>
                  <a:lnTo>
                    <a:pt x="9632906" y="927528"/>
                  </a:lnTo>
                  <a:lnTo>
                    <a:pt x="9574846" y="944258"/>
                  </a:lnTo>
                  <a:lnTo>
                    <a:pt x="9516410" y="960787"/>
                  </a:lnTo>
                  <a:lnTo>
                    <a:pt x="9457606" y="977115"/>
                  </a:lnTo>
                  <a:lnTo>
                    <a:pt x="9398440" y="993243"/>
                  </a:lnTo>
                  <a:lnTo>
                    <a:pt x="9338917" y="1009174"/>
                  </a:lnTo>
                  <a:lnTo>
                    <a:pt x="9279045" y="1024907"/>
                  </a:lnTo>
                  <a:lnTo>
                    <a:pt x="9218830" y="1040444"/>
                  </a:lnTo>
                  <a:lnTo>
                    <a:pt x="9158279" y="1055787"/>
                  </a:lnTo>
                  <a:lnTo>
                    <a:pt x="9097397" y="1070936"/>
                  </a:lnTo>
                  <a:lnTo>
                    <a:pt x="9036191" y="1085893"/>
                  </a:lnTo>
                  <a:lnTo>
                    <a:pt x="8974668" y="1100659"/>
                  </a:lnTo>
                  <a:lnTo>
                    <a:pt x="8912835" y="1115235"/>
                  </a:lnTo>
                  <a:lnTo>
                    <a:pt x="8788260" y="1143822"/>
                  </a:lnTo>
                  <a:lnTo>
                    <a:pt x="8662520" y="1171665"/>
                  </a:lnTo>
                  <a:lnTo>
                    <a:pt x="8535666" y="1198773"/>
                  </a:lnTo>
                  <a:lnTo>
                    <a:pt x="8407748" y="1225155"/>
                  </a:lnTo>
                  <a:lnTo>
                    <a:pt x="8278819" y="1250821"/>
                  </a:lnTo>
                  <a:lnTo>
                    <a:pt x="8148931" y="1275781"/>
                  </a:lnTo>
                  <a:lnTo>
                    <a:pt x="8018134" y="1300044"/>
                  </a:lnTo>
                  <a:lnTo>
                    <a:pt x="7886481" y="1323621"/>
                  </a:lnTo>
                  <a:lnTo>
                    <a:pt x="7754022" y="1346520"/>
                  </a:lnTo>
                  <a:lnTo>
                    <a:pt x="7620811" y="1368752"/>
                  </a:lnTo>
                  <a:lnTo>
                    <a:pt x="7486897" y="1390325"/>
                  </a:lnTo>
                  <a:lnTo>
                    <a:pt x="7352333" y="1411251"/>
                  </a:lnTo>
                  <a:lnTo>
                    <a:pt x="7217170" y="1431538"/>
                  </a:lnTo>
                  <a:lnTo>
                    <a:pt x="7081460" y="1451196"/>
                  </a:lnTo>
                  <a:lnTo>
                    <a:pt x="6945255" y="1470234"/>
                  </a:lnTo>
                  <a:lnTo>
                    <a:pt x="6808605" y="1488663"/>
                  </a:lnTo>
                  <a:lnTo>
                    <a:pt x="6671563" y="1506492"/>
                  </a:lnTo>
                  <a:lnTo>
                    <a:pt x="6534180" y="1523731"/>
                  </a:lnTo>
                  <a:lnTo>
                    <a:pt x="6396507" y="1540389"/>
                  </a:lnTo>
                  <a:lnTo>
                    <a:pt x="6258597" y="1556475"/>
                  </a:lnTo>
                  <a:lnTo>
                    <a:pt x="6120501" y="1572001"/>
                  </a:lnTo>
                  <a:lnTo>
                    <a:pt x="5982269" y="1586975"/>
                  </a:lnTo>
                  <a:lnTo>
                    <a:pt x="5843955" y="1601406"/>
                  </a:lnTo>
                  <a:lnTo>
                    <a:pt x="5705610" y="1615305"/>
                  </a:lnTo>
                  <a:lnTo>
                    <a:pt x="5567284" y="1628682"/>
                  </a:lnTo>
                  <a:lnTo>
                    <a:pt x="5359946" y="1647787"/>
                  </a:lnTo>
                  <a:lnTo>
                    <a:pt x="5152943" y="1665771"/>
                  </a:lnTo>
                  <a:lnTo>
                    <a:pt x="4946449" y="1682665"/>
                  </a:lnTo>
                  <a:lnTo>
                    <a:pt x="4740639" y="1698503"/>
                  </a:lnTo>
                  <a:lnTo>
                    <a:pt x="4535686" y="1713316"/>
                  </a:lnTo>
                  <a:lnTo>
                    <a:pt x="4331764" y="1727138"/>
                  </a:lnTo>
                  <a:lnTo>
                    <a:pt x="4129047" y="1740001"/>
                  </a:lnTo>
                  <a:lnTo>
                    <a:pt x="3927710" y="1751937"/>
                  </a:lnTo>
                  <a:lnTo>
                    <a:pt x="3727927" y="1762980"/>
                  </a:lnTo>
                  <a:lnTo>
                    <a:pt x="3464266" y="1776369"/>
                  </a:lnTo>
                  <a:lnTo>
                    <a:pt x="3204089" y="1788304"/>
                  </a:lnTo>
                  <a:lnTo>
                    <a:pt x="2947808" y="1798863"/>
                  </a:lnTo>
                  <a:lnTo>
                    <a:pt x="2695836" y="1808122"/>
                  </a:lnTo>
                  <a:lnTo>
                    <a:pt x="2448585" y="1816159"/>
                  </a:lnTo>
                  <a:lnTo>
                    <a:pt x="2146789" y="1824604"/>
                  </a:lnTo>
                  <a:lnTo>
                    <a:pt x="1853821" y="1831411"/>
                  </a:lnTo>
                  <a:lnTo>
                    <a:pt x="1515045" y="1837630"/>
                  </a:lnTo>
                  <a:lnTo>
                    <a:pt x="1191534" y="1841967"/>
                  </a:lnTo>
                  <a:lnTo>
                    <a:pt x="835253" y="1844998"/>
                  </a:lnTo>
                  <a:lnTo>
                    <a:pt x="458672" y="1846292"/>
                  </a:lnTo>
                  <a:lnTo>
                    <a:pt x="0" y="1845386"/>
                  </a:lnTo>
                  <a:lnTo>
                    <a:pt x="11682984" y="1845386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000000">
                <a:alpha val="2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011682" y="1705507"/>
            <a:ext cx="8685530" cy="394335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3600" b="1" dirty="0">
                <a:solidFill>
                  <a:srgbClr val="FFC000"/>
                </a:solidFill>
                <a:latin typeface="Arial"/>
                <a:cs typeface="Arial"/>
              </a:rPr>
              <a:t>According</a:t>
            </a:r>
            <a:r>
              <a:rPr sz="3600" b="1" spc="-2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C000"/>
                </a:solidFill>
                <a:latin typeface="Arial"/>
                <a:cs typeface="Arial"/>
              </a:rPr>
              <a:t>to</a:t>
            </a:r>
            <a:r>
              <a:rPr sz="3600" b="1" spc="-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C000"/>
                </a:solidFill>
                <a:latin typeface="Arial"/>
                <a:cs typeface="Arial"/>
              </a:rPr>
              <a:t>the</a:t>
            </a:r>
            <a:r>
              <a:rPr sz="3600" b="1" spc="-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3600" b="1" spc="-20" dirty="0">
                <a:solidFill>
                  <a:srgbClr val="FFC000"/>
                </a:solidFill>
                <a:latin typeface="Arial"/>
                <a:cs typeface="Arial"/>
              </a:rPr>
              <a:t>CDC…</a:t>
            </a:r>
            <a:endParaRPr sz="3600" dirty="0">
              <a:latin typeface="Arial"/>
              <a:cs typeface="Arial"/>
            </a:endParaRPr>
          </a:p>
          <a:p>
            <a:pPr marL="12700" marR="2073910">
              <a:lnSpc>
                <a:spcPts val="3020"/>
              </a:lnSpc>
              <a:spcBef>
                <a:spcPts val="1070"/>
              </a:spcBef>
              <a:tabLst>
                <a:tab pos="1816100" algn="l"/>
              </a:tabLst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Diabetes</a:t>
            </a:r>
            <a:r>
              <a:rPr sz="28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8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#1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cause</a:t>
            </a:r>
            <a:r>
              <a:rPr sz="28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kidney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failure,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lower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limb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amputations,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adult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onset blindness.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	It</a:t>
            </a:r>
            <a:r>
              <a:rPr sz="28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also</a:t>
            </a:r>
            <a:r>
              <a:rPr sz="28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cause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heart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disease,</a:t>
            </a:r>
            <a:r>
              <a:rPr sz="28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impotence,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stroke.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60"/>
              </a:spcBef>
            </a:pPr>
            <a:endParaRPr sz="2800" dirty="0">
              <a:latin typeface="Arial"/>
              <a:cs typeface="Arial"/>
            </a:endParaRPr>
          </a:p>
          <a:p>
            <a:pPr marL="795020" marR="5080">
              <a:lnSpc>
                <a:spcPts val="3020"/>
              </a:lnSpc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conditions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closely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linked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diabetes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include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Alzheimer’s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disease,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polycystic</a:t>
            </a:r>
            <a:r>
              <a:rPr sz="28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ovary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syndrome,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8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Cushing’s</a:t>
            </a:r>
            <a:r>
              <a:rPr sz="2800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syndrome.</a:t>
            </a:r>
            <a:endParaRPr sz="280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007095" y="184404"/>
            <a:ext cx="3956685" cy="2808605"/>
            <a:chOff x="8007095" y="184404"/>
            <a:chExt cx="3956685" cy="2808605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07095" y="801623"/>
              <a:ext cx="3492245" cy="21912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89257" y="184404"/>
              <a:ext cx="374142" cy="37338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1716766" y="264667"/>
            <a:ext cx="37414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-50" dirty="0">
                <a:solidFill>
                  <a:schemeClr val="tx2"/>
                </a:solidFill>
                <a:latin typeface="Arial"/>
                <a:cs typeface="Arial"/>
              </a:rPr>
              <a:t>4</a:t>
            </a:r>
            <a:endParaRPr sz="1200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pic>
        <p:nvPicPr>
          <p:cNvPr id="16" name="Picture 15" descr="A logo of a lion and a map&#10;&#10;AI-generated content may be incorrect.">
            <a:extLst>
              <a:ext uri="{FF2B5EF4-FFF2-40B4-BE49-F238E27FC236}">
                <a16:creationId xmlns:a16="http://schemas.microsoft.com/office/drawing/2014/main" id="{A44FAAE5-B177-9E8E-1821-3755B35733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31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25" dirty="0"/>
              <a:t>What</a:t>
            </a:r>
            <a:r>
              <a:rPr spc="-290" dirty="0"/>
              <a:t> </a:t>
            </a:r>
            <a:r>
              <a:rPr spc="-85" dirty="0"/>
              <a:t>is</a:t>
            </a:r>
            <a:r>
              <a:rPr spc="-285" dirty="0"/>
              <a:t> </a:t>
            </a:r>
            <a:r>
              <a:rPr spc="-135" dirty="0"/>
              <a:t>Prediabetes?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731752" y="265176"/>
            <a:ext cx="2717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-25" dirty="0">
                <a:solidFill>
                  <a:srgbClr val="FFC000"/>
                </a:solidFill>
                <a:latin typeface="Arial"/>
                <a:cs typeface="Arial"/>
              </a:rPr>
              <a:t>5</a:t>
            </a:r>
            <a:endParaRPr lang="en-US" sz="1200" dirty="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2819400"/>
            <a:ext cx="11836400" cy="1919605"/>
            <a:chOff x="0" y="2819400"/>
            <a:chExt cx="11836400" cy="191960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74964" y="2819400"/>
              <a:ext cx="3361181" cy="191947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3304794"/>
              <a:ext cx="9566910" cy="1115060"/>
            </a:xfrm>
            <a:custGeom>
              <a:avLst/>
              <a:gdLst/>
              <a:ahLst/>
              <a:cxnLst/>
              <a:rect l="l" t="t" r="r" b="b"/>
              <a:pathLst>
                <a:path w="9566910" h="1115060">
                  <a:moveTo>
                    <a:pt x="9566910" y="0"/>
                  </a:moveTo>
                  <a:lnTo>
                    <a:pt x="0" y="0"/>
                  </a:lnTo>
                  <a:lnTo>
                    <a:pt x="0" y="1114425"/>
                  </a:lnTo>
                  <a:lnTo>
                    <a:pt x="8464804" y="1114425"/>
                  </a:lnTo>
                  <a:lnTo>
                    <a:pt x="8464804" y="1114806"/>
                  </a:lnTo>
                  <a:lnTo>
                    <a:pt x="8569071" y="1114806"/>
                  </a:lnTo>
                  <a:lnTo>
                    <a:pt x="8671179" y="1057529"/>
                  </a:lnTo>
                  <a:lnTo>
                    <a:pt x="8826754" y="978154"/>
                  </a:lnTo>
                  <a:lnTo>
                    <a:pt x="8883904" y="943229"/>
                  </a:lnTo>
                  <a:lnTo>
                    <a:pt x="8883904" y="685927"/>
                  </a:lnTo>
                  <a:lnTo>
                    <a:pt x="8887079" y="628777"/>
                  </a:lnTo>
                  <a:lnTo>
                    <a:pt x="8902954" y="568452"/>
                  </a:lnTo>
                  <a:lnTo>
                    <a:pt x="8947404" y="517652"/>
                  </a:lnTo>
                  <a:lnTo>
                    <a:pt x="9080754" y="390652"/>
                  </a:lnTo>
                  <a:lnTo>
                    <a:pt x="9299829" y="203200"/>
                  </a:lnTo>
                  <a:lnTo>
                    <a:pt x="9455404" y="76200"/>
                  </a:lnTo>
                  <a:lnTo>
                    <a:pt x="956691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68918" y="1239011"/>
            <a:ext cx="2254757" cy="128320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56158" y="1798066"/>
            <a:ext cx="7215505" cy="41040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 marR="100330"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solidFill>
                  <a:srgbClr val="15468F"/>
                </a:solidFill>
                <a:latin typeface="Arial"/>
                <a:cs typeface="Arial"/>
              </a:rPr>
              <a:t>Prediabetes</a:t>
            </a:r>
            <a:r>
              <a:rPr sz="2800" b="1" spc="-75" dirty="0">
                <a:solidFill>
                  <a:srgbClr val="15468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occurs</a:t>
            </a:r>
            <a:r>
              <a:rPr sz="2800" spc="-8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when</a:t>
            </a:r>
            <a:r>
              <a:rPr sz="2800" spc="-8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blood</a:t>
            </a:r>
            <a:r>
              <a:rPr sz="2800" spc="-8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sugar</a:t>
            </a:r>
            <a:r>
              <a:rPr sz="2800" spc="-8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1A1617"/>
                </a:solidFill>
                <a:latin typeface="Arial"/>
                <a:cs typeface="Arial"/>
              </a:rPr>
              <a:t>levels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are</a:t>
            </a:r>
            <a:r>
              <a:rPr sz="2800" spc="-6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higher</a:t>
            </a:r>
            <a:r>
              <a:rPr sz="2800" spc="-4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than</a:t>
            </a:r>
            <a:r>
              <a:rPr sz="2800" spc="-5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normal</a:t>
            </a:r>
            <a:r>
              <a:rPr sz="2800" spc="-5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but</a:t>
            </a:r>
            <a:r>
              <a:rPr sz="2800" spc="-5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not</a:t>
            </a:r>
            <a:r>
              <a:rPr sz="2800" spc="-6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as</a:t>
            </a:r>
            <a:r>
              <a:rPr sz="2800" spc="-5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high</a:t>
            </a:r>
            <a:r>
              <a:rPr sz="2800" spc="-5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spc="-35" dirty="0">
                <a:solidFill>
                  <a:srgbClr val="1A1617"/>
                </a:solidFill>
                <a:latin typeface="Arial"/>
                <a:cs typeface="Arial"/>
              </a:rPr>
              <a:t>as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they</a:t>
            </a:r>
            <a:r>
              <a:rPr sz="2800" spc="-5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would</a:t>
            </a:r>
            <a:r>
              <a:rPr sz="2800" spc="-4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be</a:t>
            </a:r>
            <a:r>
              <a:rPr sz="2800" spc="-5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in</a:t>
            </a:r>
            <a:r>
              <a:rPr sz="2800" spc="-5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1A1617"/>
                </a:solidFill>
                <a:latin typeface="Arial"/>
                <a:cs typeface="Arial"/>
              </a:rPr>
              <a:t>diabetes.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750"/>
              </a:spcBef>
            </a:pPr>
            <a:r>
              <a:rPr sz="2800" dirty="0">
                <a:solidFill>
                  <a:srgbClr val="FFFFFF"/>
                </a:solidFill>
                <a:latin typeface="Arial Black"/>
                <a:cs typeface="Arial Black"/>
              </a:rPr>
              <a:t>PEOPLE</a:t>
            </a:r>
            <a:r>
              <a:rPr sz="2800" spc="-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dirty="0">
                <a:solidFill>
                  <a:srgbClr val="FFFFFF"/>
                </a:solidFill>
                <a:latin typeface="Arial Black"/>
                <a:cs typeface="Arial Black"/>
              </a:rPr>
              <a:t>WITH</a:t>
            </a:r>
            <a:r>
              <a:rPr sz="2800" spc="-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dirty="0">
                <a:solidFill>
                  <a:srgbClr val="FFFFFF"/>
                </a:solidFill>
                <a:latin typeface="Arial Black"/>
                <a:cs typeface="Arial Black"/>
              </a:rPr>
              <a:t>PREDIABETES</a:t>
            </a:r>
            <a:r>
              <a:rPr sz="28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dirty="0">
                <a:solidFill>
                  <a:srgbClr val="FFFFFF"/>
                </a:solidFill>
                <a:latin typeface="Arial Black"/>
                <a:cs typeface="Arial Black"/>
              </a:rPr>
              <a:t>ARE</a:t>
            </a:r>
            <a:r>
              <a:rPr sz="2800" spc="-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Arial Black"/>
                <a:cs typeface="Arial Black"/>
              </a:rPr>
              <a:t>AT </a:t>
            </a:r>
            <a:r>
              <a:rPr sz="2800" dirty="0">
                <a:solidFill>
                  <a:srgbClr val="FFFFFF"/>
                </a:solidFill>
                <a:latin typeface="Arial Black"/>
                <a:cs typeface="Arial Black"/>
              </a:rPr>
              <a:t>RISK</a:t>
            </a:r>
            <a:r>
              <a:rPr sz="2800" spc="-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dirty="0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r>
              <a:rPr sz="2800" spc="-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dirty="0">
                <a:solidFill>
                  <a:srgbClr val="FFFFFF"/>
                </a:solidFill>
                <a:latin typeface="Arial Black"/>
                <a:cs typeface="Arial Black"/>
              </a:rPr>
              <a:t>DEVELOPING</a:t>
            </a:r>
            <a:r>
              <a:rPr sz="28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 Black"/>
                <a:cs typeface="Arial Black"/>
              </a:rPr>
              <a:t>DIABETES.</a:t>
            </a:r>
            <a:endParaRPr sz="2800">
              <a:latin typeface="Arial Black"/>
              <a:cs typeface="Arial Black"/>
            </a:endParaRPr>
          </a:p>
          <a:p>
            <a:pPr marL="19685" marR="238125">
              <a:lnSpc>
                <a:spcPct val="100000"/>
              </a:lnSpc>
              <a:spcBef>
                <a:spcPts val="2480"/>
              </a:spcBef>
            </a:pP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Doctors</a:t>
            </a:r>
            <a:r>
              <a:rPr sz="2800" spc="-10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usually</a:t>
            </a:r>
            <a:r>
              <a:rPr sz="2800" spc="-10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diagnose</a:t>
            </a:r>
            <a:r>
              <a:rPr sz="2800" spc="-9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prediabetes</a:t>
            </a:r>
            <a:r>
              <a:rPr sz="2800" spc="-9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at</a:t>
            </a:r>
            <a:r>
              <a:rPr sz="2800" spc="-9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spc="-50" dirty="0">
                <a:solidFill>
                  <a:srgbClr val="1A1617"/>
                </a:solidFill>
                <a:latin typeface="Arial"/>
                <a:cs typeface="Arial"/>
              </a:rPr>
              <a:t>a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fasting</a:t>
            </a:r>
            <a:r>
              <a:rPr sz="2800" spc="-6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glucose</a:t>
            </a:r>
            <a:r>
              <a:rPr sz="2800" spc="-5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level</a:t>
            </a:r>
            <a:r>
              <a:rPr sz="2800" spc="-6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of</a:t>
            </a:r>
            <a:r>
              <a:rPr sz="2800" spc="-5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1A1617"/>
                </a:solidFill>
                <a:latin typeface="Arial"/>
                <a:cs typeface="Arial"/>
              </a:rPr>
              <a:t>100</a:t>
            </a:r>
            <a:r>
              <a:rPr sz="2800" b="1" spc="-5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1A1617"/>
                </a:solidFill>
                <a:latin typeface="Arial"/>
                <a:cs typeface="Arial"/>
              </a:rPr>
              <a:t>milligrams</a:t>
            </a:r>
            <a:r>
              <a:rPr sz="2800" b="1" spc="-8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1A1617"/>
                </a:solidFill>
                <a:latin typeface="Arial"/>
                <a:cs typeface="Arial"/>
              </a:rPr>
              <a:t>per </a:t>
            </a:r>
            <a:r>
              <a:rPr sz="2800" b="1" dirty="0">
                <a:solidFill>
                  <a:srgbClr val="1A1617"/>
                </a:solidFill>
                <a:latin typeface="Arial"/>
                <a:cs typeface="Arial"/>
              </a:rPr>
              <a:t>deciliter</a:t>
            </a:r>
            <a:r>
              <a:rPr sz="2800" b="1" spc="-8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(mg/dl)</a:t>
            </a:r>
            <a:r>
              <a:rPr sz="2800" spc="-7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and</a:t>
            </a:r>
            <a:r>
              <a:rPr sz="2800" spc="-7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diabetes</a:t>
            </a:r>
            <a:r>
              <a:rPr sz="2800" spc="-8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A1617"/>
                </a:solidFill>
                <a:latin typeface="Arial"/>
                <a:cs typeface="Arial"/>
              </a:rPr>
              <a:t>at</a:t>
            </a:r>
            <a:r>
              <a:rPr sz="2800" spc="-7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1A1617"/>
                </a:solidFill>
                <a:latin typeface="Arial"/>
                <a:cs typeface="Arial"/>
              </a:rPr>
              <a:t>126</a:t>
            </a:r>
            <a:r>
              <a:rPr sz="2800" b="1" spc="-7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1A1617"/>
                </a:solidFill>
                <a:latin typeface="Arial"/>
                <a:cs typeface="Arial"/>
              </a:rPr>
              <a:t>mg/dl</a:t>
            </a:r>
            <a:r>
              <a:rPr sz="2800" spc="-10" dirty="0">
                <a:solidFill>
                  <a:srgbClr val="1A1617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09016" y="5011673"/>
            <a:ext cx="11683365" cy="1846580"/>
            <a:chOff x="509016" y="5011673"/>
            <a:chExt cx="11683365" cy="184658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Picture 12" descr="A logo of a lion and a map&#10;&#10;AI-generated content may be incorrect.">
            <a:extLst>
              <a:ext uri="{FF2B5EF4-FFF2-40B4-BE49-F238E27FC236}">
                <a16:creationId xmlns:a16="http://schemas.microsoft.com/office/drawing/2014/main" id="{61184D1D-E597-624C-192A-AAA10229F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577840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508635" y="5011420"/>
            <a:ext cx="11683365" cy="1846580"/>
            <a:chOff x="509016" y="5011673"/>
            <a:chExt cx="11683365" cy="184658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4180" y="448691"/>
            <a:ext cx="694372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10" dirty="0"/>
              <a:t>Why</a:t>
            </a:r>
            <a:r>
              <a:rPr spc="-270" dirty="0"/>
              <a:t> </a:t>
            </a:r>
            <a:r>
              <a:rPr spc="-85" dirty="0"/>
              <a:t>is</a:t>
            </a:r>
            <a:r>
              <a:rPr spc="-254" dirty="0"/>
              <a:t> </a:t>
            </a:r>
            <a:r>
              <a:rPr spc="-155" dirty="0"/>
              <a:t>Prediabetes</a:t>
            </a:r>
            <a:r>
              <a:rPr spc="-250" dirty="0"/>
              <a:t> </a:t>
            </a:r>
            <a:r>
              <a:rPr spc="-125" dirty="0"/>
              <a:t>important?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9202" y="6213347"/>
            <a:ext cx="311721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050" i="1" baseline="27777" dirty="0">
                <a:solidFill>
                  <a:srgbClr val="A6A6A6"/>
                </a:solidFill>
                <a:latin typeface="Arial"/>
                <a:cs typeface="Arial"/>
              </a:rPr>
              <a:t>1</a:t>
            </a:r>
            <a:r>
              <a:rPr sz="1050" i="1" spc="-30" baseline="27777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CDC,</a:t>
            </a:r>
            <a:r>
              <a:rPr sz="1100" i="1" spc="-3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National</a:t>
            </a:r>
            <a:r>
              <a:rPr sz="1100" i="1" spc="-3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Diabetes</a:t>
            </a:r>
            <a:r>
              <a:rPr sz="1100" i="1" spc="-3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Statistics</a:t>
            </a:r>
            <a:r>
              <a:rPr sz="1100" i="1" spc="-5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Report,</a:t>
            </a:r>
            <a:r>
              <a:rPr sz="1100" i="1" spc="-5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spc="-20" dirty="0">
                <a:solidFill>
                  <a:srgbClr val="A6A6A6"/>
                </a:solidFill>
                <a:latin typeface="Arial"/>
                <a:cs typeface="Arial"/>
              </a:rPr>
              <a:t>2017.</a:t>
            </a:r>
            <a:endParaRPr sz="11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050" i="1" baseline="27777" dirty="0">
                <a:solidFill>
                  <a:srgbClr val="A6A6A6"/>
                </a:solidFill>
                <a:latin typeface="Arial"/>
                <a:cs typeface="Arial"/>
              </a:rPr>
              <a:t>2</a:t>
            </a:r>
            <a:r>
              <a:rPr sz="1050" i="1" spc="135" baseline="27777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Circulation.</a:t>
            </a:r>
            <a:r>
              <a:rPr sz="1100" i="1" spc="-1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2000</a:t>
            </a:r>
            <a:r>
              <a:rPr sz="1100" i="1" spc="-2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&amp;</a:t>
            </a:r>
            <a:r>
              <a:rPr sz="1100" i="1" spc="-2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spc="-20" dirty="0">
                <a:solidFill>
                  <a:srgbClr val="A6A6A6"/>
                </a:solidFill>
                <a:latin typeface="Arial"/>
                <a:cs typeface="Arial"/>
              </a:rPr>
              <a:t>2005</a:t>
            </a:r>
            <a:endParaRPr sz="11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050" i="1" baseline="27777" dirty="0">
                <a:solidFill>
                  <a:srgbClr val="A6A6A6"/>
                </a:solidFill>
                <a:latin typeface="Arial"/>
                <a:cs typeface="Arial"/>
              </a:rPr>
              <a:t>3</a:t>
            </a:r>
            <a:r>
              <a:rPr sz="1050" i="1" spc="135" baseline="27777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Diabetes</a:t>
            </a:r>
            <a:r>
              <a:rPr sz="1100" i="1" spc="-2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Care.</a:t>
            </a:r>
            <a:r>
              <a:rPr sz="1100" i="1" spc="-2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spc="-20" dirty="0">
                <a:solidFill>
                  <a:srgbClr val="A6A6A6"/>
                </a:solidFill>
                <a:latin typeface="Arial"/>
                <a:cs typeface="Arial"/>
              </a:rPr>
              <a:t>2007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391578" y="1579477"/>
            <a:ext cx="1633220" cy="3519088"/>
            <a:chOff x="7917278" y="0"/>
            <a:chExt cx="3442970" cy="526859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17278" y="71192"/>
              <a:ext cx="3442898" cy="51970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38921" y="0"/>
              <a:ext cx="3035807" cy="495528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04195" y="2319146"/>
            <a:ext cx="6795134" cy="36752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algn="just">
              <a:lnSpc>
                <a:spcPts val="5680"/>
              </a:lnSpc>
              <a:spcBef>
                <a:spcPts val="100"/>
              </a:spcBef>
            </a:pPr>
            <a:r>
              <a:rPr lang="en-US" sz="4000" spc="-100" dirty="0">
                <a:solidFill>
                  <a:srgbClr val="404040"/>
                </a:solidFill>
                <a:latin typeface="Arial Black"/>
                <a:cs typeface="Arial Black"/>
              </a:rPr>
              <a:t>115</a:t>
            </a:r>
            <a:r>
              <a:rPr sz="4000" spc="-395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4000" spc="-190" dirty="0">
                <a:solidFill>
                  <a:srgbClr val="404040"/>
                </a:solidFill>
                <a:latin typeface="Arial Black"/>
                <a:cs typeface="Arial Black"/>
              </a:rPr>
              <a:t>million</a:t>
            </a:r>
            <a:r>
              <a:rPr sz="4000" spc="-380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4000" spc="-10" dirty="0">
                <a:solidFill>
                  <a:srgbClr val="404040"/>
                </a:solidFill>
                <a:latin typeface="Arial Black"/>
                <a:cs typeface="Arial Black"/>
              </a:rPr>
              <a:t>people</a:t>
            </a:r>
            <a:endParaRPr sz="4000" dirty="0">
              <a:latin typeface="Arial Black"/>
              <a:cs typeface="Arial Black"/>
            </a:endParaRPr>
          </a:p>
          <a:p>
            <a:pPr marL="25400" marR="488950" algn="just">
              <a:lnSpc>
                <a:spcPts val="3360"/>
              </a:lnSpc>
              <a:spcBef>
                <a:spcPts val="30"/>
              </a:spcBef>
            </a:pP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–</a:t>
            </a:r>
            <a:r>
              <a:rPr sz="28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Arial"/>
                <a:cs typeface="Arial"/>
              </a:rPr>
              <a:t>42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%</a:t>
            </a:r>
            <a:r>
              <a:rPr sz="28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8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US</a:t>
            </a:r>
            <a:r>
              <a:rPr sz="28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adults</a:t>
            </a:r>
            <a:r>
              <a:rPr sz="28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–</a:t>
            </a:r>
            <a:r>
              <a:rPr sz="28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have</a:t>
            </a:r>
            <a:r>
              <a:rPr sz="28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prediabetes,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which</a:t>
            </a:r>
            <a:r>
              <a:rPr sz="28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raises</a:t>
            </a:r>
            <a:r>
              <a:rPr sz="28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short-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term</a:t>
            </a:r>
            <a:r>
              <a:rPr sz="28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absolute</a:t>
            </a:r>
            <a:r>
              <a:rPr sz="28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risk</a:t>
            </a:r>
            <a:r>
              <a:rPr sz="2800" spc="-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Type</a:t>
            </a:r>
            <a:r>
              <a:rPr sz="28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sz="28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diabetes</a:t>
            </a:r>
            <a:r>
              <a:rPr sz="28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by</a:t>
            </a:r>
            <a:r>
              <a:rPr sz="28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3-</a:t>
            </a:r>
            <a:r>
              <a:rPr sz="28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8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Arial"/>
                <a:cs typeface="Arial"/>
              </a:rPr>
              <a:t>10-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fold.</a:t>
            </a:r>
            <a:r>
              <a:rPr sz="2775" spc="-15" baseline="25525" dirty="0">
                <a:solidFill>
                  <a:srgbClr val="404040"/>
                </a:solidFill>
                <a:latin typeface="Arial"/>
                <a:cs typeface="Arial"/>
              </a:rPr>
              <a:t>1-</a:t>
            </a:r>
            <a:r>
              <a:rPr sz="2775" spc="-75" baseline="25525" dirty="0">
                <a:solidFill>
                  <a:srgbClr val="404040"/>
                </a:solidFill>
                <a:latin typeface="Arial"/>
                <a:cs typeface="Arial"/>
              </a:rPr>
              <a:t>2</a:t>
            </a:r>
            <a:endParaRPr sz="2775" baseline="25525" dirty="0">
              <a:latin typeface="Arial"/>
              <a:cs typeface="Arial"/>
            </a:endParaRPr>
          </a:p>
          <a:p>
            <a:pPr marL="25400" marR="17780">
              <a:lnSpc>
                <a:spcPct val="95900"/>
              </a:lnSpc>
              <a:spcBef>
                <a:spcPts val="1560"/>
              </a:spcBef>
              <a:tabLst>
                <a:tab pos="2330450" algn="l"/>
              </a:tabLst>
            </a:pP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Overall,</a:t>
            </a:r>
            <a:r>
              <a:rPr sz="2800" spc="-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up</a:t>
            </a:r>
            <a:r>
              <a:rPr sz="2800" spc="-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lang="en-US" sz="28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4000" spc="-140" dirty="0">
                <a:solidFill>
                  <a:srgbClr val="404040"/>
                </a:solidFill>
                <a:latin typeface="Arial Black"/>
                <a:cs typeface="Arial Black"/>
              </a:rPr>
              <a:t>70%</a:t>
            </a:r>
            <a:r>
              <a:rPr sz="4000" spc="-415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4000" dirty="0">
                <a:solidFill>
                  <a:srgbClr val="404040"/>
                </a:solidFill>
                <a:latin typeface="Arial Black"/>
                <a:cs typeface="Arial Black"/>
              </a:rPr>
              <a:t>of</a:t>
            </a:r>
            <a:r>
              <a:rPr sz="4000" spc="-320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4000" spc="-175" dirty="0">
                <a:solidFill>
                  <a:srgbClr val="404040"/>
                </a:solidFill>
                <a:latin typeface="Arial Black"/>
                <a:cs typeface="Arial Black"/>
              </a:rPr>
              <a:t>people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with</a:t>
            </a:r>
            <a:r>
              <a:rPr sz="2800" spc="-11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prediabetes</a:t>
            </a:r>
            <a:r>
              <a:rPr sz="2800" spc="-11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may</a:t>
            </a:r>
            <a:r>
              <a:rPr sz="2800" spc="-1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develop</a:t>
            </a:r>
            <a:r>
              <a:rPr sz="2800" spc="-1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Type</a:t>
            </a:r>
            <a:r>
              <a:rPr sz="2800" spc="-11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50" dirty="0">
                <a:solidFill>
                  <a:srgbClr val="404040"/>
                </a:solidFill>
                <a:latin typeface="Arial"/>
                <a:cs typeface="Arial"/>
              </a:rPr>
              <a:t>2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diabetes</a:t>
            </a:r>
            <a:r>
              <a:rPr sz="2800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during</a:t>
            </a:r>
            <a:r>
              <a:rPr sz="2800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their</a:t>
            </a:r>
            <a:r>
              <a:rPr sz="28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lifetimes.</a:t>
            </a:r>
            <a:r>
              <a:rPr sz="2775" spc="-15" baseline="25525" dirty="0">
                <a:solidFill>
                  <a:srgbClr val="404040"/>
                </a:solidFill>
                <a:latin typeface="Arial"/>
                <a:cs typeface="Arial"/>
              </a:rPr>
              <a:t>3</a:t>
            </a:r>
            <a:endParaRPr sz="2775" baseline="25525" dirty="0">
              <a:latin typeface="Arial"/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E2829A-B27C-A2A0-03E5-BA93B5F7BEEF}"/>
              </a:ext>
            </a:extLst>
          </p:cNvPr>
          <p:cNvSpPr txBox="1"/>
          <p:nvPr/>
        </p:nvSpPr>
        <p:spPr>
          <a:xfrm>
            <a:off x="391522" y="1343860"/>
            <a:ext cx="8904877" cy="76944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2750"/>
              </a:spcBef>
            </a:pPr>
            <a:r>
              <a:rPr lang="en-US" sz="2200" dirty="0">
                <a:solidFill>
                  <a:srgbClr val="FFFFFF"/>
                </a:solidFill>
                <a:effectLst/>
                <a:latin typeface="Arial Black" panose="020B0604020202020204" pitchFamily="34" charset="0"/>
              </a:rPr>
              <a:t>As noted, individuals diagnosed with prediabetes face an increased likelihood of progressing to diabetes.</a:t>
            </a:r>
            <a:endParaRPr lang="en-US" sz="2200" dirty="0">
              <a:latin typeface="Arial Black"/>
              <a:cs typeface="Arial Black"/>
            </a:endParaRPr>
          </a:p>
        </p:txBody>
      </p:sp>
      <p:pic>
        <p:nvPicPr>
          <p:cNvPr id="13" name="Picture 12" descr="A logo of a lion and a map&#10;&#10;AI-generated content may be incorrect.">
            <a:extLst>
              <a:ext uri="{FF2B5EF4-FFF2-40B4-BE49-F238E27FC236}">
                <a16:creationId xmlns:a16="http://schemas.microsoft.com/office/drawing/2014/main" id="{FC927520-BED3-7516-F296-A201A0C0C6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578374"/>
            <a:ext cx="964739" cy="1163293"/>
          </a:xfrm>
          <a:prstGeom prst="rect">
            <a:avLst/>
          </a:prstGeom>
        </p:spPr>
      </p:pic>
      <p:sp>
        <p:nvSpPr>
          <p:cNvPr id="21" name="object 18">
            <a:extLst>
              <a:ext uri="{FF2B5EF4-FFF2-40B4-BE49-F238E27FC236}">
                <a16:creationId xmlns:a16="http://schemas.microsoft.com/office/drawing/2014/main" id="{E5BEBBF0-6CA7-1CF2-983D-F0ADBAE979AD}"/>
              </a:ext>
            </a:extLst>
          </p:cNvPr>
          <p:cNvSpPr txBox="1"/>
          <p:nvPr/>
        </p:nvSpPr>
        <p:spPr>
          <a:xfrm>
            <a:off x="11731752" y="264667"/>
            <a:ext cx="47523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-50" dirty="0">
                <a:solidFill>
                  <a:srgbClr val="FFC000"/>
                </a:solidFill>
                <a:latin typeface="Arial"/>
                <a:cs typeface="Arial"/>
              </a:rPr>
              <a:t>6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308456"/>
              </p:ext>
            </p:extLst>
          </p:nvPr>
        </p:nvGraphicFramePr>
        <p:xfrm>
          <a:off x="741387" y="1231430"/>
          <a:ext cx="10721340" cy="33083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6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0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1670">
                <a:tc>
                  <a:txBody>
                    <a:bodyPr/>
                    <a:lstStyle/>
                    <a:p>
                      <a:pPr marL="60325"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0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Age</a:t>
                      </a:r>
                      <a:r>
                        <a:rPr sz="2000" b="1" spc="-4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2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45+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85420" marB="0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71120"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000" b="1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Overweight</a:t>
                      </a:r>
                      <a:r>
                        <a:rPr sz="2000" b="1" spc="-30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sz="2000" b="1" spc="-15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obese</a:t>
                      </a:r>
                      <a:endParaRPr sz="2000" dirty="0">
                        <a:solidFill>
                          <a:srgbClr val="0070C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85420" marB="0">
                    <a:lnL w="28575">
                      <a:solidFill>
                        <a:srgbClr val="FFFFFF"/>
                      </a:solidFill>
                      <a:prstDash val="solid"/>
                    </a:lnL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670">
                <a:tc>
                  <a:txBody>
                    <a:bodyPr/>
                    <a:lstStyle/>
                    <a:p>
                      <a:pPr marL="70485"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2000" b="1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Genetic</a:t>
                      </a:r>
                      <a:r>
                        <a:rPr sz="2000" b="1" spc="-45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predisposition</a:t>
                      </a:r>
                      <a:endParaRPr sz="2000" dirty="0">
                        <a:solidFill>
                          <a:srgbClr val="0070C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71450" marB="0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73660"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0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High</a:t>
                      </a:r>
                      <a:r>
                        <a:rPr sz="2000" b="1" spc="-4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blood</a:t>
                      </a:r>
                      <a:r>
                        <a:rPr sz="2000" b="1" spc="-40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pressure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8542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670">
                <a:tc rowSpan="2">
                  <a:txBody>
                    <a:bodyPr/>
                    <a:lstStyle/>
                    <a:p>
                      <a:pPr marL="1167130" marR="1097280" indent="8255" algn="ctr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20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Specific</a:t>
                      </a:r>
                      <a:r>
                        <a:rPr sz="2000" b="1" spc="-13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Ethnicities: African-</a:t>
                      </a:r>
                      <a:r>
                        <a:rPr sz="20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American,</a:t>
                      </a:r>
                      <a:r>
                        <a:rPr sz="2000" b="1" spc="-9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Latino, Native</a:t>
                      </a:r>
                      <a:r>
                        <a:rPr sz="2000" b="1" spc="-100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American,</a:t>
                      </a:r>
                      <a:r>
                        <a:rPr sz="2000" b="1" spc="-9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Asian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98120" marB="0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73660"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000" b="1" spc="-10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Inactive/sedentary</a:t>
                      </a:r>
                      <a:r>
                        <a:rPr sz="2000" b="1" spc="20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lifestyle</a:t>
                      </a:r>
                      <a:endParaRPr sz="2000" dirty="0">
                        <a:solidFill>
                          <a:srgbClr val="0070C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8542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6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8120" marB="0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71755"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000" b="1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High</a:t>
                      </a:r>
                      <a:r>
                        <a:rPr sz="2000" b="1" spc="-45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cholesterol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8542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1670">
                <a:tc>
                  <a:txBody>
                    <a:bodyPr/>
                    <a:lstStyle/>
                    <a:p>
                      <a:pPr marL="70485"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000" b="1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History</a:t>
                      </a:r>
                      <a:r>
                        <a:rPr sz="2000" b="1" spc="-85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2000" b="1" spc="-80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gestational</a:t>
                      </a:r>
                      <a:r>
                        <a:rPr sz="2000" b="1" spc="-75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diabetes</a:t>
                      </a:r>
                      <a:endParaRPr sz="2000" dirty="0">
                        <a:solidFill>
                          <a:srgbClr val="0070C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85420" marB="0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000" b="1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History</a:t>
                      </a:r>
                      <a:r>
                        <a:rPr sz="2000" b="1" spc="-70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2000" b="1" spc="-65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cardiovascular</a:t>
                      </a:r>
                      <a:r>
                        <a:rPr sz="2000" b="1" spc="-70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disease</a:t>
                      </a:r>
                      <a:endParaRPr sz="2000" dirty="0">
                        <a:solidFill>
                          <a:srgbClr val="0070C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8542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4180" y="309880"/>
            <a:ext cx="653415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90" dirty="0"/>
              <a:t>Type</a:t>
            </a:r>
            <a:r>
              <a:rPr spc="-285" dirty="0"/>
              <a:t> </a:t>
            </a:r>
            <a:r>
              <a:rPr dirty="0"/>
              <a:t>2</a:t>
            </a:r>
            <a:r>
              <a:rPr spc="-275" dirty="0"/>
              <a:t> </a:t>
            </a:r>
            <a:r>
              <a:rPr spc="-145" dirty="0"/>
              <a:t>Diabetes</a:t>
            </a:r>
            <a:r>
              <a:rPr spc="-275" dirty="0"/>
              <a:t> </a:t>
            </a:r>
            <a:r>
              <a:rPr spc="-125" dirty="0"/>
              <a:t>Risk</a:t>
            </a:r>
            <a:r>
              <a:rPr spc="-275" dirty="0"/>
              <a:t> </a:t>
            </a:r>
            <a:r>
              <a:rPr spc="-114" dirty="0"/>
              <a:t>Factors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1902" y="4699000"/>
            <a:ext cx="7031355" cy="2042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0380">
              <a:lnSpc>
                <a:spcPts val="5550"/>
              </a:lnSpc>
              <a:spcBef>
                <a:spcPts val="100"/>
              </a:spcBef>
            </a:pPr>
            <a:r>
              <a:rPr sz="3200" dirty="0">
                <a:solidFill>
                  <a:srgbClr val="7E7E7E"/>
                </a:solidFill>
                <a:latin typeface="Arial"/>
                <a:cs typeface="Arial"/>
              </a:rPr>
              <a:t>The</a:t>
            </a:r>
            <a:r>
              <a:rPr sz="3200" spc="-2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7E7E7E"/>
                </a:solidFill>
                <a:latin typeface="Arial"/>
                <a:cs typeface="Arial"/>
              </a:rPr>
              <a:t>average</a:t>
            </a:r>
            <a:r>
              <a:rPr sz="3200" spc="-4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7E7E7E"/>
                </a:solidFill>
                <a:latin typeface="Arial"/>
                <a:cs typeface="Arial"/>
              </a:rPr>
              <a:t>age</a:t>
            </a:r>
            <a:r>
              <a:rPr sz="3200" spc="-2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7E7E7E"/>
                </a:solidFill>
                <a:latin typeface="Arial"/>
                <a:cs typeface="Arial"/>
              </a:rPr>
              <a:t>of</a:t>
            </a:r>
            <a:r>
              <a:rPr sz="3200" spc="-2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7E7E7E"/>
                </a:solidFill>
                <a:latin typeface="Arial"/>
                <a:cs typeface="Arial"/>
              </a:rPr>
              <a:t>Lions</a:t>
            </a:r>
            <a:r>
              <a:rPr sz="3200" spc="-3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7E7E7E"/>
                </a:solidFill>
                <a:latin typeface="Arial"/>
                <a:cs typeface="Arial"/>
              </a:rPr>
              <a:t>is</a:t>
            </a:r>
            <a:r>
              <a:rPr sz="3200" spc="6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6600" b="1" spc="-30" baseline="-8101" dirty="0">
                <a:solidFill>
                  <a:srgbClr val="FFC000"/>
                </a:solidFill>
                <a:latin typeface="Arial Black"/>
                <a:cs typeface="Arial Black"/>
              </a:rPr>
              <a:t>&gt;60</a:t>
            </a:r>
            <a:r>
              <a:rPr sz="4800" spc="-30" baseline="-12152" dirty="0">
                <a:solidFill>
                  <a:srgbClr val="7E7E7E"/>
                </a:solidFill>
                <a:latin typeface="Arial Black"/>
                <a:cs typeface="Arial Black"/>
              </a:rPr>
              <a:t>.</a:t>
            </a:r>
            <a:endParaRPr sz="4800" baseline="-12152" dirty="0">
              <a:latin typeface="Arial Black"/>
              <a:cs typeface="Arial Black"/>
            </a:endParaRPr>
          </a:p>
          <a:p>
            <a:pPr marL="500380">
              <a:lnSpc>
                <a:spcPts val="4590"/>
              </a:lnSpc>
            </a:pPr>
            <a:r>
              <a:rPr sz="4000" dirty="0">
                <a:solidFill>
                  <a:srgbClr val="15468F"/>
                </a:solidFill>
                <a:latin typeface="Arial Black"/>
                <a:cs typeface="Arial Black"/>
              </a:rPr>
              <a:t>Are</a:t>
            </a:r>
            <a:r>
              <a:rPr sz="4000" spc="-160" dirty="0">
                <a:solidFill>
                  <a:srgbClr val="15468F"/>
                </a:solidFill>
                <a:latin typeface="Arial Black"/>
                <a:cs typeface="Arial Black"/>
              </a:rPr>
              <a:t> </a:t>
            </a:r>
            <a:r>
              <a:rPr sz="4000" dirty="0">
                <a:solidFill>
                  <a:srgbClr val="15468F"/>
                </a:solidFill>
                <a:latin typeface="Arial Black"/>
                <a:cs typeface="Arial Black"/>
              </a:rPr>
              <a:t>you</a:t>
            </a:r>
            <a:r>
              <a:rPr sz="4000" spc="-145" dirty="0">
                <a:solidFill>
                  <a:srgbClr val="15468F"/>
                </a:solidFill>
                <a:latin typeface="Arial Black"/>
                <a:cs typeface="Arial Black"/>
              </a:rPr>
              <a:t> </a:t>
            </a:r>
            <a:r>
              <a:rPr sz="4000" dirty="0">
                <a:solidFill>
                  <a:srgbClr val="15468F"/>
                </a:solidFill>
                <a:latin typeface="Arial Black"/>
                <a:cs typeface="Arial Black"/>
              </a:rPr>
              <a:t>at</a:t>
            </a:r>
            <a:r>
              <a:rPr sz="4000" spc="-145" dirty="0">
                <a:solidFill>
                  <a:srgbClr val="15468F"/>
                </a:solidFill>
                <a:latin typeface="Arial Black"/>
                <a:cs typeface="Arial Black"/>
              </a:rPr>
              <a:t> </a:t>
            </a:r>
            <a:r>
              <a:rPr sz="4000" spc="-10" dirty="0">
                <a:solidFill>
                  <a:srgbClr val="15468F"/>
                </a:solidFill>
                <a:latin typeface="Arial Black"/>
                <a:cs typeface="Arial Black"/>
              </a:rPr>
              <a:t>risk?</a:t>
            </a:r>
            <a:endParaRPr sz="4000" dirty="0">
              <a:latin typeface="Arial Black"/>
              <a:cs typeface="Arial Black"/>
            </a:endParaRPr>
          </a:p>
          <a:p>
            <a:pPr marL="25400">
              <a:lnSpc>
                <a:spcPct val="100000"/>
              </a:lnSpc>
              <a:spcBef>
                <a:spcPts val="4425"/>
              </a:spcBef>
            </a:pP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Source</a:t>
            </a:r>
            <a:r>
              <a:rPr sz="1100" i="1" spc="-5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&amp;</a:t>
            </a:r>
            <a:r>
              <a:rPr sz="1100" i="1" spc="-5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Copyright:</a:t>
            </a:r>
            <a:r>
              <a:rPr sz="1100" i="1" spc="-5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American</a:t>
            </a:r>
            <a:r>
              <a:rPr sz="1100" i="1" spc="-4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Diabetes</a:t>
            </a:r>
            <a:r>
              <a:rPr sz="1100" i="1" spc="-4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A6A6A6"/>
                </a:solidFill>
                <a:latin typeface="Arial"/>
                <a:cs typeface="Arial"/>
              </a:rPr>
              <a:t>Association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731752" y="268478"/>
            <a:ext cx="1949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-25" dirty="0">
                <a:solidFill>
                  <a:srgbClr val="FFC000"/>
                </a:solidFill>
                <a:latin typeface="Arial"/>
                <a:cs typeface="Arial"/>
              </a:rPr>
              <a:t>7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8635" y="5054723"/>
            <a:ext cx="11683365" cy="1846292"/>
            <a:chOff x="424180" y="5890750"/>
            <a:chExt cx="11683365" cy="1846292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4180" y="5890750"/>
              <a:ext cx="11682984" cy="184629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24180" y="7163002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Picture 9" descr="A logo of a lion and a map&#10;&#10;AI-generated content may be incorrect.">
            <a:extLst>
              <a:ext uri="{FF2B5EF4-FFF2-40B4-BE49-F238E27FC236}">
                <a16:creationId xmlns:a16="http://schemas.microsoft.com/office/drawing/2014/main" id="{CA28A378-C541-1BC9-B79B-B70B2C2A7B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577840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9270"/>
            <a:chOff x="0" y="-761"/>
            <a:chExt cx="12192000" cy="68592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63161" y="5661472"/>
              <a:ext cx="851786" cy="8103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-761"/>
              <a:ext cx="1219200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5722620" cy="685799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801877" y="1781555"/>
            <a:ext cx="313245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140" dirty="0">
                <a:solidFill>
                  <a:srgbClr val="FFFFFF"/>
                </a:solidFill>
                <a:latin typeface="Arial"/>
                <a:cs typeface="Arial"/>
              </a:rPr>
              <a:t>Obesity</a:t>
            </a:r>
            <a:r>
              <a:rPr sz="5400" b="1" spc="-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5400" b="1" spc="-25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endParaRPr sz="5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2083" y="2090927"/>
            <a:ext cx="4542282" cy="226161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01877" y="2385568"/>
            <a:ext cx="3759835" cy="1981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9260"/>
              </a:lnSpc>
              <a:spcBef>
                <a:spcPts val="95"/>
              </a:spcBef>
            </a:pPr>
            <a:r>
              <a:rPr sz="540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5400" b="1" spc="-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0" spc="-135" dirty="0">
                <a:solidFill>
                  <a:srgbClr val="FFC000"/>
                </a:solidFill>
                <a:latin typeface="Arial Black"/>
                <a:cs typeface="Arial Black"/>
              </a:rPr>
              <a:t>HUGE</a:t>
            </a:r>
            <a:endParaRPr sz="8000">
              <a:latin typeface="Arial Black"/>
              <a:cs typeface="Arial Black"/>
            </a:endParaRPr>
          </a:p>
          <a:p>
            <a:pPr marL="12700">
              <a:lnSpc>
                <a:spcPts val="6140"/>
              </a:lnSpc>
            </a:pPr>
            <a:r>
              <a:rPr sz="5400" b="1" spc="-10" dirty="0">
                <a:solidFill>
                  <a:srgbClr val="FFFFFF"/>
                </a:solidFill>
                <a:latin typeface="Arial"/>
                <a:cs typeface="Arial"/>
              </a:rPr>
              <a:t>Factor</a:t>
            </a:r>
            <a:endParaRPr sz="5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78729" y="1479549"/>
            <a:ext cx="597979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865" marR="10795" indent="-1778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According</a:t>
            </a:r>
            <a:r>
              <a:rPr sz="2800" spc="-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8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800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American</a:t>
            </a:r>
            <a:r>
              <a:rPr sz="28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Diabetes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Association,</a:t>
            </a:r>
            <a:r>
              <a:rPr sz="28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Type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diabetes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often</a:t>
            </a:r>
            <a:endParaRPr sz="2800">
              <a:latin typeface="Arial"/>
              <a:cs typeface="Arial"/>
            </a:endParaRPr>
          </a:p>
          <a:p>
            <a:pPr marL="407034">
              <a:lnSpc>
                <a:spcPct val="100000"/>
              </a:lnSpc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(but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always)</a:t>
            </a: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tied</a:t>
            </a: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overweight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682234" y="2732531"/>
            <a:ext cx="5363210" cy="447675"/>
          </a:xfrm>
          <a:custGeom>
            <a:avLst/>
            <a:gdLst/>
            <a:ahLst/>
            <a:cxnLst/>
            <a:rect l="l" t="t" r="r" b="b"/>
            <a:pathLst>
              <a:path w="5363209" h="447675">
                <a:moveTo>
                  <a:pt x="1700022" y="426720"/>
                </a:moveTo>
                <a:lnTo>
                  <a:pt x="0" y="426720"/>
                </a:lnTo>
                <a:lnTo>
                  <a:pt x="0" y="447294"/>
                </a:lnTo>
                <a:lnTo>
                  <a:pt x="1700022" y="447294"/>
                </a:lnTo>
                <a:lnTo>
                  <a:pt x="1700022" y="426720"/>
                </a:lnTo>
                <a:close/>
              </a:path>
              <a:path w="5363209" h="447675">
                <a:moveTo>
                  <a:pt x="5362956" y="0"/>
                </a:moveTo>
                <a:lnTo>
                  <a:pt x="3483864" y="0"/>
                </a:lnTo>
                <a:lnTo>
                  <a:pt x="3483864" y="20574"/>
                </a:lnTo>
                <a:lnTo>
                  <a:pt x="5362956" y="20574"/>
                </a:lnTo>
                <a:lnTo>
                  <a:pt x="53629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670041" y="2759710"/>
            <a:ext cx="182435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28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obesity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09016" y="5011673"/>
            <a:ext cx="11683365" cy="1846580"/>
            <a:chOff x="509016" y="5011673"/>
            <a:chExt cx="11683365" cy="1846580"/>
          </a:xfrm>
        </p:grpSpPr>
        <p:sp>
          <p:nvSpPr>
            <p:cNvPr id="13" name="object 13"/>
            <p:cNvSpPr/>
            <p:nvPr/>
          </p:nvSpPr>
          <p:spPr>
            <a:xfrm>
              <a:off x="509016" y="5011673"/>
              <a:ext cx="11683365" cy="1846580"/>
            </a:xfrm>
            <a:custGeom>
              <a:avLst/>
              <a:gdLst/>
              <a:ahLst/>
              <a:cxnLst/>
              <a:rect l="l" t="t" r="r" b="b"/>
              <a:pathLst>
                <a:path w="11683365" h="1846579">
                  <a:moveTo>
                    <a:pt x="11682984" y="0"/>
                  </a:moveTo>
                  <a:lnTo>
                    <a:pt x="11647159" y="26553"/>
                  </a:lnTo>
                  <a:lnTo>
                    <a:pt x="11610683" y="52853"/>
                  </a:lnTo>
                  <a:lnTo>
                    <a:pt x="11573560" y="78900"/>
                  </a:lnTo>
                  <a:lnTo>
                    <a:pt x="11535797" y="104696"/>
                  </a:lnTo>
                  <a:lnTo>
                    <a:pt x="11497402" y="130242"/>
                  </a:lnTo>
                  <a:lnTo>
                    <a:pt x="11458380" y="155538"/>
                  </a:lnTo>
                  <a:lnTo>
                    <a:pt x="11418737" y="180587"/>
                  </a:lnTo>
                  <a:lnTo>
                    <a:pt x="11378481" y="205390"/>
                  </a:lnTo>
                  <a:lnTo>
                    <a:pt x="11337618" y="229947"/>
                  </a:lnTo>
                  <a:lnTo>
                    <a:pt x="11296153" y="254260"/>
                  </a:lnTo>
                  <a:lnTo>
                    <a:pt x="11254094" y="278330"/>
                  </a:lnTo>
                  <a:lnTo>
                    <a:pt x="11211447" y="302158"/>
                  </a:lnTo>
                  <a:lnTo>
                    <a:pt x="11168219" y="325746"/>
                  </a:lnTo>
                  <a:lnTo>
                    <a:pt x="11124415" y="349094"/>
                  </a:lnTo>
                  <a:lnTo>
                    <a:pt x="11080043" y="372205"/>
                  </a:lnTo>
                  <a:lnTo>
                    <a:pt x="11035108" y="395078"/>
                  </a:lnTo>
                  <a:lnTo>
                    <a:pt x="10989618" y="417716"/>
                  </a:lnTo>
                  <a:lnTo>
                    <a:pt x="10943578" y="440119"/>
                  </a:lnTo>
                  <a:lnTo>
                    <a:pt x="10896996" y="462289"/>
                  </a:lnTo>
                  <a:lnTo>
                    <a:pt x="10849877" y="484227"/>
                  </a:lnTo>
                  <a:lnTo>
                    <a:pt x="10802228" y="505934"/>
                  </a:lnTo>
                  <a:lnTo>
                    <a:pt x="10754055" y="527412"/>
                  </a:lnTo>
                  <a:lnTo>
                    <a:pt x="10705365" y="548661"/>
                  </a:lnTo>
                  <a:lnTo>
                    <a:pt x="10656165" y="569683"/>
                  </a:lnTo>
                  <a:lnTo>
                    <a:pt x="10606461" y="590479"/>
                  </a:lnTo>
                  <a:lnTo>
                    <a:pt x="10556258" y="611050"/>
                  </a:lnTo>
                  <a:lnTo>
                    <a:pt x="10505565" y="631397"/>
                  </a:lnTo>
                  <a:lnTo>
                    <a:pt x="10454386" y="651522"/>
                  </a:lnTo>
                  <a:lnTo>
                    <a:pt x="10402729" y="671426"/>
                  </a:lnTo>
                  <a:lnTo>
                    <a:pt x="10350600" y="691109"/>
                  </a:lnTo>
                  <a:lnTo>
                    <a:pt x="10298006" y="710574"/>
                  </a:lnTo>
                  <a:lnTo>
                    <a:pt x="10244952" y="729822"/>
                  </a:lnTo>
                  <a:lnTo>
                    <a:pt x="10191446" y="748853"/>
                  </a:lnTo>
                  <a:lnTo>
                    <a:pt x="10137493" y="767669"/>
                  </a:lnTo>
                  <a:lnTo>
                    <a:pt x="10083101" y="786271"/>
                  </a:lnTo>
                  <a:lnTo>
                    <a:pt x="10028276" y="804660"/>
                  </a:lnTo>
                  <a:lnTo>
                    <a:pt x="9973023" y="822837"/>
                  </a:lnTo>
                  <a:lnTo>
                    <a:pt x="9917350" y="840804"/>
                  </a:lnTo>
                  <a:lnTo>
                    <a:pt x="9861264" y="858563"/>
                  </a:lnTo>
                  <a:lnTo>
                    <a:pt x="9804769" y="876113"/>
                  </a:lnTo>
                  <a:lnTo>
                    <a:pt x="9747874" y="893456"/>
                  </a:lnTo>
                  <a:lnTo>
                    <a:pt x="9690584" y="910594"/>
                  </a:lnTo>
                  <a:lnTo>
                    <a:pt x="9632906" y="927528"/>
                  </a:lnTo>
                  <a:lnTo>
                    <a:pt x="9574846" y="944258"/>
                  </a:lnTo>
                  <a:lnTo>
                    <a:pt x="9516410" y="960787"/>
                  </a:lnTo>
                  <a:lnTo>
                    <a:pt x="9457606" y="977115"/>
                  </a:lnTo>
                  <a:lnTo>
                    <a:pt x="9398440" y="993243"/>
                  </a:lnTo>
                  <a:lnTo>
                    <a:pt x="9338917" y="1009174"/>
                  </a:lnTo>
                  <a:lnTo>
                    <a:pt x="9279045" y="1024907"/>
                  </a:lnTo>
                  <a:lnTo>
                    <a:pt x="9218830" y="1040444"/>
                  </a:lnTo>
                  <a:lnTo>
                    <a:pt x="9158279" y="1055787"/>
                  </a:lnTo>
                  <a:lnTo>
                    <a:pt x="9097397" y="1070936"/>
                  </a:lnTo>
                  <a:lnTo>
                    <a:pt x="9036191" y="1085893"/>
                  </a:lnTo>
                  <a:lnTo>
                    <a:pt x="8974668" y="1100659"/>
                  </a:lnTo>
                  <a:lnTo>
                    <a:pt x="8912835" y="1115235"/>
                  </a:lnTo>
                  <a:lnTo>
                    <a:pt x="8788260" y="1143822"/>
                  </a:lnTo>
                  <a:lnTo>
                    <a:pt x="8662520" y="1171665"/>
                  </a:lnTo>
                  <a:lnTo>
                    <a:pt x="8535666" y="1198773"/>
                  </a:lnTo>
                  <a:lnTo>
                    <a:pt x="8407748" y="1225155"/>
                  </a:lnTo>
                  <a:lnTo>
                    <a:pt x="8278819" y="1250821"/>
                  </a:lnTo>
                  <a:lnTo>
                    <a:pt x="8148931" y="1275781"/>
                  </a:lnTo>
                  <a:lnTo>
                    <a:pt x="8018134" y="1300044"/>
                  </a:lnTo>
                  <a:lnTo>
                    <a:pt x="7886481" y="1323621"/>
                  </a:lnTo>
                  <a:lnTo>
                    <a:pt x="7754022" y="1346520"/>
                  </a:lnTo>
                  <a:lnTo>
                    <a:pt x="7620811" y="1368752"/>
                  </a:lnTo>
                  <a:lnTo>
                    <a:pt x="7486897" y="1390325"/>
                  </a:lnTo>
                  <a:lnTo>
                    <a:pt x="7352333" y="1411251"/>
                  </a:lnTo>
                  <a:lnTo>
                    <a:pt x="7217170" y="1431538"/>
                  </a:lnTo>
                  <a:lnTo>
                    <a:pt x="7081460" y="1451196"/>
                  </a:lnTo>
                  <a:lnTo>
                    <a:pt x="6945255" y="1470234"/>
                  </a:lnTo>
                  <a:lnTo>
                    <a:pt x="6808605" y="1488663"/>
                  </a:lnTo>
                  <a:lnTo>
                    <a:pt x="6671563" y="1506492"/>
                  </a:lnTo>
                  <a:lnTo>
                    <a:pt x="6534180" y="1523731"/>
                  </a:lnTo>
                  <a:lnTo>
                    <a:pt x="6396507" y="1540389"/>
                  </a:lnTo>
                  <a:lnTo>
                    <a:pt x="6258597" y="1556475"/>
                  </a:lnTo>
                  <a:lnTo>
                    <a:pt x="6120501" y="1572001"/>
                  </a:lnTo>
                  <a:lnTo>
                    <a:pt x="5982269" y="1586975"/>
                  </a:lnTo>
                  <a:lnTo>
                    <a:pt x="5843955" y="1601406"/>
                  </a:lnTo>
                  <a:lnTo>
                    <a:pt x="5705610" y="1615305"/>
                  </a:lnTo>
                  <a:lnTo>
                    <a:pt x="5567284" y="1628682"/>
                  </a:lnTo>
                  <a:lnTo>
                    <a:pt x="5359946" y="1647787"/>
                  </a:lnTo>
                  <a:lnTo>
                    <a:pt x="5152943" y="1665771"/>
                  </a:lnTo>
                  <a:lnTo>
                    <a:pt x="4946449" y="1682665"/>
                  </a:lnTo>
                  <a:lnTo>
                    <a:pt x="4740639" y="1698503"/>
                  </a:lnTo>
                  <a:lnTo>
                    <a:pt x="4535686" y="1713316"/>
                  </a:lnTo>
                  <a:lnTo>
                    <a:pt x="4331764" y="1727138"/>
                  </a:lnTo>
                  <a:lnTo>
                    <a:pt x="4129047" y="1740001"/>
                  </a:lnTo>
                  <a:lnTo>
                    <a:pt x="3927710" y="1751937"/>
                  </a:lnTo>
                  <a:lnTo>
                    <a:pt x="3727927" y="1762980"/>
                  </a:lnTo>
                  <a:lnTo>
                    <a:pt x="3464266" y="1776369"/>
                  </a:lnTo>
                  <a:lnTo>
                    <a:pt x="3204089" y="1788304"/>
                  </a:lnTo>
                  <a:lnTo>
                    <a:pt x="2947808" y="1798863"/>
                  </a:lnTo>
                  <a:lnTo>
                    <a:pt x="2695836" y="1808122"/>
                  </a:lnTo>
                  <a:lnTo>
                    <a:pt x="2448585" y="1816159"/>
                  </a:lnTo>
                  <a:lnTo>
                    <a:pt x="2146789" y="1824604"/>
                  </a:lnTo>
                  <a:lnTo>
                    <a:pt x="1853821" y="1831411"/>
                  </a:lnTo>
                  <a:lnTo>
                    <a:pt x="1515045" y="1837630"/>
                  </a:lnTo>
                  <a:lnTo>
                    <a:pt x="1191534" y="1841967"/>
                  </a:lnTo>
                  <a:lnTo>
                    <a:pt x="835253" y="1844998"/>
                  </a:lnTo>
                  <a:lnTo>
                    <a:pt x="458672" y="1846292"/>
                  </a:lnTo>
                  <a:lnTo>
                    <a:pt x="0" y="1845386"/>
                  </a:lnTo>
                  <a:lnTo>
                    <a:pt x="11682984" y="1845386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000000">
                <a:alpha val="2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44602" y="6548628"/>
            <a:ext cx="583565" cy="19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i="1" spc="-10" dirty="0">
                <a:solidFill>
                  <a:srgbClr val="FFFFFF"/>
                </a:solidFill>
                <a:latin typeface="Arial"/>
                <a:cs typeface="Arial"/>
              </a:rPr>
              <a:t>*WebMD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01867" y="3518408"/>
            <a:ext cx="5128895" cy="17329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spc="-45" dirty="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sz="28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risk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increases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weight: </a:t>
            </a:r>
            <a:r>
              <a:rPr sz="2800" dirty="0">
                <a:solidFill>
                  <a:srgbClr val="FFC000"/>
                </a:solidFill>
                <a:latin typeface="Arial Black"/>
                <a:cs typeface="Arial Black"/>
              </a:rPr>
              <a:t>12%</a:t>
            </a:r>
            <a:r>
              <a:rPr sz="2800" spc="-95" dirty="0">
                <a:solidFill>
                  <a:srgbClr val="FFC000"/>
                </a:solidFill>
                <a:latin typeface="Arial Black"/>
                <a:cs typeface="Arial Black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of</a:t>
            </a:r>
            <a:r>
              <a:rPr sz="2800" b="1" spc="-6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overweight</a:t>
            </a:r>
            <a:r>
              <a:rPr sz="2800" b="1" spc="-6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adults</a:t>
            </a:r>
            <a:r>
              <a:rPr sz="2800" b="1" spc="-5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2800" dirty="0">
                <a:solidFill>
                  <a:srgbClr val="FFC000"/>
                </a:solidFill>
                <a:latin typeface="Arial Black"/>
                <a:cs typeface="Arial Black"/>
              </a:rPr>
              <a:t>21%</a:t>
            </a:r>
            <a:r>
              <a:rPr sz="2800" spc="-80" dirty="0">
                <a:solidFill>
                  <a:srgbClr val="FFC000"/>
                </a:solidFill>
                <a:latin typeface="Arial Black"/>
                <a:cs typeface="Arial Black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of</a:t>
            </a:r>
            <a:r>
              <a:rPr sz="2800" b="1" spc="-5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obese</a:t>
            </a:r>
            <a:r>
              <a:rPr sz="2800" b="1" spc="-5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adults</a:t>
            </a:r>
            <a:r>
              <a:rPr sz="2800" b="1" spc="-4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have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Type</a:t>
            </a:r>
            <a:r>
              <a:rPr sz="28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diabetes.*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589257" y="184404"/>
            <a:ext cx="374142" cy="37338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1731752" y="264667"/>
            <a:ext cx="1720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-60" dirty="0">
                <a:solidFill>
                  <a:schemeClr val="tx2"/>
                </a:solidFill>
                <a:latin typeface="Arial"/>
                <a:cs typeface="Arial"/>
              </a:rPr>
              <a:t>8</a:t>
            </a:r>
            <a:endParaRPr sz="1200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pic>
        <p:nvPicPr>
          <p:cNvPr id="20" name="Picture 19" descr="A logo of a lion and a map&#10;&#10;AI-generated content may be incorrect.">
            <a:extLst>
              <a:ext uri="{FF2B5EF4-FFF2-40B4-BE49-F238E27FC236}">
                <a16:creationId xmlns:a16="http://schemas.microsoft.com/office/drawing/2014/main" id="{3F9FF618-2AFE-22E8-9266-3FE63D25AA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577840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119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63161" y="5661472"/>
              <a:ext cx="851786" cy="8103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1238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09016" y="6284214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91228" y="297434"/>
            <a:ext cx="6746875" cy="1153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4440"/>
              </a:lnSpc>
              <a:spcBef>
                <a:spcPts val="100"/>
              </a:spcBef>
            </a:pPr>
            <a:r>
              <a:rPr spc="-185" dirty="0"/>
              <a:t>Typical</a:t>
            </a:r>
            <a:r>
              <a:rPr spc="-185" dirty="0">
                <a:solidFill>
                  <a:srgbClr val="FFC000"/>
                </a:solidFill>
              </a:rPr>
              <a:t>*</a:t>
            </a:r>
            <a:r>
              <a:rPr spc="-254" dirty="0">
                <a:solidFill>
                  <a:srgbClr val="FFC000"/>
                </a:solidFill>
              </a:rPr>
              <a:t> </a:t>
            </a:r>
            <a:r>
              <a:rPr spc="-135" dirty="0"/>
              <a:t>Signs</a:t>
            </a:r>
            <a:r>
              <a:rPr spc="-270" dirty="0"/>
              <a:t> </a:t>
            </a:r>
            <a:r>
              <a:rPr spc="-110" dirty="0"/>
              <a:t>and</a:t>
            </a:r>
            <a:r>
              <a:rPr spc="-265" dirty="0"/>
              <a:t> </a:t>
            </a:r>
            <a:r>
              <a:rPr spc="-114" dirty="0"/>
              <a:t>Symptoms</a:t>
            </a:r>
          </a:p>
          <a:p>
            <a:pPr marR="8255" algn="r">
              <a:lnSpc>
                <a:spcPts val="4440"/>
              </a:lnSpc>
            </a:pPr>
            <a:r>
              <a:rPr spc="-95" dirty="0"/>
              <a:t>of</a:t>
            </a:r>
            <a:r>
              <a:rPr spc="-285" dirty="0"/>
              <a:t> </a:t>
            </a:r>
            <a:r>
              <a:rPr spc="-75" dirty="0"/>
              <a:t>Hyperglycemia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5413247" y="2076450"/>
            <a:ext cx="5184775" cy="3672840"/>
            <a:chOff x="5413247" y="2076450"/>
            <a:chExt cx="5184775" cy="3672840"/>
          </a:xfrm>
        </p:grpSpPr>
        <p:sp>
          <p:nvSpPr>
            <p:cNvPr id="9" name="object 9"/>
            <p:cNvSpPr/>
            <p:nvPr/>
          </p:nvSpPr>
          <p:spPr>
            <a:xfrm>
              <a:off x="5451347" y="2114550"/>
              <a:ext cx="5108575" cy="3596640"/>
            </a:xfrm>
            <a:custGeom>
              <a:avLst/>
              <a:gdLst/>
              <a:ahLst/>
              <a:cxnLst/>
              <a:rect l="l" t="t" r="r" b="b"/>
              <a:pathLst>
                <a:path w="5108575" h="3596640">
                  <a:moveTo>
                    <a:pt x="5108448" y="0"/>
                  </a:moveTo>
                  <a:lnTo>
                    <a:pt x="0" y="0"/>
                  </a:lnTo>
                  <a:lnTo>
                    <a:pt x="0" y="3596640"/>
                  </a:lnTo>
                  <a:lnTo>
                    <a:pt x="5108448" y="3596640"/>
                  </a:lnTo>
                  <a:lnTo>
                    <a:pt x="5108448" y="0"/>
                  </a:lnTo>
                  <a:close/>
                </a:path>
              </a:pathLst>
            </a:custGeom>
            <a:solidFill>
              <a:srgbClr val="000000">
                <a:alpha val="3803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51347" y="2114550"/>
              <a:ext cx="5108575" cy="3596640"/>
            </a:xfrm>
            <a:custGeom>
              <a:avLst/>
              <a:gdLst/>
              <a:ahLst/>
              <a:cxnLst/>
              <a:rect l="l" t="t" r="r" b="b"/>
              <a:pathLst>
                <a:path w="5108575" h="3596640">
                  <a:moveTo>
                    <a:pt x="0" y="3596640"/>
                  </a:moveTo>
                  <a:lnTo>
                    <a:pt x="5108448" y="3596640"/>
                  </a:lnTo>
                  <a:lnTo>
                    <a:pt x="5108448" y="0"/>
                  </a:lnTo>
                  <a:lnTo>
                    <a:pt x="0" y="0"/>
                  </a:lnTo>
                  <a:lnTo>
                    <a:pt x="0" y="3596640"/>
                  </a:lnTo>
                  <a:close/>
                </a:path>
              </a:pathLst>
            </a:custGeom>
            <a:ln w="762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765038" y="2231973"/>
            <a:ext cx="4341495" cy="3219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95755">
              <a:lnSpc>
                <a:spcPct val="1247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Frequent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 Urination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Increased</a:t>
            </a:r>
            <a:r>
              <a:rPr sz="24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Thirst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Increased</a:t>
            </a:r>
            <a:r>
              <a:rPr sz="2400" b="1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Hunger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Blurry</a:t>
            </a:r>
            <a:r>
              <a:rPr sz="240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Vision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Weight</a:t>
            </a:r>
            <a:r>
              <a:rPr sz="24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FFFFFF"/>
                </a:solidFill>
                <a:latin typeface="Arial"/>
                <a:cs typeface="Arial"/>
              </a:rPr>
              <a:t>Loss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Fatigue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Cuts</a:t>
            </a:r>
            <a:r>
              <a:rPr sz="24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2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Sores</a:t>
            </a:r>
            <a:r>
              <a:rPr sz="2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sz="2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Don’t</a:t>
            </a:r>
            <a:r>
              <a:rPr sz="2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FFFFFF"/>
                </a:solidFill>
                <a:latin typeface="Arial"/>
                <a:cs typeface="Arial"/>
              </a:rPr>
              <a:t>Heal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1571" y="6001511"/>
            <a:ext cx="138366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9539" marR="5080" indent="-117475">
              <a:lnSpc>
                <a:spcPct val="100000"/>
              </a:lnSpc>
              <a:spcBef>
                <a:spcPts val="95"/>
              </a:spcBef>
            </a:pPr>
            <a:r>
              <a:rPr sz="1100" i="1" dirty="0">
                <a:solidFill>
                  <a:srgbClr val="7E7E7E"/>
                </a:solidFill>
                <a:latin typeface="Arial"/>
                <a:cs typeface="Arial"/>
              </a:rPr>
              <a:t>*</a:t>
            </a:r>
            <a:r>
              <a:rPr sz="1100" i="1" spc="-3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7E7E7E"/>
                </a:solidFill>
                <a:latin typeface="Arial"/>
                <a:cs typeface="Arial"/>
              </a:rPr>
              <a:t>Note</a:t>
            </a:r>
            <a:r>
              <a:rPr sz="1100" i="1" spc="-2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7E7E7E"/>
                </a:solidFill>
                <a:latin typeface="Arial"/>
                <a:cs typeface="Arial"/>
              </a:rPr>
              <a:t>that</a:t>
            </a:r>
            <a:r>
              <a:rPr sz="1100" i="1" spc="-2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7E7E7E"/>
                </a:solidFill>
                <a:latin typeface="Arial"/>
                <a:cs typeface="Arial"/>
              </a:rPr>
              <a:t>you</a:t>
            </a:r>
            <a:r>
              <a:rPr sz="1100" i="1" spc="-3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100" i="1" spc="-25" dirty="0">
                <a:solidFill>
                  <a:srgbClr val="7E7E7E"/>
                </a:solidFill>
                <a:latin typeface="Arial"/>
                <a:cs typeface="Arial"/>
              </a:rPr>
              <a:t>may </a:t>
            </a:r>
            <a:r>
              <a:rPr sz="1100" i="1" dirty="0">
                <a:solidFill>
                  <a:srgbClr val="7E7E7E"/>
                </a:solidFill>
                <a:latin typeface="Arial"/>
                <a:cs typeface="Arial"/>
              </a:rPr>
              <a:t>have</a:t>
            </a:r>
            <a:r>
              <a:rPr sz="1100" i="1" spc="-3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7E7E7E"/>
                </a:solidFill>
                <a:latin typeface="Arial"/>
                <a:cs typeface="Arial"/>
              </a:rPr>
              <a:t>hyperglycemia </a:t>
            </a:r>
            <a:r>
              <a:rPr sz="1100" i="1" dirty="0">
                <a:solidFill>
                  <a:srgbClr val="7E7E7E"/>
                </a:solidFill>
                <a:latin typeface="Arial"/>
                <a:cs typeface="Arial"/>
              </a:rPr>
              <a:t>without</a:t>
            </a:r>
            <a:r>
              <a:rPr sz="1100" i="1" spc="-4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7E7E7E"/>
                </a:solidFill>
                <a:latin typeface="Arial"/>
                <a:cs typeface="Arial"/>
              </a:rPr>
              <a:t>obvious symptoms!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867393" y="184404"/>
            <a:ext cx="3096006" cy="4967605"/>
            <a:chOff x="8867393" y="184404"/>
            <a:chExt cx="3096006" cy="4967605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67393" y="2203704"/>
              <a:ext cx="1029627" cy="294830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59172" y="2295943"/>
              <a:ext cx="789981" cy="270795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637775" y="1984248"/>
              <a:ext cx="1549907" cy="285445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728453" y="2076983"/>
              <a:ext cx="1311402" cy="261244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589257" y="184404"/>
              <a:ext cx="374142" cy="37338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1727876" y="261288"/>
            <a:ext cx="37414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-50" dirty="0">
                <a:solidFill>
                  <a:srgbClr val="FFC000"/>
                </a:solidFill>
                <a:latin typeface="Arial"/>
                <a:cs typeface="Arial"/>
              </a:rPr>
              <a:t>9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21" name="Picture 20" descr="A logo of a lion and a map&#10;&#10;AI-generated content may be incorrect.">
            <a:extLst>
              <a:ext uri="{FF2B5EF4-FFF2-40B4-BE49-F238E27FC236}">
                <a16:creationId xmlns:a16="http://schemas.microsoft.com/office/drawing/2014/main" id="{9FBDEA51-E918-505E-4CF5-507885DC7B7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577840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63161" y="5661472"/>
              <a:ext cx="851786" cy="8103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062" y="154686"/>
              <a:ext cx="6862572" cy="11308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062" y="672845"/>
              <a:ext cx="4911852" cy="113080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24180" y="297434"/>
            <a:ext cx="6234430" cy="115379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 marR="5080">
              <a:lnSpc>
                <a:spcPts val="4079"/>
              </a:lnSpc>
              <a:spcBef>
                <a:spcPts val="835"/>
              </a:spcBef>
            </a:pPr>
            <a:r>
              <a:rPr spc="-110" dirty="0">
                <a:solidFill>
                  <a:srgbClr val="FFFFFF"/>
                </a:solidFill>
              </a:rPr>
              <a:t>Why</a:t>
            </a:r>
            <a:r>
              <a:rPr spc="-285" dirty="0">
                <a:solidFill>
                  <a:srgbClr val="FFFFFF"/>
                </a:solidFill>
              </a:rPr>
              <a:t> </a:t>
            </a:r>
            <a:r>
              <a:rPr spc="-114" dirty="0">
                <a:solidFill>
                  <a:srgbClr val="FFFFFF"/>
                </a:solidFill>
              </a:rPr>
              <a:t>are</a:t>
            </a:r>
            <a:r>
              <a:rPr spc="-430" dirty="0">
                <a:solidFill>
                  <a:srgbClr val="FFFFFF"/>
                </a:solidFill>
              </a:rPr>
              <a:t> </a:t>
            </a:r>
            <a:r>
              <a:rPr spc="-150" dirty="0">
                <a:solidFill>
                  <a:srgbClr val="FFFFFF"/>
                </a:solidFill>
              </a:rPr>
              <a:t>Awareness</a:t>
            </a:r>
            <a:r>
              <a:rPr spc="-28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&amp;</a:t>
            </a:r>
            <a:r>
              <a:rPr spc="-285" dirty="0">
                <a:solidFill>
                  <a:srgbClr val="FFFFFF"/>
                </a:solidFill>
              </a:rPr>
              <a:t> </a:t>
            </a:r>
            <a:r>
              <a:rPr spc="-114" dirty="0">
                <a:solidFill>
                  <a:srgbClr val="FFFFFF"/>
                </a:solidFill>
              </a:rPr>
              <a:t>Early </a:t>
            </a:r>
            <a:r>
              <a:rPr spc="-150" dirty="0">
                <a:solidFill>
                  <a:srgbClr val="FFFFFF"/>
                </a:solidFill>
              </a:rPr>
              <a:t>Diagnosis</a:t>
            </a:r>
            <a:r>
              <a:rPr spc="-245" dirty="0">
                <a:solidFill>
                  <a:srgbClr val="FFFFFF"/>
                </a:solidFill>
              </a:rPr>
              <a:t> </a:t>
            </a:r>
            <a:r>
              <a:rPr spc="-30" dirty="0">
                <a:solidFill>
                  <a:srgbClr val="FFFFFF"/>
                </a:solidFill>
              </a:rPr>
              <a:t>Critical?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509016" y="1919477"/>
            <a:ext cx="11683365" cy="4939030"/>
            <a:chOff x="509016" y="1919477"/>
            <a:chExt cx="11683365" cy="493903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53490" y="1957577"/>
              <a:ext cx="6887209" cy="3940810"/>
            </a:xfrm>
            <a:custGeom>
              <a:avLst/>
              <a:gdLst/>
              <a:ahLst/>
              <a:cxnLst/>
              <a:rect l="l" t="t" r="r" b="b"/>
              <a:pathLst>
                <a:path w="6887209" h="3940810">
                  <a:moveTo>
                    <a:pt x="6886956" y="0"/>
                  </a:moveTo>
                  <a:lnTo>
                    <a:pt x="0" y="0"/>
                  </a:lnTo>
                  <a:lnTo>
                    <a:pt x="0" y="3940302"/>
                  </a:lnTo>
                  <a:lnTo>
                    <a:pt x="6886956" y="3940302"/>
                  </a:lnTo>
                  <a:lnTo>
                    <a:pt x="6886956" y="0"/>
                  </a:lnTo>
                  <a:close/>
                </a:path>
              </a:pathLst>
            </a:custGeom>
            <a:solidFill>
              <a:srgbClr val="0000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53490" y="1957577"/>
              <a:ext cx="6887209" cy="3940810"/>
            </a:xfrm>
            <a:custGeom>
              <a:avLst/>
              <a:gdLst/>
              <a:ahLst/>
              <a:cxnLst/>
              <a:rect l="l" t="t" r="r" b="b"/>
              <a:pathLst>
                <a:path w="6887209" h="3940810">
                  <a:moveTo>
                    <a:pt x="0" y="3940302"/>
                  </a:moveTo>
                  <a:lnTo>
                    <a:pt x="6886956" y="3940302"/>
                  </a:lnTo>
                  <a:lnTo>
                    <a:pt x="6886956" y="0"/>
                  </a:lnTo>
                  <a:lnTo>
                    <a:pt x="0" y="0"/>
                  </a:lnTo>
                  <a:lnTo>
                    <a:pt x="0" y="3940302"/>
                  </a:lnTo>
                  <a:close/>
                </a:path>
              </a:pathLst>
            </a:custGeom>
            <a:ln w="762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616202" y="2003856"/>
            <a:ext cx="6156960" cy="3622040"/>
          </a:xfrm>
          <a:prstGeom prst="rect">
            <a:avLst/>
          </a:prstGeom>
        </p:spPr>
        <p:txBody>
          <a:bodyPr vert="horz" wrap="square" lIns="0" tIns="215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95"/>
              </a:spcBef>
            </a:pP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Diabetes</a:t>
            </a:r>
            <a:r>
              <a:rPr sz="28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28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often</a:t>
            </a:r>
            <a:r>
              <a:rPr sz="28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8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“silent”</a:t>
            </a:r>
            <a:r>
              <a:rPr sz="28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disease.</a:t>
            </a:r>
            <a:endParaRPr sz="2800">
              <a:latin typeface="Arial"/>
              <a:cs typeface="Arial"/>
            </a:endParaRPr>
          </a:p>
          <a:p>
            <a:pPr marL="12700" marR="616585">
              <a:lnSpc>
                <a:spcPct val="100000"/>
              </a:lnSpc>
              <a:spcBef>
                <a:spcPts val="1595"/>
              </a:spcBef>
            </a:pP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2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sz="2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sz="2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significant,</a:t>
            </a:r>
            <a:r>
              <a:rPr sz="28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extensive</a:t>
            </a:r>
            <a:r>
              <a:rPr sz="28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0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irreversible</a:t>
            </a:r>
            <a:r>
              <a:rPr sz="28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damage</a:t>
            </a:r>
            <a:r>
              <a:rPr sz="28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8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800" b="1" spc="-20" dirty="0">
                <a:solidFill>
                  <a:srgbClr val="FFFFFF"/>
                </a:solidFill>
                <a:latin typeface="Arial"/>
                <a:cs typeface="Arial"/>
              </a:rPr>
              <a:t> body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before</a:t>
            </a:r>
            <a:r>
              <a:rPr sz="2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28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know</a:t>
            </a:r>
            <a:r>
              <a:rPr sz="2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FFFFFF"/>
                </a:solidFill>
                <a:latin typeface="Arial"/>
                <a:cs typeface="Arial"/>
              </a:rPr>
              <a:t>it.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605"/>
              </a:spcBef>
            </a:pP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8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good</a:t>
            </a:r>
            <a:r>
              <a:rPr sz="28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news</a:t>
            </a:r>
            <a:r>
              <a:rPr sz="28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28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sz="28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30" dirty="0">
                <a:solidFill>
                  <a:srgbClr val="FFFFFF"/>
                </a:solidFill>
                <a:latin typeface="Arial"/>
                <a:cs typeface="Arial"/>
              </a:rPr>
              <a:t>Type</a:t>
            </a:r>
            <a:r>
              <a:rPr sz="28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0" dirty="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diabetes</a:t>
            </a:r>
            <a:r>
              <a:rPr sz="28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28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reversible</a:t>
            </a:r>
            <a:r>
              <a:rPr sz="2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sz="28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28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address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28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before</a:t>
            </a:r>
            <a:r>
              <a:rPr sz="28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major</a:t>
            </a:r>
            <a:r>
              <a:rPr sz="28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damage</a:t>
            </a:r>
            <a:r>
              <a:rPr sz="28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occurs.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589257" y="184404"/>
            <a:ext cx="374142" cy="37338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1674093" y="264667"/>
            <a:ext cx="1949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-25" dirty="0">
                <a:solidFill>
                  <a:srgbClr val="FFC000"/>
                </a:solidFill>
                <a:latin typeface="Arial"/>
                <a:cs typeface="Arial"/>
              </a:rPr>
              <a:t>10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17" name="Picture 16" descr="A logo of a lion and a map&#10;&#10;AI-generated content may be incorrect.">
            <a:extLst>
              <a:ext uri="{FF2B5EF4-FFF2-40B4-BE49-F238E27FC236}">
                <a16:creationId xmlns:a16="http://schemas.microsoft.com/office/drawing/2014/main" id="{12E41D08-C960-F90B-603B-66D8B2DA1A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577840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ecorative blue curv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4953000"/>
            <a:ext cx="12192001" cy="1905000"/>
          </a:xfrm>
          <a:prstGeom prst="rect">
            <a:avLst/>
          </a:prstGeom>
        </p:spPr>
      </p:pic>
      <p:pic>
        <p:nvPicPr>
          <p:cNvPr id="3" name="Picture 2" descr="A logo of a lion and a map&#10;&#10;AI-generated content may be incorrect.">
            <a:extLst>
              <a:ext uri="{FF2B5EF4-FFF2-40B4-BE49-F238E27FC236}">
                <a16:creationId xmlns:a16="http://schemas.microsoft.com/office/drawing/2014/main" id="{D1977FB1-01C3-9663-F23D-C6A5706A1D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577840"/>
            <a:ext cx="964739" cy="1163293"/>
          </a:xfrm>
          <a:prstGeom prst="rect">
            <a:avLst/>
          </a:prstGeom>
        </p:spPr>
      </p:pic>
      <p:sp>
        <p:nvSpPr>
          <p:cNvPr id="51" name="Title"/>
          <p:cNvSpPr>
            <a:spLocks noGrp="1"/>
          </p:cNvSpPr>
          <p:nvPr>
            <p:ph type="title"/>
          </p:nvPr>
        </p:nvSpPr>
        <p:spPr>
          <a:xfrm>
            <a:off x="420624" y="365760"/>
            <a:ext cx="6949440" cy="137160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15468F"/>
                </a:solidFill>
              </a:rPr>
              <a:t>How to Prevent or Reduce Diabetes?</a:t>
            </a:r>
          </a:p>
        </p:txBody>
      </p:sp>
      <p:sp>
        <p:nvSpPr>
          <p:cNvPr id="52" name="Slide Number"/>
          <p:cNvSpPr txBox="1"/>
          <p:nvPr/>
        </p:nvSpPr>
        <p:spPr>
          <a:xfrm>
            <a:off x="11585448" y="265176"/>
            <a:ext cx="374904" cy="210312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 algn="ctr"/>
            <a:fld id="{B6F15528-21DE-4FAA-801E-634DDDAF4B2B}" type="slidenum">
              <a:rPr lang="en-US" sz="1200" spc="-25" dirty="0">
                <a:solidFill>
                  <a:srgbClr val="FFC000"/>
                </a:solidFill>
                <a:latin typeface="Arial"/>
                <a:cs typeface="Arial"/>
              </a:rPr>
              <a:t>11</a:t>
            </a:fld>
            <a:endParaRPr lang="en-US" sz="1200" spc="-25" dirty="0">
              <a:solidFill>
                <a:srgbClr val="FFC000"/>
              </a:solidFill>
              <a:latin typeface="Arial"/>
              <a:cs typeface="Arial"/>
            </a:endParaRPr>
          </a:p>
        </p:txBody>
      </p:sp>
      <p:grpSp>
        <p:nvGrpSpPr>
          <p:cNvPr id="55" name="Point 1 icon"/>
          <p:cNvGrpSpPr/>
          <p:nvPr/>
        </p:nvGrpSpPr>
        <p:grpSpPr>
          <a:xfrm>
            <a:off x="594360" y="2148840"/>
            <a:ext cx="960120" cy="960120"/>
            <a:chOff x="594360" y="2148840"/>
            <a:chExt cx="960120" cy="960120"/>
          </a:xfrm>
        </p:grpSpPr>
        <p:sp>
          <p:nvSpPr>
            <p:cNvPr id="53" name="Point 1 icon circle"/>
            <p:cNvSpPr/>
            <p:nvPr/>
          </p:nvSpPr>
          <p:spPr>
            <a:xfrm>
              <a:off x="594360" y="2148840"/>
              <a:ext cx="960120" cy="960120"/>
            </a:xfrm>
            <a:prstGeom prst="ellipse">
              <a:avLst/>
            </a:prstGeom>
            <a:solidFill>
              <a:srgbClr val="15468F"/>
            </a:solidFill>
            <a:ln>
              <a:noFill/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pic>
          <p:nvPicPr>
            <p:cNvPr id="54" name="Point 1 icon icon" descr="Blood drop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4789" y="2379269"/>
              <a:ext cx="499262" cy="499262"/>
            </a:xfrm>
            <a:prstGeom prst="rect">
              <a:avLst/>
            </a:prstGeom>
          </p:spPr>
        </p:pic>
      </p:grpSp>
      <p:sp>
        <p:nvSpPr>
          <p:cNvPr id="56" name="Point 1 text"/>
          <p:cNvSpPr txBox="1"/>
          <p:nvPr/>
        </p:nvSpPr>
        <p:spPr>
          <a:xfrm>
            <a:off x="1828800" y="2103120"/>
            <a:ext cx="5394960" cy="1143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buNone/>
            </a:pPr>
            <a:r>
              <a:rPr lang="en-US" sz="2400" b="1" i="0" dirty="0">
                <a:solidFill>
                  <a:srgbClr val="15468F"/>
                </a:solidFill>
                <a:latin typeface="Arial"/>
                <a:cs typeface="Arial"/>
              </a:rPr>
              <a:t>Simple lifestyle interventions </a:t>
            </a:r>
            <a:r>
              <a:rPr lang="en-US" sz="2400" b="0" i="1" dirty="0">
                <a:solidFill>
                  <a:srgbClr val="1A1A1A"/>
                </a:solidFill>
                <a:latin typeface="Arial"/>
                <a:cs typeface="Arial"/>
              </a:rPr>
              <a:t>can</a:t>
            </a:r>
            <a:r>
              <a:rPr lang="en-US" sz="2400" b="0" i="0" dirty="0">
                <a:solidFill>
                  <a:srgbClr val="1A1A1A"/>
                </a:solidFill>
                <a:latin typeface="Arial"/>
                <a:cs typeface="Arial"/>
              </a:rPr>
              <a:t> lower blood sugar and diabetes risk.</a:t>
            </a:r>
            <a:endParaRPr lang="en-US" sz="2400" dirty="0"/>
          </a:p>
        </p:txBody>
      </p:sp>
      <p:grpSp>
        <p:nvGrpSpPr>
          <p:cNvPr id="59" name="Point 2 icon"/>
          <p:cNvGrpSpPr/>
          <p:nvPr/>
        </p:nvGrpSpPr>
        <p:grpSpPr>
          <a:xfrm>
            <a:off x="594360" y="3657600"/>
            <a:ext cx="960120" cy="960120"/>
            <a:chOff x="594360" y="3657600"/>
            <a:chExt cx="960120" cy="960120"/>
          </a:xfrm>
        </p:grpSpPr>
        <p:sp>
          <p:nvSpPr>
            <p:cNvPr id="57" name="Point 2 icon circle"/>
            <p:cNvSpPr/>
            <p:nvPr/>
          </p:nvSpPr>
          <p:spPr>
            <a:xfrm>
              <a:off x="594360" y="3657600"/>
              <a:ext cx="960120" cy="960120"/>
            </a:xfrm>
            <a:prstGeom prst="ellipse">
              <a:avLst/>
            </a:prstGeom>
            <a:solidFill>
              <a:srgbClr val="15468F"/>
            </a:solidFill>
            <a:ln>
              <a:noFill/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pic>
          <p:nvPicPr>
            <p:cNvPr id="58" name="Point 2 icon icon" descr="Arrow turning back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4789" y="3888029"/>
              <a:ext cx="499262" cy="499262"/>
            </a:xfrm>
            <a:prstGeom prst="rect">
              <a:avLst/>
            </a:prstGeom>
          </p:spPr>
        </p:pic>
      </p:grpSp>
      <p:sp>
        <p:nvSpPr>
          <p:cNvPr id="60" name="Point 2 text"/>
          <p:cNvSpPr txBox="1"/>
          <p:nvPr/>
        </p:nvSpPr>
        <p:spPr>
          <a:xfrm>
            <a:off x="1828800" y="3611880"/>
            <a:ext cx="5394960" cy="1143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buNone/>
            </a:pPr>
            <a:r>
              <a:rPr lang="en-US" sz="2400" b="0" i="0" dirty="0">
                <a:solidFill>
                  <a:srgbClr val="1A1A1A"/>
                </a:solidFill>
                <a:latin typeface="Arial"/>
                <a:cs typeface="Arial"/>
              </a:rPr>
              <a:t>In some cases, they can forestall or even </a:t>
            </a:r>
            <a:r>
              <a:rPr lang="en-US" sz="2400" b="1" i="1" dirty="0">
                <a:solidFill>
                  <a:srgbClr val="15468F"/>
                </a:solidFill>
                <a:latin typeface="Arial"/>
                <a:cs typeface="Arial"/>
              </a:rPr>
              <a:t>reverse</a:t>
            </a:r>
            <a:r>
              <a:rPr lang="en-US" sz="2400" b="0" i="0" dirty="0">
                <a:solidFill>
                  <a:srgbClr val="1A1A1A"/>
                </a:solidFill>
                <a:latin typeface="Arial"/>
                <a:cs typeface="Arial"/>
              </a:rPr>
              <a:t> diabetes.</a:t>
            </a:r>
            <a:endParaRPr lang="en-US" sz="2400" dirty="0"/>
          </a:p>
        </p:txBody>
      </p:sp>
      <p:grpSp>
        <p:nvGrpSpPr>
          <p:cNvPr id="65" name="Bicycle graphic"/>
          <p:cNvGrpSpPr/>
          <p:nvPr/>
        </p:nvGrpSpPr>
        <p:grpSpPr>
          <a:xfrm>
            <a:off x="7269480" y="941832"/>
            <a:ext cx="4105656" cy="3694176"/>
            <a:chOff x="7269480" y="941832"/>
            <a:chExt cx="4105656" cy="3694176"/>
          </a:xfrm>
        </p:grpSpPr>
        <p:sp>
          <p:nvSpPr>
            <p:cNvPr id="61" name="Gold ring"/>
            <p:cNvSpPr/>
            <p:nvPr/>
          </p:nvSpPr>
          <p:spPr>
            <a:xfrm>
              <a:off x="7525512" y="941832"/>
              <a:ext cx="3694176" cy="3694176"/>
            </a:xfrm>
            <a:prstGeom prst="ellipse">
              <a:avLst/>
            </a:prstGeom>
            <a:noFill/>
            <a:ln w="88900">
              <a:solidFill>
                <a:srgbClr val="FFC000"/>
              </a:solidFill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pic>
          <p:nvPicPr>
            <p:cNvPr id="62" name="Bicycle rider" descr="A person riding a bicycle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80960" y="1097280"/>
              <a:ext cx="3383280" cy="3383280"/>
            </a:xfrm>
            <a:prstGeom prst="ellipse">
              <a:avLst/>
            </a:prstGeom>
          </p:spPr>
        </p:pic>
        <p:sp>
          <p:nvSpPr>
            <p:cNvPr id="63" name="Accent dot"/>
            <p:cNvSpPr/>
            <p:nvPr/>
          </p:nvSpPr>
          <p:spPr>
            <a:xfrm>
              <a:off x="10744200" y="3977640"/>
              <a:ext cx="502920" cy="50292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64" name="Accent dot small"/>
            <p:cNvSpPr/>
            <p:nvPr/>
          </p:nvSpPr>
          <p:spPr>
            <a:xfrm>
              <a:off x="7269480" y="1280160"/>
              <a:ext cx="274320" cy="274320"/>
            </a:xfrm>
            <a:prstGeom prst="ellipse">
              <a:avLst/>
            </a:prstGeom>
            <a:solidFill>
              <a:srgbClr val="15468F"/>
            </a:solidFill>
            <a:ln>
              <a:noFill/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</p:grpSp>
      <p:sp>
        <p:nvSpPr>
          <p:cNvPr id="66" name="Graphic caption"/>
          <p:cNvSpPr txBox="1"/>
          <p:nvPr/>
        </p:nvSpPr>
        <p:spPr>
          <a:xfrm>
            <a:off x="7360920" y="4800600"/>
            <a:ext cx="402336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800" b="1" i="1" dirty="0">
                <a:solidFill>
                  <a:srgbClr val="15468F"/>
                </a:solidFill>
                <a:latin typeface="Arial"/>
                <a:cs typeface="Arial"/>
              </a:rPr>
              <a:t>Small changes, real results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18C94-C42D-B82A-446E-1C9FE36B6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2F230253-E836-287C-C385-978788C54844}"/>
              </a:ext>
            </a:extLst>
          </p:cNvPr>
          <p:cNvGrpSpPr/>
          <p:nvPr/>
        </p:nvGrpSpPr>
        <p:grpSpPr>
          <a:xfrm>
            <a:off x="0" y="-20265"/>
            <a:ext cx="12192000" cy="6858000"/>
            <a:chOff x="0" y="0"/>
            <a:chExt cx="12192000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536F0006-3D5D-5CE1-E42C-D5F8DDB89DB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63161" y="5661472"/>
              <a:ext cx="851786" cy="810381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6A1ED7E9-3CE2-0857-9B72-45561134C32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6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04066634-4AC0-DC8D-A2BE-78EA8A53D4D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id="{B6C55786-AD99-5104-55D5-5B3FE8E892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591712"/>
            <a:ext cx="8567421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8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Lifestyle Change Works!</a:t>
            </a:r>
            <a:endParaRPr sz="4800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7" name="object 7">
            <a:extLst>
              <a:ext uri="{FF2B5EF4-FFF2-40B4-BE49-F238E27FC236}">
                <a16:creationId xmlns:a16="http://schemas.microsoft.com/office/drawing/2014/main" id="{D12EA87B-AA33-4055-EDD0-AA2FB24866BE}"/>
              </a:ext>
            </a:extLst>
          </p:cNvPr>
          <p:cNvGrpSpPr/>
          <p:nvPr/>
        </p:nvGrpSpPr>
        <p:grpSpPr>
          <a:xfrm>
            <a:off x="509016" y="5011673"/>
            <a:ext cx="11683365" cy="1846580"/>
            <a:chOff x="509016" y="5011673"/>
            <a:chExt cx="11683365" cy="1846580"/>
          </a:xfrm>
        </p:grpSpPr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D740203F-79CA-B14B-B916-C9CC63D929AB}"/>
                </a:ext>
              </a:extLst>
            </p:cNvPr>
            <p:cNvSpPr/>
            <p:nvPr/>
          </p:nvSpPr>
          <p:spPr>
            <a:xfrm>
              <a:off x="509016" y="5011673"/>
              <a:ext cx="11683365" cy="1846580"/>
            </a:xfrm>
            <a:custGeom>
              <a:avLst/>
              <a:gdLst/>
              <a:ahLst/>
              <a:cxnLst/>
              <a:rect l="l" t="t" r="r" b="b"/>
              <a:pathLst>
                <a:path w="11683365" h="1846579">
                  <a:moveTo>
                    <a:pt x="11682984" y="0"/>
                  </a:moveTo>
                  <a:lnTo>
                    <a:pt x="11647159" y="26553"/>
                  </a:lnTo>
                  <a:lnTo>
                    <a:pt x="11610683" y="52853"/>
                  </a:lnTo>
                  <a:lnTo>
                    <a:pt x="11573560" y="78900"/>
                  </a:lnTo>
                  <a:lnTo>
                    <a:pt x="11535797" y="104696"/>
                  </a:lnTo>
                  <a:lnTo>
                    <a:pt x="11497402" y="130242"/>
                  </a:lnTo>
                  <a:lnTo>
                    <a:pt x="11458380" y="155538"/>
                  </a:lnTo>
                  <a:lnTo>
                    <a:pt x="11418737" y="180587"/>
                  </a:lnTo>
                  <a:lnTo>
                    <a:pt x="11378481" y="205390"/>
                  </a:lnTo>
                  <a:lnTo>
                    <a:pt x="11337618" y="229947"/>
                  </a:lnTo>
                  <a:lnTo>
                    <a:pt x="11296153" y="254260"/>
                  </a:lnTo>
                  <a:lnTo>
                    <a:pt x="11254094" y="278330"/>
                  </a:lnTo>
                  <a:lnTo>
                    <a:pt x="11211447" y="302158"/>
                  </a:lnTo>
                  <a:lnTo>
                    <a:pt x="11168219" y="325746"/>
                  </a:lnTo>
                  <a:lnTo>
                    <a:pt x="11124415" y="349094"/>
                  </a:lnTo>
                  <a:lnTo>
                    <a:pt x="11080043" y="372205"/>
                  </a:lnTo>
                  <a:lnTo>
                    <a:pt x="11035108" y="395078"/>
                  </a:lnTo>
                  <a:lnTo>
                    <a:pt x="10989618" y="417716"/>
                  </a:lnTo>
                  <a:lnTo>
                    <a:pt x="10943578" y="440119"/>
                  </a:lnTo>
                  <a:lnTo>
                    <a:pt x="10896996" y="462289"/>
                  </a:lnTo>
                  <a:lnTo>
                    <a:pt x="10849877" y="484227"/>
                  </a:lnTo>
                  <a:lnTo>
                    <a:pt x="10802228" y="505934"/>
                  </a:lnTo>
                  <a:lnTo>
                    <a:pt x="10754055" y="527412"/>
                  </a:lnTo>
                  <a:lnTo>
                    <a:pt x="10705365" y="548661"/>
                  </a:lnTo>
                  <a:lnTo>
                    <a:pt x="10656165" y="569683"/>
                  </a:lnTo>
                  <a:lnTo>
                    <a:pt x="10606461" y="590479"/>
                  </a:lnTo>
                  <a:lnTo>
                    <a:pt x="10556258" y="611050"/>
                  </a:lnTo>
                  <a:lnTo>
                    <a:pt x="10505565" y="631397"/>
                  </a:lnTo>
                  <a:lnTo>
                    <a:pt x="10454386" y="651522"/>
                  </a:lnTo>
                  <a:lnTo>
                    <a:pt x="10402729" y="671426"/>
                  </a:lnTo>
                  <a:lnTo>
                    <a:pt x="10350600" y="691109"/>
                  </a:lnTo>
                  <a:lnTo>
                    <a:pt x="10298006" y="710574"/>
                  </a:lnTo>
                  <a:lnTo>
                    <a:pt x="10244952" y="729822"/>
                  </a:lnTo>
                  <a:lnTo>
                    <a:pt x="10191446" y="748853"/>
                  </a:lnTo>
                  <a:lnTo>
                    <a:pt x="10137493" y="767669"/>
                  </a:lnTo>
                  <a:lnTo>
                    <a:pt x="10083101" y="786271"/>
                  </a:lnTo>
                  <a:lnTo>
                    <a:pt x="10028276" y="804660"/>
                  </a:lnTo>
                  <a:lnTo>
                    <a:pt x="9973023" y="822837"/>
                  </a:lnTo>
                  <a:lnTo>
                    <a:pt x="9917350" y="840804"/>
                  </a:lnTo>
                  <a:lnTo>
                    <a:pt x="9861264" y="858563"/>
                  </a:lnTo>
                  <a:lnTo>
                    <a:pt x="9804769" y="876113"/>
                  </a:lnTo>
                  <a:lnTo>
                    <a:pt x="9747874" y="893456"/>
                  </a:lnTo>
                  <a:lnTo>
                    <a:pt x="9690584" y="910594"/>
                  </a:lnTo>
                  <a:lnTo>
                    <a:pt x="9632906" y="927528"/>
                  </a:lnTo>
                  <a:lnTo>
                    <a:pt x="9574846" y="944258"/>
                  </a:lnTo>
                  <a:lnTo>
                    <a:pt x="9516410" y="960787"/>
                  </a:lnTo>
                  <a:lnTo>
                    <a:pt x="9457606" y="977115"/>
                  </a:lnTo>
                  <a:lnTo>
                    <a:pt x="9398440" y="993243"/>
                  </a:lnTo>
                  <a:lnTo>
                    <a:pt x="9338917" y="1009174"/>
                  </a:lnTo>
                  <a:lnTo>
                    <a:pt x="9279045" y="1024907"/>
                  </a:lnTo>
                  <a:lnTo>
                    <a:pt x="9218830" y="1040444"/>
                  </a:lnTo>
                  <a:lnTo>
                    <a:pt x="9158279" y="1055787"/>
                  </a:lnTo>
                  <a:lnTo>
                    <a:pt x="9097397" y="1070936"/>
                  </a:lnTo>
                  <a:lnTo>
                    <a:pt x="9036191" y="1085893"/>
                  </a:lnTo>
                  <a:lnTo>
                    <a:pt x="8974668" y="1100659"/>
                  </a:lnTo>
                  <a:lnTo>
                    <a:pt x="8912835" y="1115235"/>
                  </a:lnTo>
                  <a:lnTo>
                    <a:pt x="8788260" y="1143822"/>
                  </a:lnTo>
                  <a:lnTo>
                    <a:pt x="8662520" y="1171665"/>
                  </a:lnTo>
                  <a:lnTo>
                    <a:pt x="8535666" y="1198773"/>
                  </a:lnTo>
                  <a:lnTo>
                    <a:pt x="8407748" y="1225155"/>
                  </a:lnTo>
                  <a:lnTo>
                    <a:pt x="8278819" y="1250821"/>
                  </a:lnTo>
                  <a:lnTo>
                    <a:pt x="8148931" y="1275781"/>
                  </a:lnTo>
                  <a:lnTo>
                    <a:pt x="8018134" y="1300044"/>
                  </a:lnTo>
                  <a:lnTo>
                    <a:pt x="7886481" y="1323621"/>
                  </a:lnTo>
                  <a:lnTo>
                    <a:pt x="7754022" y="1346520"/>
                  </a:lnTo>
                  <a:lnTo>
                    <a:pt x="7620811" y="1368752"/>
                  </a:lnTo>
                  <a:lnTo>
                    <a:pt x="7486897" y="1390325"/>
                  </a:lnTo>
                  <a:lnTo>
                    <a:pt x="7352333" y="1411251"/>
                  </a:lnTo>
                  <a:lnTo>
                    <a:pt x="7217170" y="1431538"/>
                  </a:lnTo>
                  <a:lnTo>
                    <a:pt x="7081460" y="1451196"/>
                  </a:lnTo>
                  <a:lnTo>
                    <a:pt x="6945255" y="1470234"/>
                  </a:lnTo>
                  <a:lnTo>
                    <a:pt x="6808605" y="1488663"/>
                  </a:lnTo>
                  <a:lnTo>
                    <a:pt x="6671563" y="1506492"/>
                  </a:lnTo>
                  <a:lnTo>
                    <a:pt x="6534180" y="1523731"/>
                  </a:lnTo>
                  <a:lnTo>
                    <a:pt x="6396507" y="1540389"/>
                  </a:lnTo>
                  <a:lnTo>
                    <a:pt x="6258597" y="1556475"/>
                  </a:lnTo>
                  <a:lnTo>
                    <a:pt x="6120501" y="1572001"/>
                  </a:lnTo>
                  <a:lnTo>
                    <a:pt x="5982269" y="1586975"/>
                  </a:lnTo>
                  <a:lnTo>
                    <a:pt x="5843955" y="1601406"/>
                  </a:lnTo>
                  <a:lnTo>
                    <a:pt x="5705610" y="1615305"/>
                  </a:lnTo>
                  <a:lnTo>
                    <a:pt x="5567284" y="1628682"/>
                  </a:lnTo>
                  <a:lnTo>
                    <a:pt x="5359946" y="1647787"/>
                  </a:lnTo>
                  <a:lnTo>
                    <a:pt x="5152943" y="1665771"/>
                  </a:lnTo>
                  <a:lnTo>
                    <a:pt x="4946449" y="1682665"/>
                  </a:lnTo>
                  <a:lnTo>
                    <a:pt x="4740639" y="1698503"/>
                  </a:lnTo>
                  <a:lnTo>
                    <a:pt x="4535686" y="1713316"/>
                  </a:lnTo>
                  <a:lnTo>
                    <a:pt x="4331764" y="1727138"/>
                  </a:lnTo>
                  <a:lnTo>
                    <a:pt x="4129047" y="1740001"/>
                  </a:lnTo>
                  <a:lnTo>
                    <a:pt x="3927710" y="1751937"/>
                  </a:lnTo>
                  <a:lnTo>
                    <a:pt x="3727927" y="1762980"/>
                  </a:lnTo>
                  <a:lnTo>
                    <a:pt x="3464266" y="1776369"/>
                  </a:lnTo>
                  <a:lnTo>
                    <a:pt x="3204089" y="1788304"/>
                  </a:lnTo>
                  <a:lnTo>
                    <a:pt x="2947808" y="1798863"/>
                  </a:lnTo>
                  <a:lnTo>
                    <a:pt x="2695836" y="1808122"/>
                  </a:lnTo>
                  <a:lnTo>
                    <a:pt x="2448585" y="1816159"/>
                  </a:lnTo>
                  <a:lnTo>
                    <a:pt x="2146789" y="1824604"/>
                  </a:lnTo>
                  <a:lnTo>
                    <a:pt x="1853821" y="1831411"/>
                  </a:lnTo>
                  <a:lnTo>
                    <a:pt x="1515045" y="1837630"/>
                  </a:lnTo>
                  <a:lnTo>
                    <a:pt x="1191534" y="1841967"/>
                  </a:lnTo>
                  <a:lnTo>
                    <a:pt x="835253" y="1844998"/>
                  </a:lnTo>
                  <a:lnTo>
                    <a:pt x="458672" y="1846292"/>
                  </a:lnTo>
                  <a:lnTo>
                    <a:pt x="0" y="1845386"/>
                  </a:lnTo>
                  <a:lnTo>
                    <a:pt x="11682984" y="1845386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7E7EBFE9-F564-7289-677D-B6057544A99C}"/>
                </a:ext>
              </a:extLst>
            </p:cNvPr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000000">
                <a:alpha val="2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Picture 15" descr="A logo of a lion and a map&#10;&#10;AI-generated content may be incorrect.">
            <a:extLst>
              <a:ext uri="{FF2B5EF4-FFF2-40B4-BE49-F238E27FC236}">
                <a16:creationId xmlns:a16="http://schemas.microsoft.com/office/drawing/2014/main" id="{F71A797E-C21D-AF31-3A02-E7491DA982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E4486EF-017C-42B8-7BCB-21C9BC53A8D9}"/>
              </a:ext>
            </a:extLst>
          </p:cNvPr>
          <p:cNvSpPr txBox="1"/>
          <p:nvPr/>
        </p:nvSpPr>
        <p:spPr>
          <a:xfrm>
            <a:off x="1143000" y="2120939"/>
            <a:ext cx="6523264" cy="1502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11000"/>
              </a:lnSpc>
              <a:buNone/>
            </a:pPr>
            <a:r>
              <a:rPr lang="en-US" sz="96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58%</a:t>
            </a:r>
            <a:endParaRPr lang="en-US" sz="9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54FD1E-5D6C-9773-BBBB-74D7BCA44F97}"/>
              </a:ext>
            </a:extLst>
          </p:cNvPr>
          <p:cNvSpPr txBox="1"/>
          <p:nvPr/>
        </p:nvSpPr>
        <p:spPr>
          <a:xfrm>
            <a:off x="4267200" y="2254573"/>
            <a:ext cx="679596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Incidence</a:t>
            </a:r>
            <a:r>
              <a:rPr lang="en-US" sz="36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type 2 diabetes with </a:t>
            </a:r>
            <a:r>
              <a:rPr lang="en-US" sz="3600" dirty="0">
                <a:solidFill>
                  <a:srgbClr val="FFC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5–7%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weight loss and </a:t>
            </a:r>
            <a:r>
              <a:rPr lang="en-US" sz="3600" dirty="0">
                <a:solidFill>
                  <a:srgbClr val="FFC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150+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minutes of activity a week. </a:t>
            </a:r>
            <a:r>
              <a:rPr lang="en-US" sz="3600" b="1" u="sng" dirty="0">
                <a:solidFill>
                  <a:srgbClr val="FFC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 lower</a:t>
            </a:r>
            <a:r>
              <a:rPr lang="en-US" sz="3600" b="1" dirty="0">
                <a:solidFill>
                  <a:srgbClr val="FFC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adults &gt;60. </a:t>
            </a:r>
            <a:endParaRPr lang="en-US" sz="36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7" name="object 13">
            <a:extLst>
              <a:ext uri="{FF2B5EF4-FFF2-40B4-BE49-F238E27FC236}">
                <a16:creationId xmlns:a16="http://schemas.microsoft.com/office/drawing/2014/main" id="{323243FB-6EBD-E211-FAC9-55F0E8280D23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731752" y="265176"/>
            <a:ext cx="374142" cy="373380"/>
          </a:xfrm>
          <a:prstGeom prst="rect">
            <a:avLst/>
          </a:prstGeom>
        </p:spPr>
      </p:pic>
      <p:sp>
        <p:nvSpPr>
          <p:cNvPr id="14" name="object 14">
            <a:extLst>
              <a:ext uri="{FF2B5EF4-FFF2-40B4-BE49-F238E27FC236}">
                <a16:creationId xmlns:a16="http://schemas.microsoft.com/office/drawing/2014/main" id="{554BE91A-053C-8396-6B16-E2E772070513}"/>
              </a:ext>
            </a:extLst>
          </p:cNvPr>
          <p:cNvSpPr txBox="1"/>
          <p:nvPr/>
        </p:nvSpPr>
        <p:spPr>
          <a:xfrm>
            <a:off x="1173175200" y="265176"/>
            <a:ext cx="962853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-50" dirty="0">
                <a:solidFill>
                  <a:srgbClr val="0070C0"/>
                </a:solidFill>
                <a:latin typeface="Arial"/>
                <a:cs typeface="Arial"/>
              </a:rPr>
              <a:t>12</a:t>
            </a:r>
            <a:endParaRPr sz="12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CE42C025-52BF-2930-F595-80DA187E9E86}"/>
              </a:ext>
            </a:extLst>
          </p:cNvPr>
          <p:cNvSpPr txBox="1"/>
          <p:nvPr/>
        </p:nvSpPr>
        <p:spPr>
          <a:xfrm>
            <a:off x="11823192" y="347472"/>
            <a:ext cx="18319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-25" dirty="0">
                <a:solidFill>
                  <a:schemeClr val="tx2"/>
                </a:solidFill>
                <a:latin typeface="Arial"/>
                <a:cs typeface="Arial"/>
              </a:rPr>
              <a:t>12</a:t>
            </a:r>
            <a:endParaRPr sz="1200" dirty="0">
              <a:solidFill>
                <a:schemeClr val="tx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4092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062" y="154686"/>
              <a:ext cx="6889242" cy="113080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062" y="672845"/>
              <a:ext cx="6283452" cy="113080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24180" y="297434"/>
            <a:ext cx="6261100" cy="115379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 marR="5080">
              <a:lnSpc>
                <a:spcPts val="4079"/>
              </a:lnSpc>
              <a:spcBef>
                <a:spcPts val="835"/>
              </a:spcBef>
            </a:pPr>
            <a:r>
              <a:rPr spc="-125" dirty="0"/>
              <a:t>What</a:t>
            </a:r>
            <a:r>
              <a:rPr spc="-280" dirty="0"/>
              <a:t> </a:t>
            </a:r>
            <a:r>
              <a:rPr spc="-114" dirty="0"/>
              <a:t>are</a:t>
            </a:r>
            <a:r>
              <a:rPr spc="-270" dirty="0"/>
              <a:t> </a:t>
            </a:r>
            <a:r>
              <a:rPr spc="-114" dirty="0"/>
              <a:t>the</a:t>
            </a:r>
            <a:r>
              <a:rPr spc="-270" dirty="0"/>
              <a:t> </a:t>
            </a:r>
            <a:r>
              <a:rPr spc="-130" dirty="0"/>
              <a:t>Basic</a:t>
            </a:r>
            <a:r>
              <a:rPr spc="-280" dirty="0"/>
              <a:t> </a:t>
            </a:r>
            <a:r>
              <a:rPr spc="-135" dirty="0"/>
              <a:t>Lifestyle </a:t>
            </a:r>
            <a:r>
              <a:rPr spc="-140" dirty="0"/>
              <a:t>Changes</a:t>
            </a:r>
            <a:r>
              <a:rPr spc="-320" dirty="0"/>
              <a:t> </a:t>
            </a:r>
            <a:r>
              <a:rPr dirty="0"/>
              <a:t>/</a:t>
            </a:r>
            <a:r>
              <a:rPr spc="-275" dirty="0"/>
              <a:t> </a:t>
            </a:r>
            <a:r>
              <a:rPr spc="-80" dirty="0"/>
              <a:t>Interventions?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0" y="685037"/>
            <a:ext cx="12192000" cy="6173470"/>
            <a:chOff x="0" y="685037"/>
            <a:chExt cx="12192000" cy="617347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09016" y="6284214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80376" y="685037"/>
              <a:ext cx="4125468" cy="515340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0" y="2851404"/>
              <a:ext cx="7005955" cy="932180"/>
            </a:xfrm>
            <a:custGeom>
              <a:avLst/>
              <a:gdLst/>
              <a:ahLst/>
              <a:cxnLst/>
              <a:rect l="l" t="t" r="r" b="b"/>
              <a:pathLst>
                <a:path w="7005955" h="932179">
                  <a:moveTo>
                    <a:pt x="6539864" y="0"/>
                  </a:moveTo>
                  <a:lnTo>
                    <a:pt x="0" y="0"/>
                  </a:lnTo>
                  <a:lnTo>
                    <a:pt x="0" y="931926"/>
                  </a:lnTo>
                  <a:lnTo>
                    <a:pt x="6539864" y="931926"/>
                  </a:lnTo>
                  <a:lnTo>
                    <a:pt x="6587500" y="929519"/>
                  </a:lnTo>
                  <a:lnTo>
                    <a:pt x="6633760" y="922457"/>
                  </a:lnTo>
                  <a:lnTo>
                    <a:pt x="6678412" y="910973"/>
                  </a:lnTo>
                  <a:lnTo>
                    <a:pt x="6721220" y="895302"/>
                  </a:lnTo>
                  <a:lnTo>
                    <a:pt x="6761951" y="875678"/>
                  </a:lnTo>
                  <a:lnTo>
                    <a:pt x="6800370" y="852335"/>
                  </a:lnTo>
                  <a:lnTo>
                    <a:pt x="6836243" y="825509"/>
                  </a:lnTo>
                  <a:lnTo>
                    <a:pt x="6869334" y="795432"/>
                  </a:lnTo>
                  <a:lnTo>
                    <a:pt x="6899411" y="762341"/>
                  </a:lnTo>
                  <a:lnTo>
                    <a:pt x="6926237" y="726468"/>
                  </a:lnTo>
                  <a:lnTo>
                    <a:pt x="6949580" y="688049"/>
                  </a:lnTo>
                  <a:lnTo>
                    <a:pt x="6969204" y="647318"/>
                  </a:lnTo>
                  <a:lnTo>
                    <a:pt x="6984875" y="604510"/>
                  </a:lnTo>
                  <a:lnTo>
                    <a:pt x="6996359" y="559858"/>
                  </a:lnTo>
                  <a:lnTo>
                    <a:pt x="7003421" y="513598"/>
                  </a:lnTo>
                  <a:lnTo>
                    <a:pt x="7005828" y="465963"/>
                  </a:lnTo>
                  <a:lnTo>
                    <a:pt x="7003421" y="418327"/>
                  </a:lnTo>
                  <a:lnTo>
                    <a:pt x="6996359" y="372067"/>
                  </a:lnTo>
                  <a:lnTo>
                    <a:pt x="6984875" y="327415"/>
                  </a:lnTo>
                  <a:lnTo>
                    <a:pt x="6969204" y="284607"/>
                  </a:lnTo>
                  <a:lnTo>
                    <a:pt x="6949580" y="243876"/>
                  </a:lnTo>
                  <a:lnTo>
                    <a:pt x="6926237" y="205457"/>
                  </a:lnTo>
                  <a:lnTo>
                    <a:pt x="6899411" y="169584"/>
                  </a:lnTo>
                  <a:lnTo>
                    <a:pt x="6869334" y="136493"/>
                  </a:lnTo>
                  <a:lnTo>
                    <a:pt x="6836243" y="106416"/>
                  </a:lnTo>
                  <a:lnTo>
                    <a:pt x="6800370" y="79590"/>
                  </a:lnTo>
                  <a:lnTo>
                    <a:pt x="6761951" y="56247"/>
                  </a:lnTo>
                  <a:lnTo>
                    <a:pt x="6721221" y="36623"/>
                  </a:lnTo>
                  <a:lnTo>
                    <a:pt x="6678412" y="20952"/>
                  </a:lnTo>
                  <a:lnTo>
                    <a:pt x="6633760" y="9468"/>
                  </a:lnTo>
                  <a:lnTo>
                    <a:pt x="6587500" y="2406"/>
                  </a:lnTo>
                  <a:lnTo>
                    <a:pt x="6539864" y="0"/>
                  </a:lnTo>
                  <a:close/>
                </a:path>
              </a:pathLst>
            </a:custGeom>
            <a:solidFill>
              <a:srgbClr val="FFC000">
                <a:alpha val="7215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534922" y="2881630"/>
            <a:ext cx="5008880" cy="81534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 marR="5080">
              <a:lnSpc>
                <a:spcPts val="2860"/>
              </a:lnSpc>
              <a:spcBef>
                <a:spcPts val="610"/>
              </a:spcBef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Aim</a:t>
            </a:r>
            <a:r>
              <a:rPr sz="28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28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30</a:t>
            </a:r>
            <a:r>
              <a:rPr sz="28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8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60</a:t>
            </a:r>
            <a:r>
              <a:rPr sz="28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minutes</a:t>
            </a:r>
            <a:r>
              <a:rPr sz="2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daily</a:t>
            </a:r>
            <a:r>
              <a:rPr sz="28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moderate</a:t>
            </a:r>
            <a:r>
              <a:rPr sz="28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physical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activity.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5494020"/>
            <a:ext cx="7493000" cy="895985"/>
          </a:xfrm>
          <a:custGeom>
            <a:avLst/>
            <a:gdLst/>
            <a:ahLst/>
            <a:cxnLst/>
            <a:rect l="l" t="t" r="r" b="b"/>
            <a:pathLst>
              <a:path w="7493000" h="895985">
                <a:moveTo>
                  <a:pt x="7045071" y="0"/>
                </a:moveTo>
                <a:lnTo>
                  <a:pt x="0" y="0"/>
                </a:lnTo>
                <a:lnTo>
                  <a:pt x="0" y="895350"/>
                </a:lnTo>
                <a:lnTo>
                  <a:pt x="7045071" y="895362"/>
                </a:lnTo>
                <a:lnTo>
                  <a:pt x="7093854" y="892735"/>
                </a:lnTo>
                <a:lnTo>
                  <a:pt x="7141115" y="885037"/>
                </a:lnTo>
                <a:lnTo>
                  <a:pt x="7186580" y="872539"/>
                </a:lnTo>
                <a:lnTo>
                  <a:pt x="7229977" y="855516"/>
                </a:lnTo>
                <a:lnTo>
                  <a:pt x="7271032" y="834241"/>
                </a:lnTo>
                <a:lnTo>
                  <a:pt x="7309472" y="808986"/>
                </a:lnTo>
                <a:lnTo>
                  <a:pt x="7345025" y="780025"/>
                </a:lnTo>
                <a:lnTo>
                  <a:pt x="7377418" y="747630"/>
                </a:lnTo>
                <a:lnTo>
                  <a:pt x="7406377" y="712075"/>
                </a:lnTo>
                <a:lnTo>
                  <a:pt x="7431630" y="673633"/>
                </a:lnTo>
                <a:lnTo>
                  <a:pt x="7452904" y="632577"/>
                </a:lnTo>
                <a:lnTo>
                  <a:pt x="7469925" y="589180"/>
                </a:lnTo>
                <a:lnTo>
                  <a:pt x="7482421" y="543716"/>
                </a:lnTo>
                <a:lnTo>
                  <a:pt x="7490119" y="496456"/>
                </a:lnTo>
                <a:lnTo>
                  <a:pt x="7492746" y="447675"/>
                </a:lnTo>
                <a:lnTo>
                  <a:pt x="7490119" y="398895"/>
                </a:lnTo>
                <a:lnTo>
                  <a:pt x="7482421" y="351638"/>
                </a:lnTo>
                <a:lnTo>
                  <a:pt x="7469925" y="306175"/>
                </a:lnTo>
                <a:lnTo>
                  <a:pt x="7452904" y="262779"/>
                </a:lnTo>
                <a:lnTo>
                  <a:pt x="7431630" y="221725"/>
                </a:lnTo>
                <a:lnTo>
                  <a:pt x="7406377" y="183284"/>
                </a:lnTo>
                <a:lnTo>
                  <a:pt x="7377418" y="147730"/>
                </a:lnTo>
                <a:lnTo>
                  <a:pt x="7345025" y="115336"/>
                </a:lnTo>
                <a:lnTo>
                  <a:pt x="7309472" y="86375"/>
                </a:lnTo>
                <a:lnTo>
                  <a:pt x="7271032" y="61120"/>
                </a:lnTo>
                <a:lnTo>
                  <a:pt x="7229977" y="39845"/>
                </a:lnTo>
                <a:lnTo>
                  <a:pt x="7186580" y="22822"/>
                </a:lnTo>
                <a:lnTo>
                  <a:pt x="7141115" y="10325"/>
                </a:lnTo>
                <a:lnTo>
                  <a:pt x="7093854" y="2626"/>
                </a:lnTo>
                <a:lnTo>
                  <a:pt x="7045071" y="0"/>
                </a:lnTo>
                <a:close/>
              </a:path>
            </a:pathLst>
          </a:custGeom>
          <a:solidFill>
            <a:srgbClr val="FFC00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534922" y="5692647"/>
            <a:ext cx="537273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Reduce</a:t>
            </a:r>
            <a:r>
              <a:rPr sz="2800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sz="2800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carbohydrate</a:t>
            </a:r>
            <a:r>
              <a:rPr sz="28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intake.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3954017"/>
            <a:ext cx="6849109" cy="1369695"/>
          </a:xfrm>
          <a:custGeom>
            <a:avLst/>
            <a:gdLst/>
            <a:ahLst/>
            <a:cxnLst/>
            <a:rect l="l" t="t" r="r" b="b"/>
            <a:pathLst>
              <a:path w="6849109" h="1369695">
                <a:moveTo>
                  <a:pt x="6164199" y="0"/>
                </a:moveTo>
                <a:lnTo>
                  <a:pt x="0" y="0"/>
                </a:lnTo>
                <a:lnTo>
                  <a:pt x="0" y="1369313"/>
                </a:lnTo>
                <a:lnTo>
                  <a:pt x="6164199" y="1369313"/>
                </a:lnTo>
                <a:lnTo>
                  <a:pt x="6213088" y="1367594"/>
                </a:lnTo>
                <a:lnTo>
                  <a:pt x="6261051" y="1362514"/>
                </a:lnTo>
                <a:lnTo>
                  <a:pt x="6307971" y="1354188"/>
                </a:lnTo>
                <a:lnTo>
                  <a:pt x="6353733" y="1342732"/>
                </a:lnTo>
                <a:lnTo>
                  <a:pt x="6398219" y="1328263"/>
                </a:lnTo>
                <a:lnTo>
                  <a:pt x="6441316" y="1310896"/>
                </a:lnTo>
                <a:lnTo>
                  <a:pt x="6482905" y="1290748"/>
                </a:lnTo>
                <a:lnTo>
                  <a:pt x="6522872" y="1267934"/>
                </a:lnTo>
                <a:lnTo>
                  <a:pt x="6561101" y="1242570"/>
                </a:lnTo>
                <a:lnTo>
                  <a:pt x="6597475" y="1214772"/>
                </a:lnTo>
                <a:lnTo>
                  <a:pt x="6631880" y="1184656"/>
                </a:lnTo>
                <a:lnTo>
                  <a:pt x="6664198" y="1152338"/>
                </a:lnTo>
                <a:lnTo>
                  <a:pt x="6694314" y="1117933"/>
                </a:lnTo>
                <a:lnTo>
                  <a:pt x="6722112" y="1081559"/>
                </a:lnTo>
                <a:lnTo>
                  <a:pt x="6747476" y="1043330"/>
                </a:lnTo>
                <a:lnTo>
                  <a:pt x="6770290" y="1003363"/>
                </a:lnTo>
                <a:lnTo>
                  <a:pt x="6790438" y="961774"/>
                </a:lnTo>
                <a:lnTo>
                  <a:pt x="6807805" y="918677"/>
                </a:lnTo>
                <a:lnTo>
                  <a:pt x="6822274" y="874191"/>
                </a:lnTo>
                <a:lnTo>
                  <a:pt x="6833730" y="828429"/>
                </a:lnTo>
                <a:lnTo>
                  <a:pt x="6842056" y="781509"/>
                </a:lnTo>
                <a:lnTo>
                  <a:pt x="6847136" y="733546"/>
                </a:lnTo>
                <a:lnTo>
                  <a:pt x="6848856" y="684656"/>
                </a:lnTo>
                <a:lnTo>
                  <a:pt x="6847136" y="635767"/>
                </a:lnTo>
                <a:lnTo>
                  <a:pt x="6842056" y="587804"/>
                </a:lnTo>
                <a:lnTo>
                  <a:pt x="6833730" y="540884"/>
                </a:lnTo>
                <a:lnTo>
                  <a:pt x="6822274" y="495122"/>
                </a:lnTo>
                <a:lnTo>
                  <a:pt x="6807805" y="450636"/>
                </a:lnTo>
                <a:lnTo>
                  <a:pt x="6790438" y="407539"/>
                </a:lnTo>
                <a:lnTo>
                  <a:pt x="6770290" y="365950"/>
                </a:lnTo>
                <a:lnTo>
                  <a:pt x="6747476" y="325983"/>
                </a:lnTo>
                <a:lnTo>
                  <a:pt x="6722112" y="287754"/>
                </a:lnTo>
                <a:lnTo>
                  <a:pt x="6694314" y="251380"/>
                </a:lnTo>
                <a:lnTo>
                  <a:pt x="6664198" y="216975"/>
                </a:lnTo>
                <a:lnTo>
                  <a:pt x="6631880" y="184657"/>
                </a:lnTo>
                <a:lnTo>
                  <a:pt x="6597475" y="154541"/>
                </a:lnTo>
                <a:lnTo>
                  <a:pt x="6561101" y="126743"/>
                </a:lnTo>
                <a:lnTo>
                  <a:pt x="6522872" y="101379"/>
                </a:lnTo>
                <a:lnTo>
                  <a:pt x="6482905" y="78565"/>
                </a:lnTo>
                <a:lnTo>
                  <a:pt x="6441316" y="58417"/>
                </a:lnTo>
                <a:lnTo>
                  <a:pt x="6398219" y="41050"/>
                </a:lnTo>
                <a:lnTo>
                  <a:pt x="6353733" y="26581"/>
                </a:lnTo>
                <a:lnTo>
                  <a:pt x="6307971" y="15125"/>
                </a:lnTo>
                <a:lnTo>
                  <a:pt x="6261051" y="6799"/>
                </a:lnTo>
                <a:lnTo>
                  <a:pt x="6213088" y="1719"/>
                </a:lnTo>
                <a:lnTo>
                  <a:pt x="6164199" y="0"/>
                </a:lnTo>
                <a:close/>
              </a:path>
            </a:pathLst>
          </a:custGeom>
          <a:solidFill>
            <a:srgbClr val="FFC00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534922" y="4028947"/>
            <a:ext cx="4580890" cy="117856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 marR="5080">
              <a:lnSpc>
                <a:spcPts val="2860"/>
              </a:lnSpc>
              <a:spcBef>
                <a:spcPts val="615"/>
              </a:spcBef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Choose</a:t>
            </a: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foods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low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fat</a:t>
            </a: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calories</a:t>
            </a:r>
            <a:r>
              <a:rPr sz="28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8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high</a:t>
            </a:r>
            <a:r>
              <a:rPr sz="28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28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fiber;</a:t>
            </a:r>
            <a:r>
              <a:rPr sz="28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eat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more</a:t>
            </a:r>
            <a:r>
              <a:rPr sz="28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vegetables.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1748028"/>
            <a:ext cx="5345430" cy="932180"/>
          </a:xfrm>
          <a:custGeom>
            <a:avLst/>
            <a:gdLst/>
            <a:ahLst/>
            <a:cxnLst/>
            <a:rect l="l" t="t" r="r" b="b"/>
            <a:pathLst>
              <a:path w="5345430" h="932180">
                <a:moveTo>
                  <a:pt x="4879467" y="0"/>
                </a:moveTo>
                <a:lnTo>
                  <a:pt x="0" y="0"/>
                </a:lnTo>
                <a:lnTo>
                  <a:pt x="0" y="931926"/>
                </a:lnTo>
                <a:lnTo>
                  <a:pt x="4879467" y="931926"/>
                </a:lnTo>
                <a:lnTo>
                  <a:pt x="4927102" y="929519"/>
                </a:lnTo>
                <a:lnTo>
                  <a:pt x="4973362" y="922457"/>
                </a:lnTo>
                <a:lnTo>
                  <a:pt x="5018014" y="910973"/>
                </a:lnTo>
                <a:lnTo>
                  <a:pt x="5060822" y="895302"/>
                </a:lnTo>
                <a:lnTo>
                  <a:pt x="5101553" y="875678"/>
                </a:lnTo>
                <a:lnTo>
                  <a:pt x="5139972" y="852335"/>
                </a:lnTo>
                <a:lnTo>
                  <a:pt x="5175845" y="825509"/>
                </a:lnTo>
                <a:lnTo>
                  <a:pt x="5208936" y="795432"/>
                </a:lnTo>
                <a:lnTo>
                  <a:pt x="5239013" y="762341"/>
                </a:lnTo>
                <a:lnTo>
                  <a:pt x="5265839" y="726468"/>
                </a:lnTo>
                <a:lnTo>
                  <a:pt x="5289182" y="688049"/>
                </a:lnTo>
                <a:lnTo>
                  <a:pt x="5308806" y="647318"/>
                </a:lnTo>
                <a:lnTo>
                  <a:pt x="5324477" y="604510"/>
                </a:lnTo>
                <a:lnTo>
                  <a:pt x="5335961" y="559858"/>
                </a:lnTo>
                <a:lnTo>
                  <a:pt x="5343023" y="513598"/>
                </a:lnTo>
                <a:lnTo>
                  <a:pt x="5345430" y="465963"/>
                </a:lnTo>
                <a:lnTo>
                  <a:pt x="5343023" y="418327"/>
                </a:lnTo>
                <a:lnTo>
                  <a:pt x="5335961" y="372067"/>
                </a:lnTo>
                <a:lnTo>
                  <a:pt x="5324477" y="327415"/>
                </a:lnTo>
                <a:lnTo>
                  <a:pt x="5308806" y="284607"/>
                </a:lnTo>
                <a:lnTo>
                  <a:pt x="5289182" y="243876"/>
                </a:lnTo>
                <a:lnTo>
                  <a:pt x="5265839" y="205457"/>
                </a:lnTo>
                <a:lnTo>
                  <a:pt x="5239013" y="169584"/>
                </a:lnTo>
                <a:lnTo>
                  <a:pt x="5208936" y="136493"/>
                </a:lnTo>
                <a:lnTo>
                  <a:pt x="5175845" y="106416"/>
                </a:lnTo>
                <a:lnTo>
                  <a:pt x="5139972" y="79590"/>
                </a:lnTo>
                <a:lnTo>
                  <a:pt x="5101553" y="56247"/>
                </a:lnTo>
                <a:lnTo>
                  <a:pt x="5060823" y="36623"/>
                </a:lnTo>
                <a:lnTo>
                  <a:pt x="5018014" y="20952"/>
                </a:lnTo>
                <a:lnTo>
                  <a:pt x="4973362" y="9468"/>
                </a:lnTo>
                <a:lnTo>
                  <a:pt x="4927102" y="2406"/>
                </a:lnTo>
                <a:lnTo>
                  <a:pt x="4879467" y="0"/>
                </a:lnTo>
                <a:close/>
              </a:path>
            </a:pathLst>
          </a:custGeom>
          <a:solidFill>
            <a:srgbClr val="FFC00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534922" y="1778507"/>
            <a:ext cx="3197860" cy="81534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 marR="5080">
              <a:lnSpc>
                <a:spcPts val="2860"/>
              </a:lnSpc>
              <a:spcBef>
                <a:spcPts val="610"/>
              </a:spcBef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Try</a:t>
            </a:r>
            <a:r>
              <a:rPr sz="28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8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lose</a:t>
            </a:r>
            <a:r>
              <a:rPr sz="28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5-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10%</a:t>
            </a:r>
            <a:r>
              <a:rPr sz="28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body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weight.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4126" y="1816607"/>
            <a:ext cx="398145" cy="44475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50" dirty="0">
                <a:solidFill>
                  <a:srgbClr val="15468F"/>
                </a:solidFill>
                <a:latin typeface="Arial Black"/>
                <a:cs typeface="Arial Black"/>
              </a:rPr>
              <a:t>1</a:t>
            </a:r>
            <a:endParaRPr sz="4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3535"/>
              </a:spcBef>
            </a:pPr>
            <a:r>
              <a:rPr sz="4400" spc="-50" dirty="0">
                <a:solidFill>
                  <a:srgbClr val="15468F"/>
                </a:solidFill>
                <a:latin typeface="Arial Black"/>
                <a:cs typeface="Arial Black"/>
              </a:rPr>
              <a:t>2</a:t>
            </a:r>
            <a:endParaRPr sz="4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205"/>
              </a:spcBef>
            </a:pPr>
            <a:r>
              <a:rPr sz="4400" spc="-50" dirty="0">
                <a:solidFill>
                  <a:srgbClr val="15468F"/>
                </a:solidFill>
                <a:latin typeface="Arial Black"/>
                <a:cs typeface="Arial Black"/>
              </a:rPr>
              <a:t>3</a:t>
            </a:r>
            <a:endParaRPr sz="4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4960"/>
              </a:spcBef>
            </a:pPr>
            <a:r>
              <a:rPr sz="4400" spc="-50" dirty="0">
                <a:solidFill>
                  <a:srgbClr val="15468F"/>
                </a:solidFill>
                <a:latin typeface="Arial Black"/>
                <a:cs typeface="Arial Black"/>
              </a:rPr>
              <a:t>4</a:t>
            </a:r>
            <a:endParaRPr sz="4400">
              <a:latin typeface="Arial Black"/>
              <a:cs typeface="Arial Black"/>
            </a:endParaRPr>
          </a:p>
        </p:txBody>
      </p:sp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589257" y="184404"/>
            <a:ext cx="374142" cy="373380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1682983" y="255778"/>
            <a:ext cx="194945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-25" dirty="0">
                <a:solidFill>
                  <a:srgbClr val="FFC000"/>
                </a:solidFill>
                <a:latin typeface="Arial"/>
                <a:cs typeface="Arial"/>
              </a:rPr>
              <a:t>13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Arial"/>
              <a:cs typeface="Arial"/>
            </a:endParaRPr>
          </a:p>
        </p:txBody>
      </p:sp>
      <p:pic>
        <p:nvPicPr>
          <p:cNvPr id="23" name="Picture 22" descr="A logo of a lion and a map&#10;&#10;AI-generated content may be incorrect.">
            <a:extLst>
              <a:ext uri="{FF2B5EF4-FFF2-40B4-BE49-F238E27FC236}">
                <a16:creationId xmlns:a16="http://schemas.microsoft.com/office/drawing/2014/main" id="{1E1CE772-6152-539F-66FA-D8DC8F5443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577840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02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63161" y="5661472"/>
              <a:ext cx="851786" cy="810381"/>
            </a:xfrm>
            <a:prstGeom prst="rect">
              <a:avLst/>
            </a:prstGeom>
          </p:spPr>
        </p:pic>
        <p:pic>
          <p:nvPicPr>
            <p:cNvPr id="103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grpSp>
        <p:nvGrpSpPr>
          <p:cNvPr id="104" name="object 7"/>
          <p:cNvGrpSpPr/>
          <p:nvPr/>
        </p:nvGrpSpPr>
        <p:grpSpPr>
          <a:xfrm>
            <a:off x="509016" y="5011673"/>
            <a:ext cx="11683365" cy="1846580"/>
            <a:chOff x="509016" y="5011673"/>
            <a:chExt cx="11683365" cy="1846580"/>
          </a:xfrm>
        </p:grpSpPr>
        <p:sp>
          <p:nvSpPr>
            <p:cNvPr id="105" name="object 8"/>
            <p:cNvSpPr/>
            <p:nvPr/>
          </p:nvSpPr>
          <p:spPr>
            <a:xfrm>
              <a:off x="509016" y="5011673"/>
              <a:ext cx="11683365" cy="1846580"/>
            </a:xfrm>
            <a:custGeom>
              <a:avLst/>
              <a:gdLst/>
              <a:ahLst/>
              <a:cxnLst/>
              <a:rect l="l" t="t" r="r" b="b"/>
              <a:pathLst>
                <a:path w="11683365" h="1846579">
                  <a:moveTo>
                    <a:pt x="11682984" y="0"/>
                  </a:moveTo>
                  <a:lnTo>
                    <a:pt x="11647159" y="26553"/>
                  </a:lnTo>
                  <a:lnTo>
                    <a:pt x="11610683" y="52853"/>
                  </a:lnTo>
                  <a:lnTo>
                    <a:pt x="11573560" y="78900"/>
                  </a:lnTo>
                  <a:lnTo>
                    <a:pt x="11535797" y="104696"/>
                  </a:lnTo>
                  <a:lnTo>
                    <a:pt x="11497402" y="130242"/>
                  </a:lnTo>
                  <a:lnTo>
                    <a:pt x="11458380" y="155538"/>
                  </a:lnTo>
                  <a:lnTo>
                    <a:pt x="11418737" y="180587"/>
                  </a:lnTo>
                  <a:lnTo>
                    <a:pt x="11378481" y="205390"/>
                  </a:lnTo>
                  <a:lnTo>
                    <a:pt x="11337618" y="229947"/>
                  </a:lnTo>
                  <a:lnTo>
                    <a:pt x="11296153" y="254260"/>
                  </a:lnTo>
                  <a:lnTo>
                    <a:pt x="11254094" y="278330"/>
                  </a:lnTo>
                  <a:lnTo>
                    <a:pt x="11211447" y="302158"/>
                  </a:lnTo>
                  <a:lnTo>
                    <a:pt x="11168219" y="325746"/>
                  </a:lnTo>
                  <a:lnTo>
                    <a:pt x="11124415" y="349094"/>
                  </a:lnTo>
                  <a:lnTo>
                    <a:pt x="11080043" y="372205"/>
                  </a:lnTo>
                  <a:lnTo>
                    <a:pt x="11035108" y="395078"/>
                  </a:lnTo>
                  <a:lnTo>
                    <a:pt x="10989618" y="417716"/>
                  </a:lnTo>
                  <a:lnTo>
                    <a:pt x="10943578" y="440119"/>
                  </a:lnTo>
                  <a:lnTo>
                    <a:pt x="10896996" y="462289"/>
                  </a:lnTo>
                  <a:lnTo>
                    <a:pt x="10849877" y="484227"/>
                  </a:lnTo>
                  <a:lnTo>
                    <a:pt x="10802228" y="505934"/>
                  </a:lnTo>
                  <a:lnTo>
                    <a:pt x="10754055" y="527412"/>
                  </a:lnTo>
                  <a:lnTo>
                    <a:pt x="10705365" y="548661"/>
                  </a:lnTo>
                  <a:lnTo>
                    <a:pt x="10656165" y="569683"/>
                  </a:lnTo>
                  <a:lnTo>
                    <a:pt x="10606461" y="590479"/>
                  </a:lnTo>
                  <a:lnTo>
                    <a:pt x="10556258" y="611050"/>
                  </a:lnTo>
                  <a:lnTo>
                    <a:pt x="10505565" y="631397"/>
                  </a:lnTo>
                  <a:lnTo>
                    <a:pt x="10454386" y="651522"/>
                  </a:lnTo>
                  <a:lnTo>
                    <a:pt x="10402729" y="671426"/>
                  </a:lnTo>
                  <a:lnTo>
                    <a:pt x="10350600" y="691109"/>
                  </a:lnTo>
                  <a:lnTo>
                    <a:pt x="10298006" y="710574"/>
                  </a:lnTo>
                  <a:lnTo>
                    <a:pt x="10244952" y="729822"/>
                  </a:lnTo>
                  <a:lnTo>
                    <a:pt x="10191446" y="748853"/>
                  </a:lnTo>
                  <a:lnTo>
                    <a:pt x="10137493" y="767669"/>
                  </a:lnTo>
                  <a:lnTo>
                    <a:pt x="10083101" y="786271"/>
                  </a:lnTo>
                  <a:lnTo>
                    <a:pt x="10028276" y="804660"/>
                  </a:lnTo>
                  <a:lnTo>
                    <a:pt x="9973023" y="822837"/>
                  </a:lnTo>
                  <a:lnTo>
                    <a:pt x="9917350" y="840804"/>
                  </a:lnTo>
                  <a:lnTo>
                    <a:pt x="9861264" y="858563"/>
                  </a:lnTo>
                  <a:lnTo>
                    <a:pt x="9804769" y="876113"/>
                  </a:lnTo>
                  <a:lnTo>
                    <a:pt x="9747874" y="893456"/>
                  </a:lnTo>
                  <a:lnTo>
                    <a:pt x="9690584" y="910594"/>
                  </a:lnTo>
                  <a:lnTo>
                    <a:pt x="9632906" y="927528"/>
                  </a:lnTo>
                  <a:lnTo>
                    <a:pt x="9574846" y="944258"/>
                  </a:lnTo>
                  <a:lnTo>
                    <a:pt x="9516410" y="960787"/>
                  </a:lnTo>
                  <a:lnTo>
                    <a:pt x="9457606" y="977115"/>
                  </a:lnTo>
                  <a:lnTo>
                    <a:pt x="9398440" y="993243"/>
                  </a:lnTo>
                  <a:lnTo>
                    <a:pt x="9338917" y="1009174"/>
                  </a:lnTo>
                  <a:lnTo>
                    <a:pt x="9279045" y="1024907"/>
                  </a:lnTo>
                  <a:lnTo>
                    <a:pt x="9218830" y="1040444"/>
                  </a:lnTo>
                  <a:lnTo>
                    <a:pt x="9158279" y="1055787"/>
                  </a:lnTo>
                  <a:lnTo>
                    <a:pt x="9097397" y="1070936"/>
                  </a:lnTo>
                  <a:lnTo>
                    <a:pt x="9036191" y="1085893"/>
                  </a:lnTo>
                  <a:lnTo>
                    <a:pt x="8974668" y="1100659"/>
                  </a:lnTo>
                  <a:lnTo>
                    <a:pt x="8912835" y="1115235"/>
                  </a:lnTo>
                  <a:lnTo>
                    <a:pt x="8788260" y="1143822"/>
                  </a:lnTo>
                  <a:lnTo>
                    <a:pt x="8662520" y="1171665"/>
                  </a:lnTo>
                  <a:lnTo>
                    <a:pt x="8535666" y="1198773"/>
                  </a:lnTo>
                  <a:lnTo>
                    <a:pt x="8407748" y="1225155"/>
                  </a:lnTo>
                  <a:lnTo>
                    <a:pt x="8278819" y="1250821"/>
                  </a:lnTo>
                  <a:lnTo>
                    <a:pt x="8148931" y="1275781"/>
                  </a:lnTo>
                  <a:lnTo>
                    <a:pt x="8018134" y="1300044"/>
                  </a:lnTo>
                  <a:lnTo>
                    <a:pt x="7886481" y="1323621"/>
                  </a:lnTo>
                  <a:lnTo>
                    <a:pt x="7754022" y="1346520"/>
                  </a:lnTo>
                  <a:lnTo>
                    <a:pt x="7620811" y="1368752"/>
                  </a:lnTo>
                  <a:lnTo>
                    <a:pt x="7486897" y="1390325"/>
                  </a:lnTo>
                  <a:lnTo>
                    <a:pt x="7352333" y="1411251"/>
                  </a:lnTo>
                  <a:lnTo>
                    <a:pt x="7217170" y="1431538"/>
                  </a:lnTo>
                  <a:lnTo>
                    <a:pt x="7081460" y="1451196"/>
                  </a:lnTo>
                  <a:lnTo>
                    <a:pt x="6945255" y="1470234"/>
                  </a:lnTo>
                  <a:lnTo>
                    <a:pt x="6808605" y="1488663"/>
                  </a:lnTo>
                  <a:lnTo>
                    <a:pt x="6671563" y="1506492"/>
                  </a:lnTo>
                  <a:lnTo>
                    <a:pt x="6534180" y="1523731"/>
                  </a:lnTo>
                  <a:lnTo>
                    <a:pt x="6396507" y="1540389"/>
                  </a:lnTo>
                  <a:lnTo>
                    <a:pt x="6258597" y="1556475"/>
                  </a:lnTo>
                  <a:lnTo>
                    <a:pt x="6120501" y="1572001"/>
                  </a:lnTo>
                  <a:lnTo>
                    <a:pt x="5982269" y="1586975"/>
                  </a:lnTo>
                  <a:lnTo>
                    <a:pt x="5843955" y="1601406"/>
                  </a:lnTo>
                  <a:lnTo>
                    <a:pt x="5705610" y="1615305"/>
                  </a:lnTo>
                  <a:lnTo>
                    <a:pt x="5567284" y="1628682"/>
                  </a:lnTo>
                  <a:lnTo>
                    <a:pt x="5359946" y="1647787"/>
                  </a:lnTo>
                  <a:lnTo>
                    <a:pt x="5152943" y="1665771"/>
                  </a:lnTo>
                  <a:lnTo>
                    <a:pt x="4946449" y="1682665"/>
                  </a:lnTo>
                  <a:lnTo>
                    <a:pt x="4740639" y="1698503"/>
                  </a:lnTo>
                  <a:lnTo>
                    <a:pt x="4535686" y="1713316"/>
                  </a:lnTo>
                  <a:lnTo>
                    <a:pt x="4331764" y="1727138"/>
                  </a:lnTo>
                  <a:lnTo>
                    <a:pt x="4129047" y="1740001"/>
                  </a:lnTo>
                  <a:lnTo>
                    <a:pt x="3927710" y="1751937"/>
                  </a:lnTo>
                  <a:lnTo>
                    <a:pt x="3727927" y="1762980"/>
                  </a:lnTo>
                  <a:lnTo>
                    <a:pt x="3464266" y="1776369"/>
                  </a:lnTo>
                  <a:lnTo>
                    <a:pt x="3204089" y="1788304"/>
                  </a:lnTo>
                  <a:lnTo>
                    <a:pt x="2947808" y="1798863"/>
                  </a:lnTo>
                  <a:lnTo>
                    <a:pt x="2695836" y="1808122"/>
                  </a:lnTo>
                  <a:lnTo>
                    <a:pt x="2448585" y="1816159"/>
                  </a:lnTo>
                  <a:lnTo>
                    <a:pt x="2146789" y="1824604"/>
                  </a:lnTo>
                  <a:lnTo>
                    <a:pt x="1853821" y="1831411"/>
                  </a:lnTo>
                  <a:lnTo>
                    <a:pt x="1515045" y="1837630"/>
                  </a:lnTo>
                  <a:lnTo>
                    <a:pt x="1191534" y="1841967"/>
                  </a:lnTo>
                  <a:lnTo>
                    <a:pt x="835253" y="1844998"/>
                  </a:lnTo>
                  <a:lnTo>
                    <a:pt x="458672" y="1846292"/>
                  </a:lnTo>
                  <a:lnTo>
                    <a:pt x="0" y="1845386"/>
                  </a:lnTo>
                  <a:lnTo>
                    <a:pt x="11682984" y="1845386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9"/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000000">
                <a:alpha val="2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7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89257" y="184404"/>
            <a:ext cx="374142" cy="373380"/>
          </a:xfrm>
          <a:prstGeom prst="rect">
            <a:avLst/>
          </a:prstGeom>
        </p:spPr>
      </p:pic>
      <p:sp>
        <p:nvSpPr>
          <p:cNvPr id="109" name="Title"/>
          <p:cNvSpPr>
            <a:spLocks noGrp="1"/>
          </p:cNvSpPr>
          <p:nvPr>
            <p:ph type="title"/>
          </p:nvPr>
        </p:nvSpPr>
        <p:spPr>
          <a:xfrm>
            <a:off x="420624" y="365760"/>
            <a:ext cx="8778240" cy="82296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Modest Weight Loss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1585448" y="265176"/>
            <a:ext cx="374904" cy="210312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 algn="ctr"/>
            <a:fld id="{B6F15528-21DE-4FAA-801E-634DDDAF4B2B}" type="slidenum">
              <a:rPr lang="en-US" sz="1200" spc="-25" dirty="0">
                <a:solidFill>
                  <a:srgbClr val="15468F"/>
                </a:solidFill>
                <a:latin typeface="Arial"/>
                <a:cs typeface="Arial"/>
              </a:rPr>
              <a:t>14</a:t>
            </a:fld>
            <a:endParaRPr lang="en-US" sz="1200" spc="-25" dirty="0">
              <a:solidFill>
                <a:srgbClr val="15468F"/>
              </a:solidFill>
              <a:latin typeface="Arial"/>
              <a:cs typeface="Arial"/>
            </a:endParaRPr>
          </a:p>
        </p:txBody>
      </p:sp>
      <p:sp>
        <p:nvSpPr>
          <p:cNvPr id="111" name="Big stat"/>
          <p:cNvSpPr txBox="1"/>
          <p:nvPr/>
        </p:nvSpPr>
        <p:spPr>
          <a:xfrm>
            <a:off x="822960" y="1874520"/>
            <a:ext cx="4572000" cy="1463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9600" b="1" i="0" dirty="0">
                <a:solidFill>
                  <a:srgbClr val="FFC000"/>
                </a:solidFill>
                <a:latin typeface="Arial"/>
                <a:cs typeface="Arial"/>
              </a:rPr>
              <a:t>5–7%</a:t>
            </a:r>
            <a:endParaRPr lang="en-US" sz="9600" dirty="0"/>
          </a:p>
        </p:txBody>
      </p:sp>
      <p:sp>
        <p:nvSpPr>
          <p:cNvPr id="112" name="Big stat label"/>
          <p:cNvSpPr txBox="1"/>
          <p:nvPr/>
        </p:nvSpPr>
        <p:spPr>
          <a:xfrm>
            <a:off x="868680" y="3291840"/>
            <a:ext cx="420624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600" b="1" i="0" dirty="0">
                <a:solidFill>
                  <a:srgbClr val="FFFFFF"/>
                </a:solidFill>
                <a:latin typeface="Arial"/>
                <a:cs typeface="Arial"/>
              </a:rPr>
              <a:t>of your body weight</a:t>
            </a:r>
            <a:endParaRPr lang="en-US" sz="2600" dirty="0"/>
          </a:p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600" b="0" i="0" dirty="0">
                <a:solidFill>
                  <a:srgbClr val="FFFFFF"/>
                </a:solidFill>
                <a:latin typeface="Arial"/>
                <a:cs typeface="Arial"/>
              </a:rPr>
              <a:t>is the goal</a:t>
            </a:r>
            <a:endParaRPr lang="en-US" sz="2600" dirty="0"/>
          </a:p>
        </p:txBody>
      </p:sp>
      <p:grpSp>
        <p:nvGrpSpPr>
          <p:cNvPr id="115" name="Row 1 icon"/>
          <p:cNvGrpSpPr/>
          <p:nvPr/>
        </p:nvGrpSpPr>
        <p:grpSpPr>
          <a:xfrm>
            <a:off x="5760720" y="1874520"/>
            <a:ext cx="914400" cy="914400"/>
            <a:chOff x="5760720" y="1874520"/>
            <a:chExt cx="914400" cy="914400"/>
          </a:xfrm>
        </p:grpSpPr>
        <p:sp>
          <p:nvSpPr>
            <p:cNvPr id="113" name="Row 1 icon circle"/>
            <p:cNvSpPr/>
            <p:nvPr/>
          </p:nvSpPr>
          <p:spPr>
            <a:xfrm>
              <a:off x="5760720" y="1874520"/>
              <a:ext cx="914400" cy="9144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pic>
          <p:nvPicPr>
            <p:cNvPr id="114" name="Row 1 icon icon" descr="Bathroom scal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80176" y="2093976"/>
              <a:ext cx="475488" cy="475488"/>
            </a:xfrm>
            <a:prstGeom prst="rect">
              <a:avLst/>
            </a:prstGeom>
          </p:spPr>
        </p:pic>
      </p:grpSp>
      <p:sp>
        <p:nvSpPr>
          <p:cNvPr id="116" name="Row 1 text"/>
          <p:cNvSpPr txBox="1"/>
          <p:nvPr/>
        </p:nvSpPr>
        <p:spPr>
          <a:xfrm>
            <a:off x="6949440" y="1856232"/>
            <a:ext cx="4754880" cy="118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400" b="1" i="0" dirty="0">
                <a:solidFill>
                  <a:srgbClr val="FFC000"/>
                </a:solidFill>
                <a:latin typeface="Arial"/>
                <a:cs typeface="Arial"/>
              </a:rPr>
              <a:t>Small numbers, big payoff</a:t>
            </a:r>
            <a:endParaRPr lang="en-US" sz="2400" dirty="0"/>
          </a:p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000" b="0" i="0" dirty="0">
                <a:solidFill>
                  <a:srgbClr val="FFFFFF"/>
                </a:solidFill>
                <a:latin typeface="Arial"/>
                <a:cs typeface="Arial"/>
              </a:rPr>
              <a:t>That’s about 10–14 lb for a 200-lb person</a:t>
            </a:r>
            <a:endParaRPr lang="en-US" sz="2000" dirty="0"/>
          </a:p>
        </p:txBody>
      </p:sp>
      <p:grpSp>
        <p:nvGrpSpPr>
          <p:cNvPr id="119" name="Row 2 icon"/>
          <p:cNvGrpSpPr/>
          <p:nvPr/>
        </p:nvGrpSpPr>
        <p:grpSpPr>
          <a:xfrm>
            <a:off x="5760720" y="3474720"/>
            <a:ext cx="914400" cy="914400"/>
            <a:chOff x="5760720" y="3474720"/>
            <a:chExt cx="914400" cy="914400"/>
          </a:xfrm>
        </p:grpSpPr>
        <p:sp>
          <p:nvSpPr>
            <p:cNvPr id="117" name="Row 2 icon circle"/>
            <p:cNvSpPr/>
            <p:nvPr/>
          </p:nvSpPr>
          <p:spPr>
            <a:xfrm>
              <a:off x="5760720" y="3474720"/>
              <a:ext cx="914400" cy="9144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pic>
          <p:nvPicPr>
            <p:cNvPr id="118" name="Row 2 icon icon" descr="Heart with pulse line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80176" y="3694176"/>
              <a:ext cx="475488" cy="475488"/>
            </a:xfrm>
            <a:prstGeom prst="rect">
              <a:avLst/>
            </a:prstGeom>
          </p:spPr>
        </p:pic>
      </p:grpSp>
      <p:sp>
        <p:nvSpPr>
          <p:cNvPr id="120" name="Row 2 text"/>
          <p:cNvSpPr txBox="1"/>
          <p:nvPr/>
        </p:nvSpPr>
        <p:spPr>
          <a:xfrm>
            <a:off x="6949440" y="3456432"/>
            <a:ext cx="4754880" cy="118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400" b="1" i="0" dirty="0">
                <a:solidFill>
                  <a:srgbClr val="FFC000"/>
                </a:solidFill>
                <a:latin typeface="Arial"/>
                <a:cs typeface="Arial"/>
              </a:rPr>
              <a:t>Eat better + move more</a:t>
            </a:r>
            <a:endParaRPr lang="en-US" sz="2400" dirty="0"/>
          </a:p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000" b="0" i="0" dirty="0">
                <a:solidFill>
                  <a:srgbClr val="FFFFFF"/>
                </a:solidFill>
                <a:latin typeface="Arial"/>
                <a:cs typeface="Arial"/>
              </a:rPr>
              <a:t>Combine healthier eating with more movement</a:t>
            </a:r>
            <a:endParaRPr lang="en-US" sz="2000" dirty="0"/>
          </a:p>
        </p:txBody>
      </p:sp>
      <p:pic>
        <p:nvPicPr>
          <p:cNvPr id="2" name="Picture 1" descr="A logo of a lion and a map&#10;&#10;AI-generated content may be incorrect.">
            <a:extLst>
              <a:ext uri="{FF2B5EF4-FFF2-40B4-BE49-F238E27FC236}">
                <a16:creationId xmlns:a16="http://schemas.microsoft.com/office/drawing/2014/main" id="{2ECA6AB9-E58A-622A-800C-8ACC64D69E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577840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object 9"/>
          <p:cNvGrpSpPr/>
          <p:nvPr/>
        </p:nvGrpSpPr>
        <p:grpSpPr>
          <a:xfrm>
            <a:off x="509016" y="5011673"/>
            <a:ext cx="11683365" cy="1846580"/>
            <a:chOff x="509016" y="5011673"/>
            <a:chExt cx="11683365" cy="1846580"/>
          </a:xfrm>
        </p:grpSpPr>
        <p:pic>
          <p:nvPicPr>
            <p:cNvPr id="102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103" name="object 11"/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Title"/>
          <p:cNvSpPr>
            <a:spLocks noGrp="1"/>
          </p:cNvSpPr>
          <p:nvPr>
            <p:ph type="title"/>
          </p:nvPr>
        </p:nvSpPr>
        <p:spPr>
          <a:xfrm>
            <a:off x="420624" y="365760"/>
            <a:ext cx="8778240" cy="82296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15468F"/>
                </a:solidFill>
              </a:rPr>
              <a:t>Be Active</a:t>
            </a:r>
          </a:p>
        </p:txBody>
      </p:sp>
      <p:sp>
        <p:nvSpPr>
          <p:cNvPr id="106" name="Slide Number"/>
          <p:cNvSpPr txBox="1"/>
          <p:nvPr/>
        </p:nvSpPr>
        <p:spPr>
          <a:xfrm>
            <a:off x="11585448" y="265176"/>
            <a:ext cx="374904" cy="210312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 algn="ctr"/>
            <a:fld id="{B6F15528-21DE-4FAA-801E-634DDDAF4B2B}" type="slidenum">
              <a:rPr lang="en-US" sz="1200" spc="-25" dirty="0">
                <a:solidFill>
                  <a:srgbClr val="FFC000"/>
                </a:solidFill>
                <a:latin typeface="Arial"/>
                <a:cs typeface="Arial"/>
              </a:rPr>
              <a:t>15</a:t>
            </a:fld>
            <a:endParaRPr lang="en-US" sz="1200" spc="-25" dirty="0">
              <a:solidFill>
                <a:srgbClr val="FFC000"/>
              </a:solidFill>
              <a:latin typeface="Arial"/>
              <a:cs typeface="Arial"/>
            </a:endParaRPr>
          </a:p>
        </p:txBody>
      </p:sp>
      <p:sp>
        <p:nvSpPr>
          <p:cNvPr id="107" name="Big stat"/>
          <p:cNvSpPr txBox="1"/>
          <p:nvPr/>
        </p:nvSpPr>
        <p:spPr>
          <a:xfrm>
            <a:off x="731520" y="1417320"/>
            <a:ext cx="3017520" cy="1371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8800" b="1" i="0" dirty="0">
                <a:solidFill>
                  <a:srgbClr val="15468F"/>
                </a:solidFill>
                <a:latin typeface="Arial"/>
                <a:cs typeface="Arial"/>
              </a:rPr>
              <a:t>150</a:t>
            </a:r>
            <a:endParaRPr lang="en-US" sz="8800" dirty="0"/>
          </a:p>
        </p:txBody>
      </p:sp>
      <p:sp>
        <p:nvSpPr>
          <p:cNvPr id="108" name="Big stat label"/>
          <p:cNvSpPr txBox="1"/>
          <p:nvPr/>
        </p:nvSpPr>
        <p:spPr>
          <a:xfrm>
            <a:off x="777240" y="2743200"/>
            <a:ext cx="283464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spcAft>
                <a:spcPts val="0"/>
              </a:spcAft>
              <a:buNone/>
            </a:pPr>
            <a:r>
              <a:rPr lang="en-US" sz="2000" b="1" i="0" dirty="0">
                <a:solidFill>
                  <a:srgbClr val="404040"/>
                </a:solidFill>
                <a:latin typeface="Arial"/>
                <a:cs typeface="Arial"/>
              </a:rPr>
              <a:t>minutes of moderate activity per week</a:t>
            </a:r>
            <a:endParaRPr lang="en-US" sz="2000" dirty="0"/>
          </a:p>
        </p:txBody>
      </p:sp>
      <p:grpSp>
        <p:nvGrpSpPr>
          <p:cNvPr id="111" name="Mon"/>
          <p:cNvGrpSpPr/>
          <p:nvPr/>
        </p:nvGrpSpPr>
        <p:grpSpPr>
          <a:xfrm>
            <a:off x="4160520" y="1600200"/>
            <a:ext cx="1051560" cy="1463040"/>
            <a:chOff x="4160520" y="1600200"/>
            <a:chExt cx="1051560" cy="1463040"/>
          </a:xfrm>
        </p:grpSpPr>
        <p:sp>
          <p:nvSpPr>
            <p:cNvPr id="109" name="Mon circle"/>
            <p:cNvSpPr/>
            <p:nvPr/>
          </p:nvSpPr>
          <p:spPr>
            <a:xfrm>
              <a:off x="4160520" y="1600200"/>
              <a:ext cx="1051560" cy="105156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Aft>
                  <a:spcPts val="0"/>
                </a:spcAft>
                <a:buNone/>
              </a:pPr>
              <a:r>
                <a:rPr lang="en-US" sz="2800" b="1" i="0" dirty="0">
                  <a:solidFill>
                    <a:srgbClr val="15468F"/>
                  </a:solidFill>
                  <a:latin typeface="Arial"/>
                  <a:cs typeface="Arial"/>
                </a:rPr>
                <a:t>30</a:t>
              </a:r>
              <a:endParaRPr lang="en-US" sz="2800" dirty="0"/>
            </a:p>
            <a:p>
              <a:pPr algn="ctr">
                <a:lnSpc>
                  <a:spcPct val="90000"/>
                </a:lnSpc>
                <a:spcAft>
                  <a:spcPts val="0"/>
                </a:spcAft>
                <a:buNone/>
              </a:pPr>
              <a:r>
                <a:rPr lang="en-US" sz="1400" b="1" i="0" dirty="0">
                  <a:solidFill>
                    <a:srgbClr val="15468F"/>
                  </a:solidFill>
                  <a:latin typeface="Arial"/>
                  <a:cs typeface="Arial"/>
                </a:rPr>
                <a:t>min</a:t>
              </a:r>
              <a:endParaRPr lang="en-US" sz="1400" dirty="0"/>
            </a:p>
          </p:txBody>
        </p:sp>
        <p:sp>
          <p:nvSpPr>
            <p:cNvPr id="110" name="Mon label"/>
            <p:cNvSpPr txBox="1"/>
            <p:nvPr/>
          </p:nvSpPr>
          <p:spPr>
            <a:xfrm>
              <a:off x="4160520" y="2743200"/>
              <a:ext cx="1051560" cy="32004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ctr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sz="1600" b="1" i="0" dirty="0">
                  <a:solidFill>
                    <a:srgbClr val="404040"/>
                  </a:solidFill>
                  <a:latin typeface="Arial"/>
                  <a:cs typeface="Arial"/>
                </a:rPr>
                <a:t>Mon</a:t>
              </a:r>
              <a:endParaRPr lang="en-US" sz="1600" dirty="0"/>
            </a:p>
          </p:txBody>
        </p:sp>
      </p:grpSp>
      <p:grpSp>
        <p:nvGrpSpPr>
          <p:cNvPr id="114" name="Tue"/>
          <p:cNvGrpSpPr/>
          <p:nvPr/>
        </p:nvGrpSpPr>
        <p:grpSpPr>
          <a:xfrm>
            <a:off x="5468112" y="1600200"/>
            <a:ext cx="1051560" cy="1463040"/>
            <a:chOff x="5468112" y="1600200"/>
            <a:chExt cx="1051560" cy="1463040"/>
          </a:xfrm>
        </p:grpSpPr>
        <p:sp>
          <p:nvSpPr>
            <p:cNvPr id="112" name="Tue circle"/>
            <p:cNvSpPr/>
            <p:nvPr/>
          </p:nvSpPr>
          <p:spPr>
            <a:xfrm>
              <a:off x="5468112" y="1600200"/>
              <a:ext cx="1051560" cy="105156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Aft>
                  <a:spcPts val="0"/>
                </a:spcAft>
                <a:buNone/>
              </a:pPr>
              <a:r>
                <a:rPr lang="en-US" sz="2800" b="1" i="0" dirty="0">
                  <a:solidFill>
                    <a:srgbClr val="15468F"/>
                  </a:solidFill>
                  <a:latin typeface="Arial"/>
                  <a:cs typeface="Arial"/>
                </a:rPr>
                <a:t>30</a:t>
              </a:r>
              <a:endParaRPr lang="en-US" sz="2800" dirty="0"/>
            </a:p>
            <a:p>
              <a:pPr algn="ctr">
                <a:lnSpc>
                  <a:spcPct val="90000"/>
                </a:lnSpc>
                <a:spcAft>
                  <a:spcPts val="0"/>
                </a:spcAft>
                <a:buNone/>
              </a:pPr>
              <a:r>
                <a:rPr lang="en-US" sz="1400" b="1" i="0" dirty="0">
                  <a:solidFill>
                    <a:srgbClr val="15468F"/>
                  </a:solidFill>
                  <a:latin typeface="Arial"/>
                  <a:cs typeface="Arial"/>
                </a:rPr>
                <a:t>min</a:t>
              </a:r>
              <a:endParaRPr lang="en-US" sz="1400" dirty="0"/>
            </a:p>
          </p:txBody>
        </p:sp>
        <p:sp>
          <p:nvSpPr>
            <p:cNvPr id="113" name="Tue label"/>
            <p:cNvSpPr txBox="1"/>
            <p:nvPr/>
          </p:nvSpPr>
          <p:spPr>
            <a:xfrm>
              <a:off x="5468112" y="2743200"/>
              <a:ext cx="1051560" cy="32004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ctr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sz="1600" b="1" i="0" dirty="0">
                  <a:solidFill>
                    <a:srgbClr val="404040"/>
                  </a:solidFill>
                  <a:latin typeface="Arial"/>
                  <a:cs typeface="Arial"/>
                </a:rPr>
                <a:t>Tue</a:t>
              </a:r>
              <a:endParaRPr lang="en-US" sz="1600" dirty="0"/>
            </a:p>
          </p:txBody>
        </p:sp>
      </p:grpSp>
      <p:grpSp>
        <p:nvGrpSpPr>
          <p:cNvPr id="117" name="Wed"/>
          <p:cNvGrpSpPr/>
          <p:nvPr/>
        </p:nvGrpSpPr>
        <p:grpSpPr>
          <a:xfrm>
            <a:off x="6775704" y="1600200"/>
            <a:ext cx="1051560" cy="1463040"/>
            <a:chOff x="6775704" y="1600200"/>
            <a:chExt cx="1051560" cy="1463040"/>
          </a:xfrm>
        </p:grpSpPr>
        <p:sp>
          <p:nvSpPr>
            <p:cNvPr id="115" name="Wed circle"/>
            <p:cNvSpPr/>
            <p:nvPr/>
          </p:nvSpPr>
          <p:spPr>
            <a:xfrm>
              <a:off x="6775704" y="1600200"/>
              <a:ext cx="1051560" cy="105156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Aft>
                  <a:spcPts val="0"/>
                </a:spcAft>
                <a:buNone/>
              </a:pPr>
              <a:r>
                <a:rPr lang="en-US" sz="2800" b="1" i="0" dirty="0">
                  <a:solidFill>
                    <a:srgbClr val="15468F"/>
                  </a:solidFill>
                  <a:latin typeface="Arial"/>
                  <a:cs typeface="Arial"/>
                </a:rPr>
                <a:t>30</a:t>
              </a:r>
              <a:endParaRPr lang="en-US" sz="2800" dirty="0"/>
            </a:p>
            <a:p>
              <a:pPr algn="ctr">
                <a:lnSpc>
                  <a:spcPct val="90000"/>
                </a:lnSpc>
                <a:spcAft>
                  <a:spcPts val="0"/>
                </a:spcAft>
                <a:buNone/>
              </a:pPr>
              <a:r>
                <a:rPr lang="en-US" sz="1400" b="1" i="0" dirty="0">
                  <a:solidFill>
                    <a:srgbClr val="15468F"/>
                  </a:solidFill>
                  <a:latin typeface="Arial"/>
                  <a:cs typeface="Arial"/>
                </a:rPr>
                <a:t>min</a:t>
              </a:r>
              <a:endParaRPr lang="en-US" sz="1400" dirty="0"/>
            </a:p>
          </p:txBody>
        </p:sp>
        <p:sp>
          <p:nvSpPr>
            <p:cNvPr id="116" name="Wed label"/>
            <p:cNvSpPr txBox="1"/>
            <p:nvPr/>
          </p:nvSpPr>
          <p:spPr>
            <a:xfrm>
              <a:off x="6775704" y="2743200"/>
              <a:ext cx="1051560" cy="32004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ctr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sz="1600" b="1" i="0" dirty="0">
                  <a:solidFill>
                    <a:srgbClr val="404040"/>
                  </a:solidFill>
                  <a:latin typeface="Arial"/>
                  <a:cs typeface="Arial"/>
                </a:rPr>
                <a:t>Wed</a:t>
              </a:r>
              <a:endParaRPr lang="en-US" sz="1600" dirty="0"/>
            </a:p>
          </p:txBody>
        </p:sp>
      </p:grpSp>
      <p:grpSp>
        <p:nvGrpSpPr>
          <p:cNvPr id="120" name="Thu"/>
          <p:cNvGrpSpPr/>
          <p:nvPr/>
        </p:nvGrpSpPr>
        <p:grpSpPr>
          <a:xfrm>
            <a:off x="8083296" y="1600200"/>
            <a:ext cx="1051560" cy="1463040"/>
            <a:chOff x="8083296" y="1600200"/>
            <a:chExt cx="1051560" cy="1463040"/>
          </a:xfrm>
        </p:grpSpPr>
        <p:sp>
          <p:nvSpPr>
            <p:cNvPr id="118" name="Thu circle"/>
            <p:cNvSpPr/>
            <p:nvPr/>
          </p:nvSpPr>
          <p:spPr>
            <a:xfrm>
              <a:off x="8083296" y="1600200"/>
              <a:ext cx="1051560" cy="105156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Aft>
                  <a:spcPts val="0"/>
                </a:spcAft>
                <a:buNone/>
              </a:pPr>
              <a:r>
                <a:rPr lang="en-US" sz="2800" b="1" i="0" dirty="0">
                  <a:solidFill>
                    <a:srgbClr val="15468F"/>
                  </a:solidFill>
                  <a:latin typeface="Arial"/>
                  <a:cs typeface="Arial"/>
                </a:rPr>
                <a:t>30</a:t>
              </a:r>
              <a:endParaRPr lang="en-US" sz="2800" dirty="0"/>
            </a:p>
            <a:p>
              <a:pPr algn="ctr">
                <a:lnSpc>
                  <a:spcPct val="90000"/>
                </a:lnSpc>
                <a:spcAft>
                  <a:spcPts val="0"/>
                </a:spcAft>
                <a:buNone/>
              </a:pPr>
              <a:r>
                <a:rPr lang="en-US" sz="1400" b="1" i="0" dirty="0">
                  <a:solidFill>
                    <a:srgbClr val="15468F"/>
                  </a:solidFill>
                  <a:latin typeface="Arial"/>
                  <a:cs typeface="Arial"/>
                </a:rPr>
                <a:t>min</a:t>
              </a:r>
              <a:endParaRPr lang="en-US" sz="1400" dirty="0"/>
            </a:p>
          </p:txBody>
        </p:sp>
        <p:sp>
          <p:nvSpPr>
            <p:cNvPr id="119" name="Thu label"/>
            <p:cNvSpPr txBox="1"/>
            <p:nvPr/>
          </p:nvSpPr>
          <p:spPr>
            <a:xfrm>
              <a:off x="8083296" y="2743200"/>
              <a:ext cx="1051560" cy="32004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ctr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sz="1600" b="1" i="0" dirty="0">
                  <a:solidFill>
                    <a:srgbClr val="404040"/>
                  </a:solidFill>
                  <a:latin typeface="Arial"/>
                  <a:cs typeface="Arial"/>
                </a:rPr>
                <a:t>Thu</a:t>
              </a:r>
              <a:endParaRPr lang="en-US" sz="1600" dirty="0"/>
            </a:p>
          </p:txBody>
        </p:sp>
      </p:grpSp>
      <p:grpSp>
        <p:nvGrpSpPr>
          <p:cNvPr id="123" name="Fri"/>
          <p:cNvGrpSpPr/>
          <p:nvPr/>
        </p:nvGrpSpPr>
        <p:grpSpPr>
          <a:xfrm>
            <a:off x="9390888" y="1600200"/>
            <a:ext cx="1051560" cy="1463040"/>
            <a:chOff x="9390888" y="1600200"/>
            <a:chExt cx="1051560" cy="1463040"/>
          </a:xfrm>
        </p:grpSpPr>
        <p:sp>
          <p:nvSpPr>
            <p:cNvPr id="121" name="Fri circle"/>
            <p:cNvSpPr/>
            <p:nvPr/>
          </p:nvSpPr>
          <p:spPr>
            <a:xfrm>
              <a:off x="9390888" y="1600200"/>
              <a:ext cx="1051560" cy="105156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Aft>
                  <a:spcPts val="0"/>
                </a:spcAft>
                <a:buNone/>
              </a:pPr>
              <a:r>
                <a:rPr lang="en-US" sz="2800" b="1" i="0" dirty="0">
                  <a:solidFill>
                    <a:srgbClr val="15468F"/>
                  </a:solidFill>
                  <a:latin typeface="Arial"/>
                  <a:cs typeface="Arial"/>
                </a:rPr>
                <a:t>30</a:t>
              </a:r>
              <a:endParaRPr lang="en-US" sz="2800" dirty="0"/>
            </a:p>
            <a:p>
              <a:pPr algn="ctr">
                <a:lnSpc>
                  <a:spcPct val="90000"/>
                </a:lnSpc>
                <a:spcAft>
                  <a:spcPts val="0"/>
                </a:spcAft>
                <a:buNone/>
              </a:pPr>
              <a:r>
                <a:rPr lang="en-US" sz="1400" b="1" i="0" dirty="0">
                  <a:solidFill>
                    <a:srgbClr val="15468F"/>
                  </a:solidFill>
                  <a:latin typeface="Arial"/>
                  <a:cs typeface="Arial"/>
                </a:rPr>
                <a:t>min</a:t>
              </a:r>
              <a:endParaRPr lang="en-US" sz="1400" dirty="0"/>
            </a:p>
          </p:txBody>
        </p:sp>
        <p:sp>
          <p:nvSpPr>
            <p:cNvPr id="122" name="Fri label"/>
            <p:cNvSpPr txBox="1"/>
            <p:nvPr/>
          </p:nvSpPr>
          <p:spPr>
            <a:xfrm>
              <a:off x="9390888" y="2743200"/>
              <a:ext cx="1051560" cy="32004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ctr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sz="1600" b="1" i="0" dirty="0">
                  <a:solidFill>
                    <a:srgbClr val="404040"/>
                  </a:solidFill>
                  <a:latin typeface="Arial"/>
                  <a:cs typeface="Arial"/>
                </a:rPr>
                <a:t>Fri</a:t>
              </a:r>
              <a:endParaRPr lang="en-US" sz="1600" dirty="0"/>
            </a:p>
          </p:txBody>
        </p:sp>
      </p:grpSp>
      <p:sp>
        <p:nvSpPr>
          <p:cNvPr id="124" name="Walking caption"/>
          <p:cNvSpPr txBox="1"/>
          <p:nvPr/>
        </p:nvSpPr>
        <p:spPr>
          <a:xfrm>
            <a:off x="4160520" y="3154680"/>
            <a:ext cx="64008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000" b="1" i="0" dirty="0">
                <a:solidFill>
                  <a:srgbClr val="404040"/>
                </a:solidFill>
                <a:latin typeface="Arial"/>
                <a:cs typeface="Arial"/>
              </a:rPr>
              <a:t>Brisk walking counts: </a:t>
            </a:r>
            <a:r>
              <a:rPr lang="en-US" sz="2000" b="1" i="0" dirty="0">
                <a:solidFill>
                  <a:srgbClr val="15468F"/>
                </a:solidFill>
                <a:latin typeface="Arial"/>
                <a:cs typeface="Arial"/>
              </a:rPr>
              <a:t>30 minutes, 5 days a week</a:t>
            </a:r>
            <a:endParaRPr lang="en-US" sz="2000" dirty="0"/>
          </a:p>
        </p:txBody>
      </p:sp>
      <p:grpSp>
        <p:nvGrpSpPr>
          <p:cNvPr id="127" name="Sitting icon"/>
          <p:cNvGrpSpPr/>
          <p:nvPr/>
        </p:nvGrpSpPr>
        <p:grpSpPr>
          <a:xfrm>
            <a:off x="777240" y="4069080"/>
            <a:ext cx="914400" cy="914400"/>
            <a:chOff x="777240" y="4069080"/>
            <a:chExt cx="914400" cy="914400"/>
          </a:xfrm>
        </p:grpSpPr>
        <p:sp>
          <p:nvSpPr>
            <p:cNvPr id="125" name="Sitting icon circle"/>
            <p:cNvSpPr/>
            <p:nvPr/>
          </p:nvSpPr>
          <p:spPr>
            <a:xfrm>
              <a:off x="777240" y="4069080"/>
              <a:ext cx="914400" cy="914400"/>
            </a:xfrm>
            <a:prstGeom prst="ellipse">
              <a:avLst/>
            </a:prstGeom>
            <a:solidFill>
              <a:srgbClr val="15468F"/>
            </a:solidFill>
            <a:ln>
              <a:noFill/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pic>
          <p:nvPicPr>
            <p:cNvPr id="126" name="Sitting icon icon" descr="Chair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96" y="4288536"/>
              <a:ext cx="475488" cy="475488"/>
            </a:xfrm>
            <a:prstGeom prst="rect">
              <a:avLst/>
            </a:prstGeom>
          </p:spPr>
        </p:pic>
      </p:grpSp>
      <p:sp>
        <p:nvSpPr>
          <p:cNvPr id="128" name="Sitting text"/>
          <p:cNvSpPr txBox="1"/>
          <p:nvPr/>
        </p:nvSpPr>
        <p:spPr>
          <a:xfrm>
            <a:off x="1965960" y="4069080"/>
            <a:ext cx="6949440" cy="1005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400" b="1" i="0" dirty="0">
                <a:solidFill>
                  <a:srgbClr val="15468F"/>
                </a:solidFill>
                <a:latin typeface="Arial"/>
                <a:cs typeface="Arial"/>
              </a:rPr>
              <a:t>Break up long stretches of sitting</a:t>
            </a:r>
            <a:endParaRPr lang="en-US" sz="2400" dirty="0"/>
          </a:p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800" b="0" i="0" dirty="0">
                <a:solidFill>
                  <a:srgbClr val="404040"/>
                </a:solidFill>
                <a:latin typeface="Arial"/>
                <a:cs typeface="Arial"/>
              </a:rPr>
              <a:t>Stand, stretch or take a short walk every 30 minutes</a:t>
            </a:r>
            <a:endParaRPr lang="en-US" sz="1800" dirty="0"/>
          </a:p>
        </p:txBody>
      </p:sp>
      <p:pic>
        <p:nvPicPr>
          <p:cNvPr id="3" name="Picture 2" descr="A logo of a lion and a map&#10;&#10;AI-generated content may be incorrect.">
            <a:extLst>
              <a:ext uri="{FF2B5EF4-FFF2-40B4-BE49-F238E27FC236}">
                <a16:creationId xmlns:a16="http://schemas.microsoft.com/office/drawing/2014/main" id="{B787DC0D-3C71-9775-FA0E-67526A7F3E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577840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object 9"/>
          <p:cNvGrpSpPr/>
          <p:nvPr/>
        </p:nvGrpSpPr>
        <p:grpSpPr>
          <a:xfrm>
            <a:off x="509016" y="5011673"/>
            <a:ext cx="11683365" cy="1846580"/>
            <a:chOff x="509016" y="5011673"/>
            <a:chExt cx="11683365" cy="1846580"/>
          </a:xfrm>
        </p:grpSpPr>
        <p:pic>
          <p:nvPicPr>
            <p:cNvPr id="102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103" name="object 11"/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Title"/>
          <p:cNvSpPr>
            <a:spLocks noGrp="1"/>
          </p:cNvSpPr>
          <p:nvPr>
            <p:ph type="title"/>
          </p:nvPr>
        </p:nvSpPr>
        <p:spPr>
          <a:xfrm>
            <a:off x="420624" y="365760"/>
            <a:ext cx="8778240" cy="82296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15468F"/>
                </a:solidFill>
              </a:rPr>
              <a:t>Eat for Steady Blood Sugar</a:t>
            </a:r>
          </a:p>
        </p:txBody>
      </p:sp>
      <p:sp>
        <p:nvSpPr>
          <p:cNvPr id="106" name="Slide Number"/>
          <p:cNvSpPr txBox="1"/>
          <p:nvPr/>
        </p:nvSpPr>
        <p:spPr>
          <a:xfrm>
            <a:off x="11585448" y="265176"/>
            <a:ext cx="374904" cy="210312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 algn="ctr"/>
            <a:fld id="{B6F15528-21DE-4FAA-801E-634DDDAF4B2B}" type="slidenum">
              <a:rPr lang="en-US" sz="1200" spc="-25" dirty="0">
                <a:solidFill>
                  <a:srgbClr val="FFC000"/>
                </a:solidFill>
                <a:latin typeface="Arial"/>
                <a:cs typeface="Arial"/>
              </a:rPr>
              <a:t>16</a:t>
            </a:fld>
            <a:endParaRPr lang="en-US" sz="1200" spc="-25" dirty="0">
              <a:solidFill>
                <a:srgbClr val="FFC000"/>
              </a:solidFill>
              <a:latin typeface="Arial"/>
              <a:cs typeface="Arial"/>
            </a:endParaRPr>
          </a:p>
        </p:txBody>
      </p:sp>
      <p:grpSp>
        <p:nvGrpSpPr>
          <p:cNvPr id="109" name="Tip 1 icon"/>
          <p:cNvGrpSpPr/>
          <p:nvPr/>
        </p:nvGrpSpPr>
        <p:grpSpPr>
          <a:xfrm>
            <a:off x="777240" y="1463040"/>
            <a:ext cx="868680" cy="868680"/>
            <a:chOff x="777240" y="1463040"/>
            <a:chExt cx="868680" cy="868680"/>
          </a:xfrm>
        </p:grpSpPr>
        <p:sp>
          <p:nvSpPr>
            <p:cNvPr id="107" name="Tip 1 icon circle"/>
            <p:cNvSpPr/>
            <p:nvPr/>
          </p:nvSpPr>
          <p:spPr>
            <a:xfrm>
              <a:off x="777240" y="1463040"/>
              <a:ext cx="868680" cy="868680"/>
            </a:xfrm>
            <a:prstGeom prst="ellipse">
              <a:avLst/>
            </a:prstGeom>
            <a:solidFill>
              <a:srgbClr val="15468F"/>
            </a:solidFill>
            <a:ln>
              <a:noFill/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pic>
          <p:nvPicPr>
            <p:cNvPr id="108" name="Tip 1 icon icon" descr="Carrot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5723" y="1671523"/>
              <a:ext cx="451714" cy="451714"/>
            </a:xfrm>
            <a:prstGeom prst="rect">
              <a:avLst/>
            </a:prstGeom>
          </p:spPr>
        </p:pic>
      </p:grpSp>
      <p:sp>
        <p:nvSpPr>
          <p:cNvPr id="110" name="Tip 1 text"/>
          <p:cNvSpPr txBox="1"/>
          <p:nvPr/>
        </p:nvSpPr>
        <p:spPr>
          <a:xfrm>
            <a:off x="1920240" y="1444752"/>
            <a:ext cx="4754880" cy="10515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2200" b="0" i="0" dirty="0">
                <a:solidFill>
                  <a:srgbClr val="1A1A1A"/>
                </a:solidFill>
                <a:latin typeface="Arial"/>
                <a:cs typeface="Arial"/>
              </a:rPr>
              <a:t>Fill half the plate with </a:t>
            </a:r>
            <a:r>
              <a:rPr lang="en-US" sz="2200" b="1" i="0" dirty="0">
                <a:solidFill>
                  <a:srgbClr val="15468F"/>
                </a:solidFill>
                <a:latin typeface="Arial"/>
                <a:cs typeface="Arial"/>
              </a:rPr>
              <a:t>vegetables</a:t>
            </a:r>
            <a:endParaRPr lang="en-US" sz="2200" dirty="0"/>
          </a:p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600" b="0" i="0" dirty="0">
                <a:solidFill>
                  <a:srgbClr val="404040"/>
                </a:solidFill>
                <a:latin typeface="Arial"/>
                <a:cs typeface="Arial"/>
              </a:rPr>
              <a:t>Greens, broccoli, peppers, carrots</a:t>
            </a:r>
            <a:endParaRPr lang="en-US" sz="1600" dirty="0"/>
          </a:p>
        </p:txBody>
      </p:sp>
      <p:grpSp>
        <p:nvGrpSpPr>
          <p:cNvPr id="113" name="Tip 2 icon"/>
          <p:cNvGrpSpPr/>
          <p:nvPr/>
        </p:nvGrpSpPr>
        <p:grpSpPr>
          <a:xfrm>
            <a:off x="777240" y="2651760"/>
            <a:ext cx="868680" cy="868680"/>
            <a:chOff x="777240" y="2651760"/>
            <a:chExt cx="868680" cy="868680"/>
          </a:xfrm>
        </p:grpSpPr>
        <p:sp>
          <p:nvSpPr>
            <p:cNvPr id="111" name="Tip 2 icon circle"/>
            <p:cNvSpPr/>
            <p:nvPr/>
          </p:nvSpPr>
          <p:spPr>
            <a:xfrm>
              <a:off x="777240" y="2651760"/>
              <a:ext cx="868680" cy="868680"/>
            </a:xfrm>
            <a:prstGeom prst="ellipse">
              <a:avLst/>
            </a:prstGeom>
            <a:solidFill>
              <a:srgbClr val="15468F"/>
            </a:solidFill>
            <a:ln>
              <a:noFill/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pic>
          <p:nvPicPr>
            <p:cNvPr id="112" name="Tip 2 icon icon" descr="Wheat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85723" y="2860243"/>
              <a:ext cx="451714" cy="451714"/>
            </a:xfrm>
            <a:prstGeom prst="rect">
              <a:avLst/>
            </a:prstGeom>
          </p:spPr>
        </p:pic>
      </p:grpSp>
      <p:sp>
        <p:nvSpPr>
          <p:cNvPr id="114" name="Tip 2 text"/>
          <p:cNvSpPr txBox="1"/>
          <p:nvPr/>
        </p:nvSpPr>
        <p:spPr>
          <a:xfrm>
            <a:off x="1920240" y="2633472"/>
            <a:ext cx="4754880" cy="10515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2200" b="0" i="0" dirty="0">
                <a:solidFill>
                  <a:srgbClr val="1A1A1A"/>
                </a:solidFill>
                <a:latin typeface="Arial"/>
                <a:cs typeface="Arial"/>
              </a:rPr>
              <a:t>Choose </a:t>
            </a:r>
            <a:r>
              <a:rPr lang="en-US" sz="2200" b="1" i="0" dirty="0">
                <a:solidFill>
                  <a:srgbClr val="15468F"/>
                </a:solidFill>
                <a:latin typeface="Arial"/>
                <a:cs typeface="Arial"/>
              </a:rPr>
              <a:t>whole grains and fiber</a:t>
            </a:r>
            <a:endParaRPr lang="en-US" sz="2200" dirty="0"/>
          </a:p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600" b="0" i="0" dirty="0">
                <a:solidFill>
                  <a:srgbClr val="404040"/>
                </a:solidFill>
                <a:latin typeface="Arial"/>
                <a:cs typeface="Arial"/>
              </a:rPr>
              <a:t>Oats, brown rice, beans, whole-wheat bread</a:t>
            </a:r>
            <a:endParaRPr lang="en-US" sz="1600" dirty="0"/>
          </a:p>
        </p:txBody>
      </p:sp>
      <p:grpSp>
        <p:nvGrpSpPr>
          <p:cNvPr id="117" name="Tip 3 icon"/>
          <p:cNvGrpSpPr/>
          <p:nvPr/>
        </p:nvGrpSpPr>
        <p:grpSpPr>
          <a:xfrm>
            <a:off x="777240" y="3840480"/>
            <a:ext cx="868680" cy="868680"/>
            <a:chOff x="777240" y="3840480"/>
            <a:chExt cx="868680" cy="868680"/>
          </a:xfrm>
        </p:grpSpPr>
        <p:sp>
          <p:nvSpPr>
            <p:cNvPr id="115" name="Tip 3 icon circle"/>
            <p:cNvSpPr/>
            <p:nvPr/>
          </p:nvSpPr>
          <p:spPr>
            <a:xfrm>
              <a:off x="777240" y="3840480"/>
              <a:ext cx="868680" cy="868680"/>
            </a:xfrm>
            <a:prstGeom prst="ellipse">
              <a:avLst/>
            </a:prstGeom>
            <a:solidFill>
              <a:srgbClr val="15468F"/>
            </a:solidFill>
            <a:ln>
              <a:noFill/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pic>
          <p:nvPicPr>
            <p:cNvPr id="116" name="Tip 3 icon icon" descr="Glass of water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85723" y="4048963"/>
              <a:ext cx="451714" cy="451714"/>
            </a:xfrm>
            <a:prstGeom prst="rect">
              <a:avLst/>
            </a:prstGeom>
          </p:spPr>
        </p:pic>
      </p:grpSp>
      <p:sp>
        <p:nvSpPr>
          <p:cNvPr id="118" name="Tip 3 text"/>
          <p:cNvSpPr txBox="1"/>
          <p:nvPr/>
        </p:nvSpPr>
        <p:spPr>
          <a:xfrm>
            <a:off x="1920240" y="3822192"/>
            <a:ext cx="4754880" cy="10515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  <a:buNone/>
            </a:pPr>
            <a:r>
              <a:rPr lang="en-US" sz="2200" b="0" i="0" dirty="0">
                <a:solidFill>
                  <a:srgbClr val="1A1A1A"/>
                </a:solidFill>
                <a:latin typeface="Arial"/>
                <a:cs typeface="Arial"/>
              </a:rPr>
              <a:t>Swap sugary drinks for </a:t>
            </a:r>
            <a:r>
              <a:rPr lang="en-US" sz="2200" b="1" i="0" dirty="0">
                <a:solidFill>
                  <a:srgbClr val="15468F"/>
                </a:solidFill>
                <a:latin typeface="Arial"/>
                <a:cs typeface="Arial"/>
              </a:rPr>
              <a:t>water</a:t>
            </a:r>
            <a:endParaRPr lang="en-US" sz="2200" dirty="0"/>
          </a:p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600" b="0" i="0" dirty="0">
                <a:solidFill>
                  <a:srgbClr val="404040"/>
                </a:solidFill>
                <a:latin typeface="Arial"/>
                <a:cs typeface="Arial"/>
              </a:rPr>
              <a:t>Or unsweetened tea, coffee or sparkling water</a:t>
            </a:r>
            <a:endParaRPr lang="en-US" sz="1600" dirty="0"/>
          </a:p>
        </p:txBody>
      </p:sp>
      <p:grpSp>
        <p:nvGrpSpPr>
          <p:cNvPr id="126" name="Diabetes Plate"/>
          <p:cNvGrpSpPr/>
          <p:nvPr/>
        </p:nvGrpSpPr>
        <p:grpSpPr>
          <a:xfrm>
            <a:off x="7452360" y="1325880"/>
            <a:ext cx="3566160" cy="3566160"/>
            <a:chOff x="7452360" y="1325880"/>
            <a:chExt cx="3566160" cy="3566160"/>
          </a:xfrm>
        </p:grpSpPr>
        <p:sp>
          <p:nvSpPr>
            <p:cNvPr id="119" name="Plate rim"/>
            <p:cNvSpPr/>
            <p:nvPr/>
          </p:nvSpPr>
          <p:spPr>
            <a:xfrm>
              <a:off x="7452360" y="1325880"/>
              <a:ext cx="3566160" cy="3566160"/>
            </a:xfrm>
            <a:prstGeom prst="ellipse">
              <a:avLst/>
            </a:prstGeom>
            <a:solidFill>
              <a:srgbClr val="F2F2F2"/>
            </a:solidFill>
            <a:ln w="19050">
              <a:solidFill>
                <a:srgbClr val="BFBFBF"/>
              </a:solidFill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20" name="Plate - vegetables"/>
            <p:cNvSpPr/>
            <p:nvPr/>
          </p:nvSpPr>
          <p:spPr>
            <a:xfrm>
              <a:off x="7726680" y="1600200"/>
              <a:ext cx="3017520" cy="3017520"/>
            </a:xfrm>
            <a:prstGeom prst="pie">
              <a:avLst>
                <a:gd name="adj1" fmla="val 5400000"/>
                <a:gd name="adj2" fmla="val 16200000"/>
              </a:avLst>
            </a:prstGeom>
            <a:solidFill>
              <a:srgbClr val="4E8B2E"/>
            </a:solidFill>
            <a:ln w="38100">
              <a:solidFill>
                <a:srgbClr val="FFFFFF"/>
              </a:solidFill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21" name="Plate - protein"/>
            <p:cNvSpPr/>
            <p:nvPr/>
          </p:nvSpPr>
          <p:spPr>
            <a:xfrm>
              <a:off x="7726680" y="1600200"/>
              <a:ext cx="3017520" cy="3017520"/>
            </a:xfrm>
            <a:prstGeom prst="pie">
              <a:avLst>
                <a:gd name="adj1" fmla="val 16200000"/>
                <a:gd name="adj2" fmla="val 0"/>
              </a:avLst>
            </a:prstGeom>
            <a:solidFill>
              <a:srgbClr val="15468F"/>
            </a:solidFill>
            <a:ln w="38100">
              <a:solidFill>
                <a:srgbClr val="FFFFFF"/>
              </a:solidFill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22" name="Plate - grains"/>
            <p:cNvSpPr/>
            <p:nvPr/>
          </p:nvSpPr>
          <p:spPr>
            <a:xfrm>
              <a:off x="7726680" y="1600200"/>
              <a:ext cx="3017520" cy="3017520"/>
            </a:xfrm>
            <a:prstGeom prst="pie">
              <a:avLst>
                <a:gd name="adj1" fmla="val 0"/>
                <a:gd name="adj2" fmla="val 5400000"/>
              </a:avLst>
            </a:prstGeom>
            <a:solidFill>
              <a:srgbClr val="FFC000"/>
            </a:solidFill>
            <a:ln w="38100">
              <a:solidFill>
                <a:srgbClr val="FFFFFF"/>
              </a:solidFill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23" name="Label vegetables"/>
            <p:cNvSpPr txBox="1"/>
            <p:nvPr/>
          </p:nvSpPr>
          <p:spPr>
            <a:xfrm>
              <a:off x="7863840" y="2697480"/>
              <a:ext cx="1234440" cy="82296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0"/>
                </a:spcAft>
                <a:buNone/>
              </a:pPr>
              <a:r>
                <a:rPr lang="en-US" sz="2600" b="1" i="0" dirty="0">
                  <a:solidFill>
                    <a:srgbClr val="FFFFFF"/>
                  </a:solidFill>
                  <a:latin typeface="Arial"/>
                  <a:cs typeface="Arial"/>
                </a:rPr>
                <a:t>½</a:t>
              </a:r>
              <a:endParaRPr lang="en-US" sz="2600" dirty="0"/>
            </a:p>
            <a:p>
              <a:pPr algn="ctr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sz="1500" b="1" i="0" dirty="0">
                  <a:solidFill>
                    <a:srgbClr val="FFFFFF"/>
                  </a:solidFill>
                  <a:latin typeface="Arial"/>
                  <a:cs typeface="Arial"/>
                </a:rPr>
                <a:t>Vegetables</a:t>
              </a:r>
              <a:endParaRPr lang="en-US" sz="1500" dirty="0"/>
            </a:p>
          </p:txBody>
        </p:sp>
        <p:sp>
          <p:nvSpPr>
            <p:cNvPr id="124" name="Label protein"/>
            <p:cNvSpPr txBox="1"/>
            <p:nvPr/>
          </p:nvSpPr>
          <p:spPr>
            <a:xfrm>
              <a:off x="9372600" y="2103120"/>
              <a:ext cx="1097280" cy="82296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0"/>
                </a:spcAft>
                <a:buNone/>
              </a:pPr>
              <a:r>
                <a:rPr lang="en-US" sz="2200" b="1" i="0" dirty="0">
                  <a:solidFill>
                    <a:srgbClr val="FFFFFF"/>
                  </a:solidFill>
                  <a:latin typeface="Arial"/>
                  <a:cs typeface="Arial"/>
                </a:rPr>
                <a:t>¼</a:t>
              </a:r>
              <a:endParaRPr lang="en-US" sz="2200" dirty="0"/>
            </a:p>
            <a:p>
              <a:pPr algn="ctr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sz="1400" b="1" i="0" dirty="0">
                  <a:solidFill>
                    <a:srgbClr val="FFFFFF"/>
                  </a:solidFill>
                  <a:latin typeface="Arial"/>
                  <a:cs typeface="Arial"/>
                </a:rPr>
                <a:t>Protein</a:t>
              </a:r>
              <a:endParaRPr lang="en-US" sz="1400" dirty="0"/>
            </a:p>
          </p:txBody>
        </p:sp>
        <p:sp>
          <p:nvSpPr>
            <p:cNvPr id="125" name="Label grains"/>
            <p:cNvSpPr txBox="1"/>
            <p:nvPr/>
          </p:nvSpPr>
          <p:spPr>
            <a:xfrm>
              <a:off x="9372600" y="3383280"/>
              <a:ext cx="1097280" cy="82296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0"/>
                </a:spcAft>
                <a:buNone/>
              </a:pPr>
              <a:r>
                <a:rPr lang="en-US" sz="2200" b="1" i="0" dirty="0">
                  <a:solidFill>
                    <a:srgbClr val="15468F"/>
                  </a:solidFill>
                  <a:latin typeface="Arial"/>
                  <a:cs typeface="Arial"/>
                </a:rPr>
                <a:t>¼</a:t>
              </a:r>
              <a:endParaRPr lang="en-US" sz="2200" dirty="0"/>
            </a:p>
            <a:p>
              <a:pPr algn="ctr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sz="1400" b="1" i="0" dirty="0">
                  <a:solidFill>
                    <a:srgbClr val="15468F"/>
                  </a:solidFill>
                  <a:latin typeface="Arial"/>
                  <a:cs typeface="Arial"/>
                </a:rPr>
                <a:t>Grains</a:t>
              </a:r>
              <a:endParaRPr lang="en-US" sz="1400" dirty="0"/>
            </a:p>
          </p:txBody>
        </p:sp>
      </p:grpSp>
      <p:sp>
        <p:nvSpPr>
          <p:cNvPr id="127" name="Plate caption"/>
          <p:cNvSpPr txBox="1"/>
          <p:nvPr/>
        </p:nvSpPr>
        <p:spPr>
          <a:xfrm>
            <a:off x="7178040" y="5001768"/>
            <a:ext cx="411480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b="0" i="1" dirty="0">
                <a:solidFill>
                  <a:srgbClr val="404040"/>
                </a:solidFill>
                <a:latin typeface="Arial"/>
                <a:cs typeface="Arial"/>
              </a:rPr>
              <a:t>The Diabetes Plate Method</a:t>
            </a:r>
            <a:endParaRPr lang="en-US" sz="1400" dirty="0"/>
          </a:p>
        </p:txBody>
      </p:sp>
      <p:pic>
        <p:nvPicPr>
          <p:cNvPr id="2" name="Picture 1" descr="A logo of a lion and a map&#10;&#10;AI-generated content may be incorrect.">
            <a:extLst>
              <a:ext uri="{FF2B5EF4-FFF2-40B4-BE49-F238E27FC236}">
                <a16:creationId xmlns:a16="http://schemas.microsoft.com/office/drawing/2014/main" id="{E94DA841-98FB-389D-B1B2-F4422D513B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577840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63161" y="5661472"/>
              <a:ext cx="851786" cy="8103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09016" y="5011673"/>
              <a:ext cx="11683365" cy="1846580"/>
            </a:xfrm>
            <a:custGeom>
              <a:avLst/>
              <a:gdLst/>
              <a:ahLst/>
              <a:cxnLst/>
              <a:rect l="l" t="t" r="r" b="b"/>
              <a:pathLst>
                <a:path w="11683365" h="1846579">
                  <a:moveTo>
                    <a:pt x="11682984" y="0"/>
                  </a:moveTo>
                  <a:lnTo>
                    <a:pt x="11647159" y="26553"/>
                  </a:lnTo>
                  <a:lnTo>
                    <a:pt x="11610683" y="52853"/>
                  </a:lnTo>
                  <a:lnTo>
                    <a:pt x="11573560" y="78900"/>
                  </a:lnTo>
                  <a:lnTo>
                    <a:pt x="11535797" y="104696"/>
                  </a:lnTo>
                  <a:lnTo>
                    <a:pt x="11497402" y="130242"/>
                  </a:lnTo>
                  <a:lnTo>
                    <a:pt x="11458380" y="155538"/>
                  </a:lnTo>
                  <a:lnTo>
                    <a:pt x="11418737" y="180587"/>
                  </a:lnTo>
                  <a:lnTo>
                    <a:pt x="11378481" y="205390"/>
                  </a:lnTo>
                  <a:lnTo>
                    <a:pt x="11337618" y="229947"/>
                  </a:lnTo>
                  <a:lnTo>
                    <a:pt x="11296153" y="254260"/>
                  </a:lnTo>
                  <a:lnTo>
                    <a:pt x="11254094" y="278330"/>
                  </a:lnTo>
                  <a:lnTo>
                    <a:pt x="11211447" y="302158"/>
                  </a:lnTo>
                  <a:lnTo>
                    <a:pt x="11168219" y="325746"/>
                  </a:lnTo>
                  <a:lnTo>
                    <a:pt x="11124415" y="349094"/>
                  </a:lnTo>
                  <a:lnTo>
                    <a:pt x="11080043" y="372205"/>
                  </a:lnTo>
                  <a:lnTo>
                    <a:pt x="11035108" y="395078"/>
                  </a:lnTo>
                  <a:lnTo>
                    <a:pt x="10989618" y="417716"/>
                  </a:lnTo>
                  <a:lnTo>
                    <a:pt x="10943578" y="440119"/>
                  </a:lnTo>
                  <a:lnTo>
                    <a:pt x="10896996" y="462289"/>
                  </a:lnTo>
                  <a:lnTo>
                    <a:pt x="10849877" y="484227"/>
                  </a:lnTo>
                  <a:lnTo>
                    <a:pt x="10802228" y="505934"/>
                  </a:lnTo>
                  <a:lnTo>
                    <a:pt x="10754055" y="527412"/>
                  </a:lnTo>
                  <a:lnTo>
                    <a:pt x="10705365" y="548661"/>
                  </a:lnTo>
                  <a:lnTo>
                    <a:pt x="10656165" y="569683"/>
                  </a:lnTo>
                  <a:lnTo>
                    <a:pt x="10606461" y="590479"/>
                  </a:lnTo>
                  <a:lnTo>
                    <a:pt x="10556258" y="611050"/>
                  </a:lnTo>
                  <a:lnTo>
                    <a:pt x="10505565" y="631397"/>
                  </a:lnTo>
                  <a:lnTo>
                    <a:pt x="10454386" y="651522"/>
                  </a:lnTo>
                  <a:lnTo>
                    <a:pt x="10402729" y="671426"/>
                  </a:lnTo>
                  <a:lnTo>
                    <a:pt x="10350600" y="691109"/>
                  </a:lnTo>
                  <a:lnTo>
                    <a:pt x="10298006" y="710574"/>
                  </a:lnTo>
                  <a:lnTo>
                    <a:pt x="10244952" y="729822"/>
                  </a:lnTo>
                  <a:lnTo>
                    <a:pt x="10191446" y="748853"/>
                  </a:lnTo>
                  <a:lnTo>
                    <a:pt x="10137493" y="767669"/>
                  </a:lnTo>
                  <a:lnTo>
                    <a:pt x="10083101" y="786271"/>
                  </a:lnTo>
                  <a:lnTo>
                    <a:pt x="10028276" y="804660"/>
                  </a:lnTo>
                  <a:lnTo>
                    <a:pt x="9973023" y="822837"/>
                  </a:lnTo>
                  <a:lnTo>
                    <a:pt x="9917350" y="840804"/>
                  </a:lnTo>
                  <a:lnTo>
                    <a:pt x="9861264" y="858563"/>
                  </a:lnTo>
                  <a:lnTo>
                    <a:pt x="9804769" y="876113"/>
                  </a:lnTo>
                  <a:lnTo>
                    <a:pt x="9747874" y="893456"/>
                  </a:lnTo>
                  <a:lnTo>
                    <a:pt x="9690584" y="910594"/>
                  </a:lnTo>
                  <a:lnTo>
                    <a:pt x="9632906" y="927528"/>
                  </a:lnTo>
                  <a:lnTo>
                    <a:pt x="9574846" y="944258"/>
                  </a:lnTo>
                  <a:lnTo>
                    <a:pt x="9516410" y="960787"/>
                  </a:lnTo>
                  <a:lnTo>
                    <a:pt x="9457606" y="977115"/>
                  </a:lnTo>
                  <a:lnTo>
                    <a:pt x="9398440" y="993243"/>
                  </a:lnTo>
                  <a:lnTo>
                    <a:pt x="9338917" y="1009174"/>
                  </a:lnTo>
                  <a:lnTo>
                    <a:pt x="9279045" y="1024907"/>
                  </a:lnTo>
                  <a:lnTo>
                    <a:pt x="9218830" y="1040444"/>
                  </a:lnTo>
                  <a:lnTo>
                    <a:pt x="9158279" y="1055787"/>
                  </a:lnTo>
                  <a:lnTo>
                    <a:pt x="9097397" y="1070936"/>
                  </a:lnTo>
                  <a:lnTo>
                    <a:pt x="9036191" y="1085893"/>
                  </a:lnTo>
                  <a:lnTo>
                    <a:pt x="8974668" y="1100659"/>
                  </a:lnTo>
                  <a:lnTo>
                    <a:pt x="8912835" y="1115235"/>
                  </a:lnTo>
                  <a:lnTo>
                    <a:pt x="8788260" y="1143822"/>
                  </a:lnTo>
                  <a:lnTo>
                    <a:pt x="8662520" y="1171665"/>
                  </a:lnTo>
                  <a:lnTo>
                    <a:pt x="8535666" y="1198773"/>
                  </a:lnTo>
                  <a:lnTo>
                    <a:pt x="8407748" y="1225155"/>
                  </a:lnTo>
                  <a:lnTo>
                    <a:pt x="8278819" y="1250821"/>
                  </a:lnTo>
                  <a:lnTo>
                    <a:pt x="8148931" y="1275781"/>
                  </a:lnTo>
                  <a:lnTo>
                    <a:pt x="8018134" y="1300044"/>
                  </a:lnTo>
                  <a:lnTo>
                    <a:pt x="7886481" y="1323621"/>
                  </a:lnTo>
                  <a:lnTo>
                    <a:pt x="7754022" y="1346520"/>
                  </a:lnTo>
                  <a:lnTo>
                    <a:pt x="7620811" y="1368752"/>
                  </a:lnTo>
                  <a:lnTo>
                    <a:pt x="7486897" y="1390325"/>
                  </a:lnTo>
                  <a:lnTo>
                    <a:pt x="7352333" y="1411251"/>
                  </a:lnTo>
                  <a:lnTo>
                    <a:pt x="7217170" y="1431538"/>
                  </a:lnTo>
                  <a:lnTo>
                    <a:pt x="7081460" y="1451196"/>
                  </a:lnTo>
                  <a:lnTo>
                    <a:pt x="6945255" y="1470234"/>
                  </a:lnTo>
                  <a:lnTo>
                    <a:pt x="6808605" y="1488663"/>
                  </a:lnTo>
                  <a:lnTo>
                    <a:pt x="6671563" y="1506492"/>
                  </a:lnTo>
                  <a:lnTo>
                    <a:pt x="6534180" y="1523731"/>
                  </a:lnTo>
                  <a:lnTo>
                    <a:pt x="6396507" y="1540389"/>
                  </a:lnTo>
                  <a:lnTo>
                    <a:pt x="6258597" y="1556475"/>
                  </a:lnTo>
                  <a:lnTo>
                    <a:pt x="6120501" y="1572001"/>
                  </a:lnTo>
                  <a:lnTo>
                    <a:pt x="5982269" y="1586975"/>
                  </a:lnTo>
                  <a:lnTo>
                    <a:pt x="5843955" y="1601406"/>
                  </a:lnTo>
                  <a:lnTo>
                    <a:pt x="5705610" y="1615305"/>
                  </a:lnTo>
                  <a:lnTo>
                    <a:pt x="5567284" y="1628682"/>
                  </a:lnTo>
                  <a:lnTo>
                    <a:pt x="5359946" y="1647787"/>
                  </a:lnTo>
                  <a:lnTo>
                    <a:pt x="5152943" y="1665771"/>
                  </a:lnTo>
                  <a:lnTo>
                    <a:pt x="4946449" y="1682665"/>
                  </a:lnTo>
                  <a:lnTo>
                    <a:pt x="4740639" y="1698503"/>
                  </a:lnTo>
                  <a:lnTo>
                    <a:pt x="4535686" y="1713316"/>
                  </a:lnTo>
                  <a:lnTo>
                    <a:pt x="4331764" y="1727138"/>
                  </a:lnTo>
                  <a:lnTo>
                    <a:pt x="4129047" y="1740001"/>
                  </a:lnTo>
                  <a:lnTo>
                    <a:pt x="3927710" y="1751937"/>
                  </a:lnTo>
                  <a:lnTo>
                    <a:pt x="3727927" y="1762980"/>
                  </a:lnTo>
                  <a:lnTo>
                    <a:pt x="3464266" y="1776369"/>
                  </a:lnTo>
                  <a:lnTo>
                    <a:pt x="3204089" y="1788304"/>
                  </a:lnTo>
                  <a:lnTo>
                    <a:pt x="2947808" y="1798863"/>
                  </a:lnTo>
                  <a:lnTo>
                    <a:pt x="2695836" y="1808122"/>
                  </a:lnTo>
                  <a:lnTo>
                    <a:pt x="2448585" y="1816159"/>
                  </a:lnTo>
                  <a:lnTo>
                    <a:pt x="2146789" y="1824604"/>
                  </a:lnTo>
                  <a:lnTo>
                    <a:pt x="1853821" y="1831411"/>
                  </a:lnTo>
                  <a:lnTo>
                    <a:pt x="1515045" y="1837630"/>
                  </a:lnTo>
                  <a:lnTo>
                    <a:pt x="1191534" y="1841967"/>
                  </a:lnTo>
                  <a:lnTo>
                    <a:pt x="835253" y="1844998"/>
                  </a:lnTo>
                  <a:lnTo>
                    <a:pt x="458672" y="1846292"/>
                  </a:lnTo>
                  <a:lnTo>
                    <a:pt x="0" y="1845386"/>
                  </a:lnTo>
                  <a:lnTo>
                    <a:pt x="11682984" y="1845386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9016" y="6284214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000000">
                <a:alpha val="2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24180" y="317754"/>
            <a:ext cx="764476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5" dirty="0">
                <a:solidFill>
                  <a:srgbClr val="FFFFFF"/>
                </a:solidFill>
              </a:rPr>
              <a:t>Dietary</a:t>
            </a:r>
            <a:r>
              <a:rPr spc="-260" dirty="0">
                <a:solidFill>
                  <a:srgbClr val="FFFFFF"/>
                </a:solidFill>
              </a:rPr>
              <a:t> </a:t>
            </a:r>
            <a:r>
              <a:rPr spc="-145" dirty="0">
                <a:solidFill>
                  <a:srgbClr val="FFFFFF"/>
                </a:solidFill>
              </a:rPr>
              <a:t>Patterns</a:t>
            </a:r>
            <a:r>
              <a:rPr spc="-254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&amp;</a:t>
            </a:r>
            <a:r>
              <a:rPr spc="-260" dirty="0">
                <a:solidFill>
                  <a:srgbClr val="FFFFFF"/>
                </a:solidFill>
              </a:rPr>
              <a:t> </a:t>
            </a:r>
            <a:r>
              <a:rPr spc="-140" dirty="0">
                <a:solidFill>
                  <a:srgbClr val="FFFFFF"/>
                </a:solidFill>
              </a:rPr>
              <a:t>Health</a:t>
            </a:r>
            <a:r>
              <a:rPr spc="-260" dirty="0">
                <a:solidFill>
                  <a:srgbClr val="FFFFFF"/>
                </a:solidFill>
              </a:rPr>
              <a:t> </a:t>
            </a:r>
            <a:r>
              <a:rPr spc="-114" dirty="0">
                <a:solidFill>
                  <a:srgbClr val="FFFFFF"/>
                </a:solidFill>
              </a:rPr>
              <a:t>Benefits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44602" y="6136640"/>
            <a:ext cx="8157209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i="1" dirty="0">
                <a:solidFill>
                  <a:srgbClr val="FFFFFF"/>
                </a:solidFill>
                <a:latin typeface="Arial"/>
                <a:cs typeface="Arial"/>
              </a:rPr>
              <a:t>Source:</a:t>
            </a:r>
            <a:r>
              <a:rPr sz="1100" i="1" spc="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FFFFFF"/>
                </a:solidFill>
                <a:latin typeface="Arial"/>
                <a:cs typeface="Arial"/>
              </a:rPr>
              <a:t>Random</a:t>
            </a:r>
            <a:r>
              <a:rPr sz="1100" i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FFFFFF"/>
                </a:solidFill>
                <a:latin typeface="Arial"/>
                <a:cs typeface="Arial"/>
              </a:rPr>
              <a:t>Clinical Trials</a:t>
            </a:r>
            <a:r>
              <a:rPr sz="1100" i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FFFFFF"/>
                </a:solidFill>
                <a:latin typeface="Arial"/>
                <a:cs typeface="Arial"/>
              </a:rPr>
              <a:t>(RCTs),</a:t>
            </a:r>
            <a:r>
              <a:rPr sz="1100" i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FFFFFF"/>
                </a:solidFill>
                <a:latin typeface="Arial"/>
                <a:cs typeface="Arial"/>
              </a:rPr>
              <a:t>Meta-</a:t>
            </a:r>
            <a:r>
              <a:rPr sz="1100" i="1" spc="-10" dirty="0">
                <a:solidFill>
                  <a:srgbClr val="FFFFFF"/>
                </a:solidFill>
                <a:latin typeface="Arial"/>
                <a:cs typeface="Arial"/>
              </a:rPr>
              <a:t>Analyses,</a:t>
            </a:r>
            <a:r>
              <a:rPr sz="1100" i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FFFFFF"/>
                </a:solidFill>
                <a:latin typeface="Arial"/>
                <a:cs typeface="Arial"/>
              </a:rPr>
              <a:t>Observational</a:t>
            </a:r>
            <a:r>
              <a:rPr sz="1100" i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FFFFFF"/>
                </a:solidFill>
                <a:latin typeface="Arial"/>
                <a:cs typeface="Arial"/>
              </a:rPr>
              <a:t>Studies,</a:t>
            </a:r>
            <a:r>
              <a:rPr sz="1100" i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FFFFFF"/>
                </a:solidFill>
                <a:latin typeface="Arial"/>
                <a:cs typeface="Arial"/>
              </a:rPr>
              <a:t>non-randomized</a:t>
            </a:r>
            <a:r>
              <a:rPr sz="1100" i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FFFFFF"/>
                </a:solidFill>
                <a:latin typeface="Arial"/>
                <a:cs typeface="Arial"/>
              </a:rPr>
              <a:t>single-</a:t>
            </a:r>
            <a:r>
              <a:rPr sz="1100" i="1" dirty="0">
                <a:solidFill>
                  <a:srgbClr val="FFFFFF"/>
                </a:solidFill>
                <a:latin typeface="Arial"/>
                <a:cs typeface="Arial"/>
              </a:rPr>
              <a:t>arm</a:t>
            </a:r>
            <a:r>
              <a:rPr sz="1100" i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FFFFFF"/>
                </a:solidFill>
                <a:latin typeface="Arial"/>
                <a:cs typeface="Arial"/>
              </a:rPr>
              <a:t>studies,</a:t>
            </a:r>
            <a:r>
              <a:rPr sz="1100" i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FFFFFF"/>
                </a:solidFill>
                <a:latin typeface="Arial"/>
                <a:cs typeface="Arial"/>
              </a:rPr>
              <a:t>cohort</a:t>
            </a:r>
            <a:r>
              <a:rPr sz="1100" i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FFFFFF"/>
                </a:solidFill>
                <a:latin typeface="Arial"/>
                <a:cs typeface="Arial"/>
              </a:rPr>
              <a:t>studies.</a:t>
            </a:r>
            <a:endParaRPr sz="1100">
              <a:latin typeface="Arial"/>
              <a:cs typeface="Arial"/>
            </a:endParaRPr>
          </a:p>
          <a:p>
            <a:pPr marL="18415">
              <a:lnSpc>
                <a:spcPct val="100000"/>
              </a:lnSpc>
            </a:pPr>
            <a:r>
              <a:rPr sz="1100" spc="-10" dirty="0">
                <a:solidFill>
                  <a:srgbClr val="FFFFFF"/>
                </a:solidFill>
                <a:latin typeface="Arial"/>
                <a:cs typeface="Arial"/>
              </a:rPr>
              <a:t>Nutrition</a:t>
            </a:r>
            <a:r>
              <a:rPr sz="11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Therapy</a:t>
            </a:r>
            <a:r>
              <a:rPr sz="11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1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Adults</a:t>
            </a:r>
            <a:r>
              <a:rPr sz="11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sz="11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Diabetes</a:t>
            </a:r>
            <a:r>
              <a:rPr sz="11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11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Arial"/>
                <a:cs typeface="Arial"/>
              </a:rPr>
              <a:t>Prediabetes:</a:t>
            </a:r>
            <a:r>
              <a:rPr sz="11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1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FFFFFF"/>
                </a:solidFill>
                <a:latin typeface="Arial"/>
                <a:cs typeface="Arial"/>
              </a:rPr>
              <a:t>Consensus</a:t>
            </a:r>
            <a:r>
              <a:rPr sz="11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Arial"/>
                <a:cs typeface="Arial"/>
              </a:rPr>
              <a:t>Report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i="1" dirty="0">
                <a:solidFill>
                  <a:srgbClr val="FFFFFF"/>
                </a:solidFill>
                <a:latin typeface="Arial"/>
                <a:cs typeface="Arial"/>
              </a:rPr>
              <a:t>Evert</a:t>
            </a:r>
            <a:r>
              <a:rPr sz="1100" i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1100" i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FFFFFF"/>
                </a:solidFill>
                <a:latin typeface="Arial"/>
                <a:cs typeface="Arial"/>
              </a:rPr>
              <a:t>al,</a:t>
            </a:r>
            <a:r>
              <a:rPr sz="1100" i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FFFFFF"/>
                </a:solidFill>
                <a:latin typeface="Arial"/>
                <a:cs typeface="Arial"/>
              </a:rPr>
              <a:t>Diabetes</a:t>
            </a:r>
            <a:r>
              <a:rPr sz="1100" i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FFFFFF"/>
                </a:solidFill>
                <a:latin typeface="Arial"/>
                <a:cs typeface="Arial"/>
              </a:rPr>
              <a:t>Care</a:t>
            </a:r>
            <a:r>
              <a:rPr sz="1100" i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FFFFFF"/>
                </a:solidFill>
                <a:latin typeface="Arial"/>
                <a:cs typeface="Arial"/>
              </a:rPr>
              <a:t>Apr.</a:t>
            </a:r>
            <a:r>
              <a:rPr sz="1100" i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spc="-20" dirty="0">
                <a:solidFill>
                  <a:srgbClr val="FFFFFF"/>
                </a:solidFill>
                <a:latin typeface="Arial"/>
                <a:cs typeface="Arial"/>
              </a:rPr>
              <a:t>2019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14400" y="1204848"/>
            <a:ext cx="10363200" cy="755650"/>
          </a:xfrm>
          <a:custGeom>
            <a:avLst/>
            <a:gdLst/>
            <a:ahLst/>
            <a:cxnLst/>
            <a:rect l="l" t="t" r="r" b="b"/>
            <a:pathLst>
              <a:path w="10363200" h="755650">
                <a:moveTo>
                  <a:pt x="10363200" y="0"/>
                </a:moveTo>
                <a:lnTo>
                  <a:pt x="10363200" y="0"/>
                </a:lnTo>
                <a:lnTo>
                  <a:pt x="0" y="0"/>
                </a:lnTo>
                <a:lnTo>
                  <a:pt x="0" y="755142"/>
                </a:lnTo>
                <a:lnTo>
                  <a:pt x="10363200" y="755142"/>
                </a:lnTo>
                <a:lnTo>
                  <a:pt x="10363200" y="0"/>
                </a:lnTo>
                <a:close/>
              </a:path>
            </a:pathLst>
          </a:custGeom>
          <a:solidFill>
            <a:srgbClr val="FFC000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914400" y="1204849"/>
          <a:ext cx="10363198" cy="4591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9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92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55015">
                <a:tc>
                  <a:txBody>
                    <a:bodyPr/>
                    <a:lstStyle/>
                    <a:p>
                      <a:pPr marL="947419" marR="941069" algn="ctr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Health Benefits*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59385" marB="0">
                    <a:lnR w="952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58140" marR="258445" indent="-93345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Reduced</a:t>
                      </a:r>
                      <a:r>
                        <a:rPr sz="12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Risk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Diabetes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A1C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Reduction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2720" marR="165735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Reduced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Risk</a:t>
                      </a:r>
                      <a:r>
                        <a:rPr sz="12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of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Heart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Disease (CVD)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9842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17525" marR="508634" algn="ctr">
                        <a:lnSpc>
                          <a:spcPct val="100000"/>
                        </a:lnSpc>
                      </a:pPr>
                      <a:r>
                        <a:rPr sz="12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Weight Loss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44500" marR="210185" indent="-224790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Lowered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Blood Pressure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604" marB="0">
                    <a:lnL w="9525">
                      <a:solidFill>
                        <a:srgbClr val="FFFFFF"/>
                      </a:solidFill>
                      <a:prstDash val="solid"/>
                    </a:lnL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>
                        <a:alpha val="7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Mediterranean</a:t>
                      </a:r>
                      <a:r>
                        <a:rPr sz="12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Diet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1F3051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Vegetarian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Vegan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Diets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1F3051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Low-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Carb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Very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Low-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Carb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Diets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1F3051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Low-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fat</a:t>
                      </a:r>
                      <a:r>
                        <a:rPr sz="12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Diet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1F3051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Very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Low-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fat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Diet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1F3051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0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DASH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Diet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(Dietary</a:t>
                      </a:r>
                      <a:r>
                        <a:rPr sz="1000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Approach</a:t>
                      </a:r>
                      <a:r>
                        <a:rPr sz="10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 Stop</a:t>
                      </a:r>
                      <a:r>
                        <a:rPr sz="100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Hypertension)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02235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1F3051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Paleo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Diet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solidFill>
                      <a:srgbClr val="1F3051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050" b="1" dirty="0">
                          <a:solidFill>
                            <a:srgbClr val="FFC000"/>
                          </a:solidFill>
                          <a:latin typeface="Arial"/>
                          <a:cs typeface="Arial"/>
                        </a:rPr>
                        <a:t>Mixed</a:t>
                      </a:r>
                      <a:r>
                        <a:rPr sz="1050" b="1" spc="-30" dirty="0">
                          <a:solidFill>
                            <a:srgbClr val="FFC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C000"/>
                          </a:solidFill>
                          <a:latin typeface="Arial"/>
                          <a:cs typeface="Arial"/>
                        </a:rPr>
                        <a:t>Results.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050" spc="-40" dirty="0">
                          <a:solidFill>
                            <a:srgbClr val="FFC000"/>
                          </a:solidFill>
                          <a:latin typeface="Arial"/>
                          <a:cs typeface="Arial"/>
                        </a:rPr>
                        <a:t>Inconclusive</a:t>
                      </a:r>
                      <a:r>
                        <a:rPr sz="1050" spc="40" dirty="0">
                          <a:solidFill>
                            <a:srgbClr val="FFC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solidFill>
                            <a:srgbClr val="FFC000"/>
                          </a:solidFill>
                          <a:latin typeface="Arial"/>
                          <a:cs typeface="Arial"/>
                        </a:rPr>
                        <a:t>evidence.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0477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4227612" y="2075094"/>
            <a:ext cx="318135" cy="318770"/>
          </a:xfrm>
          <a:custGeom>
            <a:avLst/>
            <a:gdLst/>
            <a:ahLst/>
            <a:cxnLst/>
            <a:rect l="l" t="t" r="r" b="b"/>
            <a:pathLst>
              <a:path w="318135" h="318769">
                <a:moveTo>
                  <a:pt x="158864" y="0"/>
                </a:moveTo>
                <a:lnTo>
                  <a:pt x="108629" y="8117"/>
                </a:lnTo>
                <a:lnTo>
                  <a:pt x="65017" y="30727"/>
                </a:lnTo>
                <a:lnTo>
                  <a:pt x="30635" y="65212"/>
                </a:lnTo>
                <a:lnTo>
                  <a:pt x="8082" y="109022"/>
                </a:lnTo>
                <a:lnTo>
                  <a:pt x="0" y="159340"/>
                </a:lnTo>
                <a:lnTo>
                  <a:pt x="8093" y="209726"/>
                </a:lnTo>
                <a:lnTo>
                  <a:pt x="30635" y="253469"/>
                </a:lnTo>
                <a:lnTo>
                  <a:pt x="65017" y="287954"/>
                </a:lnTo>
                <a:lnTo>
                  <a:pt x="108629" y="310564"/>
                </a:lnTo>
                <a:lnTo>
                  <a:pt x="158864" y="318682"/>
                </a:lnTo>
                <a:lnTo>
                  <a:pt x="209099" y="310564"/>
                </a:lnTo>
                <a:lnTo>
                  <a:pt x="252711" y="287954"/>
                </a:lnTo>
                <a:lnTo>
                  <a:pt x="272243" y="268364"/>
                </a:lnTo>
                <a:lnTo>
                  <a:pt x="158864" y="268363"/>
                </a:lnTo>
                <a:lnTo>
                  <a:pt x="134348" y="265481"/>
                </a:lnTo>
                <a:lnTo>
                  <a:pt x="92372" y="244305"/>
                </a:lnTo>
                <a:lnTo>
                  <a:pt x="74415" y="217626"/>
                </a:lnTo>
                <a:lnTo>
                  <a:pt x="78178" y="213852"/>
                </a:lnTo>
                <a:lnTo>
                  <a:pt x="307508" y="213852"/>
                </a:lnTo>
                <a:lnTo>
                  <a:pt x="309635" y="209726"/>
                </a:lnTo>
                <a:lnTo>
                  <a:pt x="317728" y="159341"/>
                </a:lnTo>
                <a:lnTo>
                  <a:pt x="91974" y="159341"/>
                </a:lnTo>
                <a:lnTo>
                  <a:pt x="82234" y="157355"/>
                </a:lnTo>
                <a:lnTo>
                  <a:pt x="74258" y="151950"/>
                </a:lnTo>
                <a:lnTo>
                  <a:pt x="68869" y="143950"/>
                </a:lnTo>
                <a:lnTo>
                  <a:pt x="66890" y="134181"/>
                </a:lnTo>
                <a:lnTo>
                  <a:pt x="68869" y="124413"/>
                </a:lnTo>
                <a:lnTo>
                  <a:pt x="74258" y="116413"/>
                </a:lnTo>
                <a:lnTo>
                  <a:pt x="82234" y="111008"/>
                </a:lnTo>
                <a:lnTo>
                  <a:pt x="91974" y="109022"/>
                </a:lnTo>
                <a:lnTo>
                  <a:pt x="309669" y="109022"/>
                </a:lnTo>
                <a:lnTo>
                  <a:pt x="287092" y="65212"/>
                </a:lnTo>
                <a:lnTo>
                  <a:pt x="252711" y="30727"/>
                </a:lnTo>
                <a:lnTo>
                  <a:pt x="209098" y="8118"/>
                </a:lnTo>
                <a:lnTo>
                  <a:pt x="158864" y="0"/>
                </a:lnTo>
                <a:close/>
              </a:path>
              <a:path w="318135" h="318769">
                <a:moveTo>
                  <a:pt x="307508" y="213852"/>
                </a:moveTo>
                <a:lnTo>
                  <a:pt x="239550" y="213852"/>
                </a:lnTo>
                <a:lnTo>
                  <a:pt x="243313" y="217626"/>
                </a:lnTo>
                <a:lnTo>
                  <a:pt x="243313" y="224335"/>
                </a:lnTo>
                <a:lnTo>
                  <a:pt x="205739" y="257252"/>
                </a:lnTo>
                <a:lnTo>
                  <a:pt x="158864" y="268363"/>
                </a:lnTo>
                <a:lnTo>
                  <a:pt x="272243" y="268364"/>
                </a:lnTo>
                <a:lnTo>
                  <a:pt x="287093" y="253469"/>
                </a:lnTo>
                <a:lnTo>
                  <a:pt x="307508" y="213852"/>
                </a:lnTo>
                <a:close/>
              </a:path>
              <a:path w="318135" h="318769">
                <a:moveTo>
                  <a:pt x="232443" y="213852"/>
                </a:moveTo>
                <a:lnTo>
                  <a:pt x="85703" y="213852"/>
                </a:lnTo>
                <a:lnTo>
                  <a:pt x="88211" y="215110"/>
                </a:lnTo>
                <a:lnTo>
                  <a:pt x="89465" y="217207"/>
                </a:lnTo>
                <a:lnTo>
                  <a:pt x="103013" y="231359"/>
                </a:lnTo>
                <a:lnTo>
                  <a:pt x="119461" y="242051"/>
                </a:lnTo>
                <a:lnTo>
                  <a:pt x="138261" y="248813"/>
                </a:lnTo>
                <a:lnTo>
                  <a:pt x="158864" y="251171"/>
                </a:lnTo>
                <a:lnTo>
                  <a:pt x="179408" y="248813"/>
                </a:lnTo>
                <a:lnTo>
                  <a:pt x="198110" y="242051"/>
                </a:lnTo>
                <a:lnTo>
                  <a:pt x="214538" y="231359"/>
                </a:lnTo>
                <a:lnTo>
                  <a:pt x="228263" y="217207"/>
                </a:lnTo>
                <a:lnTo>
                  <a:pt x="229935" y="215110"/>
                </a:lnTo>
                <a:lnTo>
                  <a:pt x="232443" y="213852"/>
                </a:lnTo>
                <a:close/>
              </a:path>
              <a:path w="318135" h="318769">
                <a:moveTo>
                  <a:pt x="225754" y="109022"/>
                </a:moveTo>
                <a:lnTo>
                  <a:pt x="91974" y="109022"/>
                </a:lnTo>
                <a:lnTo>
                  <a:pt x="101713" y="111008"/>
                </a:lnTo>
                <a:lnTo>
                  <a:pt x="109689" y="116413"/>
                </a:lnTo>
                <a:lnTo>
                  <a:pt x="115078" y="124413"/>
                </a:lnTo>
                <a:lnTo>
                  <a:pt x="117057" y="134181"/>
                </a:lnTo>
                <a:lnTo>
                  <a:pt x="115078" y="143950"/>
                </a:lnTo>
                <a:lnTo>
                  <a:pt x="109689" y="151950"/>
                </a:lnTo>
                <a:lnTo>
                  <a:pt x="101713" y="157355"/>
                </a:lnTo>
                <a:lnTo>
                  <a:pt x="91974" y="159341"/>
                </a:lnTo>
                <a:lnTo>
                  <a:pt x="225754" y="159341"/>
                </a:lnTo>
                <a:lnTo>
                  <a:pt x="216015" y="157355"/>
                </a:lnTo>
                <a:lnTo>
                  <a:pt x="208039" y="151950"/>
                </a:lnTo>
                <a:lnTo>
                  <a:pt x="202650" y="143950"/>
                </a:lnTo>
                <a:lnTo>
                  <a:pt x="200670" y="134182"/>
                </a:lnTo>
                <a:lnTo>
                  <a:pt x="202650" y="124413"/>
                </a:lnTo>
                <a:lnTo>
                  <a:pt x="208039" y="116413"/>
                </a:lnTo>
                <a:lnTo>
                  <a:pt x="216014" y="111008"/>
                </a:lnTo>
                <a:lnTo>
                  <a:pt x="225754" y="109022"/>
                </a:lnTo>
                <a:close/>
              </a:path>
              <a:path w="318135" h="318769">
                <a:moveTo>
                  <a:pt x="309645" y="109022"/>
                </a:moveTo>
                <a:lnTo>
                  <a:pt x="225754" y="109022"/>
                </a:lnTo>
                <a:lnTo>
                  <a:pt x="235494" y="111008"/>
                </a:lnTo>
                <a:lnTo>
                  <a:pt x="243470" y="116413"/>
                </a:lnTo>
                <a:lnTo>
                  <a:pt x="248859" y="124413"/>
                </a:lnTo>
                <a:lnTo>
                  <a:pt x="250838" y="134182"/>
                </a:lnTo>
                <a:lnTo>
                  <a:pt x="248859" y="143950"/>
                </a:lnTo>
                <a:lnTo>
                  <a:pt x="243470" y="151950"/>
                </a:lnTo>
                <a:lnTo>
                  <a:pt x="235494" y="157355"/>
                </a:lnTo>
                <a:lnTo>
                  <a:pt x="225754" y="159341"/>
                </a:lnTo>
                <a:lnTo>
                  <a:pt x="317728" y="159341"/>
                </a:lnTo>
                <a:lnTo>
                  <a:pt x="309645" y="109022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60756" y="2075094"/>
            <a:ext cx="318135" cy="318770"/>
          </a:xfrm>
          <a:custGeom>
            <a:avLst/>
            <a:gdLst/>
            <a:ahLst/>
            <a:cxnLst/>
            <a:rect l="l" t="t" r="r" b="b"/>
            <a:pathLst>
              <a:path w="318135" h="318769">
                <a:moveTo>
                  <a:pt x="158864" y="0"/>
                </a:moveTo>
                <a:lnTo>
                  <a:pt x="108629" y="8117"/>
                </a:lnTo>
                <a:lnTo>
                  <a:pt x="65017" y="30727"/>
                </a:lnTo>
                <a:lnTo>
                  <a:pt x="30635" y="65212"/>
                </a:lnTo>
                <a:lnTo>
                  <a:pt x="8082" y="109022"/>
                </a:lnTo>
                <a:lnTo>
                  <a:pt x="0" y="159340"/>
                </a:lnTo>
                <a:lnTo>
                  <a:pt x="8093" y="209726"/>
                </a:lnTo>
                <a:lnTo>
                  <a:pt x="30635" y="253469"/>
                </a:lnTo>
                <a:lnTo>
                  <a:pt x="65017" y="287954"/>
                </a:lnTo>
                <a:lnTo>
                  <a:pt x="108629" y="310564"/>
                </a:lnTo>
                <a:lnTo>
                  <a:pt x="158864" y="318682"/>
                </a:lnTo>
                <a:lnTo>
                  <a:pt x="209099" y="310564"/>
                </a:lnTo>
                <a:lnTo>
                  <a:pt x="252711" y="287954"/>
                </a:lnTo>
                <a:lnTo>
                  <a:pt x="272243" y="268364"/>
                </a:lnTo>
                <a:lnTo>
                  <a:pt x="158864" y="268363"/>
                </a:lnTo>
                <a:lnTo>
                  <a:pt x="134348" y="265481"/>
                </a:lnTo>
                <a:lnTo>
                  <a:pt x="92372" y="244305"/>
                </a:lnTo>
                <a:lnTo>
                  <a:pt x="74415" y="217626"/>
                </a:lnTo>
                <a:lnTo>
                  <a:pt x="78178" y="213852"/>
                </a:lnTo>
                <a:lnTo>
                  <a:pt x="307508" y="213852"/>
                </a:lnTo>
                <a:lnTo>
                  <a:pt x="309635" y="209726"/>
                </a:lnTo>
                <a:lnTo>
                  <a:pt x="317728" y="159341"/>
                </a:lnTo>
                <a:lnTo>
                  <a:pt x="91974" y="159341"/>
                </a:lnTo>
                <a:lnTo>
                  <a:pt x="82234" y="157355"/>
                </a:lnTo>
                <a:lnTo>
                  <a:pt x="74258" y="151950"/>
                </a:lnTo>
                <a:lnTo>
                  <a:pt x="68869" y="143950"/>
                </a:lnTo>
                <a:lnTo>
                  <a:pt x="66890" y="134181"/>
                </a:lnTo>
                <a:lnTo>
                  <a:pt x="68869" y="124413"/>
                </a:lnTo>
                <a:lnTo>
                  <a:pt x="74258" y="116413"/>
                </a:lnTo>
                <a:lnTo>
                  <a:pt x="82234" y="111008"/>
                </a:lnTo>
                <a:lnTo>
                  <a:pt x="91974" y="109022"/>
                </a:lnTo>
                <a:lnTo>
                  <a:pt x="309669" y="109022"/>
                </a:lnTo>
                <a:lnTo>
                  <a:pt x="287092" y="65212"/>
                </a:lnTo>
                <a:lnTo>
                  <a:pt x="252711" y="30727"/>
                </a:lnTo>
                <a:lnTo>
                  <a:pt x="209098" y="8118"/>
                </a:lnTo>
                <a:lnTo>
                  <a:pt x="158864" y="0"/>
                </a:lnTo>
                <a:close/>
              </a:path>
              <a:path w="318135" h="318769">
                <a:moveTo>
                  <a:pt x="307508" y="213852"/>
                </a:moveTo>
                <a:lnTo>
                  <a:pt x="239550" y="213852"/>
                </a:lnTo>
                <a:lnTo>
                  <a:pt x="243313" y="217626"/>
                </a:lnTo>
                <a:lnTo>
                  <a:pt x="243313" y="224335"/>
                </a:lnTo>
                <a:lnTo>
                  <a:pt x="205739" y="257252"/>
                </a:lnTo>
                <a:lnTo>
                  <a:pt x="158864" y="268363"/>
                </a:lnTo>
                <a:lnTo>
                  <a:pt x="272243" y="268364"/>
                </a:lnTo>
                <a:lnTo>
                  <a:pt x="287093" y="253469"/>
                </a:lnTo>
                <a:lnTo>
                  <a:pt x="307508" y="213852"/>
                </a:lnTo>
                <a:close/>
              </a:path>
              <a:path w="318135" h="318769">
                <a:moveTo>
                  <a:pt x="232443" y="213852"/>
                </a:moveTo>
                <a:lnTo>
                  <a:pt x="85703" y="213852"/>
                </a:lnTo>
                <a:lnTo>
                  <a:pt x="88211" y="215110"/>
                </a:lnTo>
                <a:lnTo>
                  <a:pt x="89465" y="217207"/>
                </a:lnTo>
                <a:lnTo>
                  <a:pt x="103013" y="231359"/>
                </a:lnTo>
                <a:lnTo>
                  <a:pt x="119461" y="242051"/>
                </a:lnTo>
                <a:lnTo>
                  <a:pt x="138261" y="248813"/>
                </a:lnTo>
                <a:lnTo>
                  <a:pt x="158864" y="251171"/>
                </a:lnTo>
                <a:lnTo>
                  <a:pt x="179408" y="248813"/>
                </a:lnTo>
                <a:lnTo>
                  <a:pt x="198110" y="242051"/>
                </a:lnTo>
                <a:lnTo>
                  <a:pt x="214538" y="231359"/>
                </a:lnTo>
                <a:lnTo>
                  <a:pt x="228263" y="217207"/>
                </a:lnTo>
                <a:lnTo>
                  <a:pt x="229935" y="215110"/>
                </a:lnTo>
                <a:lnTo>
                  <a:pt x="232443" y="213852"/>
                </a:lnTo>
                <a:close/>
              </a:path>
              <a:path w="318135" h="318769">
                <a:moveTo>
                  <a:pt x="225754" y="109022"/>
                </a:moveTo>
                <a:lnTo>
                  <a:pt x="91974" y="109022"/>
                </a:lnTo>
                <a:lnTo>
                  <a:pt x="101713" y="111008"/>
                </a:lnTo>
                <a:lnTo>
                  <a:pt x="109689" y="116413"/>
                </a:lnTo>
                <a:lnTo>
                  <a:pt x="115078" y="124413"/>
                </a:lnTo>
                <a:lnTo>
                  <a:pt x="117057" y="134181"/>
                </a:lnTo>
                <a:lnTo>
                  <a:pt x="115078" y="143950"/>
                </a:lnTo>
                <a:lnTo>
                  <a:pt x="109689" y="151950"/>
                </a:lnTo>
                <a:lnTo>
                  <a:pt x="101713" y="157355"/>
                </a:lnTo>
                <a:lnTo>
                  <a:pt x="91974" y="159341"/>
                </a:lnTo>
                <a:lnTo>
                  <a:pt x="225754" y="159341"/>
                </a:lnTo>
                <a:lnTo>
                  <a:pt x="216015" y="157355"/>
                </a:lnTo>
                <a:lnTo>
                  <a:pt x="208039" y="151950"/>
                </a:lnTo>
                <a:lnTo>
                  <a:pt x="202650" y="143950"/>
                </a:lnTo>
                <a:lnTo>
                  <a:pt x="200670" y="134182"/>
                </a:lnTo>
                <a:lnTo>
                  <a:pt x="202650" y="124413"/>
                </a:lnTo>
                <a:lnTo>
                  <a:pt x="208039" y="116413"/>
                </a:lnTo>
                <a:lnTo>
                  <a:pt x="216014" y="111008"/>
                </a:lnTo>
                <a:lnTo>
                  <a:pt x="225754" y="109022"/>
                </a:lnTo>
                <a:close/>
              </a:path>
              <a:path w="318135" h="318769">
                <a:moveTo>
                  <a:pt x="309645" y="109022"/>
                </a:moveTo>
                <a:lnTo>
                  <a:pt x="225754" y="109022"/>
                </a:lnTo>
                <a:lnTo>
                  <a:pt x="235494" y="111008"/>
                </a:lnTo>
                <a:lnTo>
                  <a:pt x="243470" y="116413"/>
                </a:lnTo>
                <a:lnTo>
                  <a:pt x="248859" y="124413"/>
                </a:lnTo>
                <a:lnTo>
                  <a:pt x="250838" y="134182"/>
                </a:lnTo>
                <a:lnTo>
                  <a:pt x="248859" y="143950"/>
                </a:lnTo>
                <a:lnTo>
                  <a:pt x="243470" y="151950"/>
                </a:lnTo>
                <a:lnTo>
                  <a:pt x="235494" y="157355"/>
                </a:lnTo>
                <a:lnTo>
                  <a:pt x="225754" y="159341"/>
                </a:lnTo>
                <a:lnTo>
                  <a:pt x="317728" y="159341"/>
                </a:lnTo>
                <a:lnTo>
                  <a:pt x="309645" y="109022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294662" y="2075094"/>
            <a:ext cx="318135" cy="318770"/>
          </a:xfrm>
          <a:custGeom>
            <a:avLst/>
            <a:gdLst/>
            <a:ahLst/>
            <a:cxnLst/>
            <a:rect l="l" t="t" r="r" b="b"/>
            <a:pathLst>
              <a:path w="318134" h="318769">
                <a:moveTo>
                  <a:pt x="158864" y="0"/>
                </a:moveTo>
                <a:lnTo>
                  <a:pt x="108629" y="8117"/>
                </a:lnTo>
                <a:lnTo>
                  <a:pt x="65017" y="30727"/>
                </a:lnTo>
                <a:lnTo>
                  <a:pt x="30635" y="65212"/>
                </a:lnTo>
                <a:lnTo>
                  <a:pt x="8082" y="109022"/>
                </a:lnTo>
                <a:lnTo>
                  <a:pt x="0" y="159340"/>
                </a:lnTo>
                <a:lnTo>
                  <a:pt x="8093" y="209726"/>
                </a:lnTo>
                <a:lnTo>
                  <a:pt x="30635" y="253469"/>
                </a:lnTo>
                <a:lnTo>
                  <a:pt x="65017" y="287954"/>
                </a:lnTo>
                <a:lnTo>
                  <a:pt x="108630" y="310564"/>
                </a:lnTo>
                <a:lnTo>
                  <a:pt x="158864" y="318682"/>
                </a:lnTo>
                <a:lnTo>
                  <a:pt x="209099" y="310564"/>
                </a:lnTo>
                <a:lnTo>
                  <a:pt x="252711" y="287954"/>
                </a:lnTo>
                <a:lnTo>
                  <a:pt x="272243" y="268364"/>
                </a:lnTo>
                <a:lnTo>
                  <a:pt x="158864" y="268363"/>
                </a:lnTo>
                <a:lnTo>
                  <a:pt x="134349" y="265481"/>
                </a:lnTo>
                <a:lnTo>
                  <a:pt x="92372" y="244305"/>
                </a:lnTo>
                <a:lnTo>
                  <a:pt x="74415" y="217626"/>
                </a:lnTo>
                <a:lnTo>
                  <a:pt x="78178" y="213852"/>
                </a:lnTo>
                <a:lnTo>
                  <a:pt x="307508" y="213852"/>
                </a:lnTo>
                <a:lnTo>
                  <a:pt x="309635" y="209726"/>
                </a:lnTo>
                <a:lnTo>
                  <a:pt x="317728" y="159341"/>
                </a:lnTo>
                <a:lnTo>
                  <a:pt x="91974" y="159341"/>
                </a:lnTo>
                <a:lnTo>
                  <a:pt x="82234" y="157355"/>
                </a:lnTo>
                <a:lnTo>
                  <a:pt x="74258" y="151950"/>
                </a:lnTo>
                <a:lnTo>
                  <a:pt x="68869" y="143950"/>
                </a:lnTo>
                <a:lnTo>
                  <a:pt x="66890" y="134181"/>
                </a:lnTo>
                <a:lnTo>
                  <a:pt x="68869" y="124413"/>
                </a:lnTo>
                <a:lnTo>
                  <a:pt x="74258" y="116413"/>
                </a:lnTo>
                <a:lnTo>
                  <a:pt x="82234" y="111008"/>
                </a:lnTo>
                <a:lnTo>
                  <a:pt x="91974" y="109022"/>
                </a:lnTo>
                <a:lnTo>
                  <a:pt x="309669" y="109022"/>
                </a:lnTo>
                <a:lnTo>
                  <a:pt x="287092" y="65212"/>
                </a:lnTo>
                <a:lnTo>
                  <a:pt x="252711" y="30727"/>
                </a:lnTo>
                <a:lnTo>
                  <a:pt x="209098" y="8118"/>
                </a:lnTo>
                <a:lnTo>
                  <a:pt x="158864" y="0"/>
                </a:lnTo>
                <a:close/>
              </a:path>
              <a:path w="318134" h="318769">
                <a:moveTo>
                  <a:pt x="307508" y="213852"/>
                </a:moveTo>
                <a:lnTo>
                  <a:pt x="239550" y="213852"/>
                </a:lnTo>
                <a:lnTo>
                  <a:pt x="243313" y="217626"/>
                </a:lnTo>
                <a:lnTo>
                  <a:pt x="243313" y="224335"/>
                </a:lnTo>
                <a:lnTo>
                  <a:pt x="205739" y="257252"/>
                </a:lnTo>
                <a:lnTo>
                  <a:pt x="158864" y="268363"/>
                </a:lnTo>
                <a:lnTo>
                  <a:pt x="272243" y="268364"/>
                </a:lnTo>
                <a:lnTo>
                  <a:pt x="287093" y="253469"/>
                </a:lnTo>
                <a:lnTo>
                  <a:pt x="307508" y="213852"/>
                </a:lnTo>
                <a:close/>
              </a:path>
              <a:path w="318134" h="318769">
                <a:moveTo>
                  <a:pt x="232443" y="213852"/>
                </a:moveTo>
                <a:lnTo>
                  <a:pt x="85703" y="213852"/>
                </a:lnTo>
                <a:lnTo>
                  <a:pt x="88211" y="215110"/>
                </a:lnTo>
                <a:lnTo>
                  <a:pt x="89465" y="217207"/>
                </a:lnTo>
                <a:lnTo>
                  <a:pt x="103013" y="231359"/>
                </a:lnTo>
                <a:lnTo>
                  <a:pt x="119461" y="242051"/>
                </a:lnTo>
                <a:lnTo>
                  <a:pt x="138261" y="248813"/>
                </a:lnTo>
                <a:lnTo>
                  <a:pt x="158864" y="251171"/>
                </a:lnTo>
                <a:lnTo>
                  <a:pt x="179408" y="248813"/>
                </a:lnTo>
                <a:lnTo>
                  <a:pt x="198110" y="242051"/>
                </a:lnTo>
                <a:lnTo>
                  <a:pt x="214538" y="231359"/>
                </a:lnTo>
                <a:lnTo>
                  <a:pt x="228263" y="217207"/>
                </a:lnTo>
                <a:lnTo>
                  <a:pt x="229935" y="215110"/>
                </a:lnTo>
                <a:lnTo>
                  <a:pt x="232443" y="213852"/>
                </a:lnTo>
                <a:close/>
              </a:path>
              <a:path w="318134" h="318769">
                <a:moveTo>
                  <a:pt x="225754" y="109022"/>
                </a:moveTo>
                <a:lnTo>
                  <a:pt x="91974" y="109022"/>
                </a:lnTo>
                <a:lnTo>
                  <a:pt x="101713" y="111008"/>
                </a:lnTo>
                <a:lnTo>
                  <a:pt x="109689" y="116413"/>
                </a:lnTo>
                <a:lnTo>
                  <a:pt x="115078" y="124413"/>
                </a:lnTo>
                <a:lnTo>
                  <a:pt x="117057" y="134181"/>
                </a:lnTo>
                <a:lnTo>
                  <a:pt x="115078" y="143950"/>
                </a:lnTo>
                <a:lnTo>
                  <a:pt x="109689" y="151950"/>
                </a:lnTo>
                <a:lnTo>
                  <a:pt x="101713" y="157355"/>
                </a:lnTo>
                <a:lnTo>
                  <a:pt x="91974" y="159341"/>
                </a:lnTo>
                <a:lnTo>
                  <a:pt x="225754" y="159341"/>
                </a:lnTo>
                <a:lnTo>
                  <a:pt x="216015" y="157355"/>
                </a:lnTo>
                <a:lnTo>
                  <a:pt x="208039" y="151950"/>
                </a:lnTo>
                <a:lnTo>
                  <a:pt x="202650" y="143950"/>
                </a:lnTo>
                <a:lnTo>
                  <a:pt x="200670" y="134182"/>
                </a:lnTo>
                <a:lnTo>
                  <a:pt x="202649" y="124413"/>
                </a:lnTo>
                <a:lnTo>
                  <a:pt x="208039" y="116413"/>
                </a:lnTo>
                <a:lnTo>
                  <a:pt x="216014" y="111008"/>
                </a:lnTo>
                <a:lnTo>
                  <a:pt x="225754" y="109022"/>
                </a:lnTo>
                <a:close/>
              </a:path>
              <a:path w="318134" h="318769">
                <a:moveTo>
                  <a:pt x="309645" y="109022"/>
                </a:moveTo>
                <a:lnTo>
                  <a:pt x="225754" y="109022"/>
                </a:lnTo>
                <a:lnTo>
                  <a:pt x="235494" y="111008"/>
                </a:lnTo>
                <a:lnTo>
                  <a:pt x="243470" y="116413"/>
                </a:lnTo>
                <a:lnTo>
                  <a:pt x="248859" y="124413"/>
                </a:lnTo>
                <a:lnTo>
                  <a:pt x="250838" y="134182"/>
                </a:lnTo>
                <a:lnTo>
                  <a:pt x="248859" y="143950"/>
                </a:lnTo>
                <a:lnTo>
                  <a:pt x="243470" y="151950"/>
                </a:lnTo>
                <a:lnTo>
                  <a:pt x="235494" y="157355"/>
                </a:lnTo>
                <a:lnTo>
                  <a:pt x="225754" y="159341"/>
                </a:lnTo>
                <a:lnTo>
                  <a:pt x="317728" y="159341"/>
                </a:lnTo>
                <a:lnTo>
                  <a:pt x="309645" y="109022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227612" y="2622210"/>
            <a:ext cx="318135" cy="318770"/>
          </a:xfrm>
          <a:custGeom>
            <a:avLst/>
            <a:gdLst/>
            <a:ahLst/>
            <a:cxnLst/>
            <a:rect l="l" t="t" r="r" b="b"/>
            <a:pathLst>
              <a:path w="318135" h="318769">
                <a:moveTo>
                  <a:pt x="158864" y="0"/>
                </a:moveTo>
                <a:lnTo>
                  <a:pt x="108629" y="8117"/>
                </a:lnTo>
                <a:lnTo>
                  <a:pt x="65017" y="30727"/>
                </a:lnTo>
                <a:lnTo>
                  <a:pt x="30635" y="65212"/>
                </a:lnTo>
                <a:lnTo>
                  <a:pt x="8082" y="109022"/>
                </a:lnTo>
                <a:lnTo>
                  <a:pt x="0" y="159340"/>
                </a:lnTo>
                <a:lnTo>
                  <a:pt x="8093" y="209726"/>
                </a:lnTo>
                <a:lnTo>
                  <a:pt x="30635" y="253469"/>
                </a:lnTo>
                <a:lnTo>
                  <a:pt x="65017" y="287954"/>
                </a:lnTo>
                <a:lnTo>
                  <a:pt x="108629" y="310564"/>
                </a:lnTo>
                <a:lnTo>
                  <a:pt x="158864" y="318682"/>
                </a:lnTo>
                <a:lnTo>
                  <a:pt x="209099" y="310564"/>
                </a:lnTo>
                <a:lnTo>
                  <a:pt x="252711" y="287954"/>
                </a:lnTo>
                <a:lnTo>
                  <a:pt x="272243" y="268364"/>
                </a:lnTo>
                <a:lnTo>
                  <a:pt x="158864" y="268363"/>
                </a:lnTo>
                <a:lnTo>
                  <a:pt x="134348" y="265481"/>
                </a:lnTo>
                <a:lnTo>
                  <a:pt x="92372" y="244305"/>
                </a:lnTo>
                <a:lnTo>
                  <a:pt x="74415" y="217626"/>
                </a:lnTo>
                <a:lnTo>
                  <a:pt x="78178" y="213852"/>
                </a:lnTo>
                <a:lnTo>
                  <a:pt x="307508" y="213852"/>
                </a:lnTo>
                <a:lnTo>
                  <a:pt x="309635" y="209726"/>
                </a:lnTo>
                <a:lnTo>
                  <a:pt x="317728" y="159341"/>
                </a:lnTo>
                <a:lnTo>
                  <a:pt x="91974" y="159341"/>
                </a:lnTo>
                <a:lnTo>
                  <a:pt x="82234" y="157355"/>
                </a:lnTo>
                <a:lnTo>
                  <a:pt x="74258" y="151950"/>
                </a:lnTo>
                <a:lnTo>
                  <a:pt x="68869" y="143950"/>
                </a:lnTo>
                <a:lnTo>
                  <a:pt x="66890" y="134181"/>
                </a:lnTo>
                <a:lnTo>
                  <a:pt x="68869" y="124413"/>
                </a:lnTo>
                <a:lnTo>
                  <a:pt x="74258" y="116413"/>
                </a:lnTo>
                <a:lnTo>
                  <a:pt x="82234" y="111008"/>
                </a:lnTo>
                <a:lnTo>
                  <a:pt x="91974" y="109022"/>
                </a:lnTo>
                <a:lnTo>
                  <a:pt x="309669" y="109022"/>
                </a:lnTo>
                <a:lnTo>
                  <a:pt x="287092" y="65212"/>
                </a:lnTo>
                <a:lnTo>
                  <a:pt x="252711" y="30727"/>
                </a:lnTo>
                <a:lnTo>
                  <a:pt x="209098" y="8118"/>
                </a:lnTo>
                <a:lnTo>
                  <a:pt x="158864" y="0"/>
                </a:lnTo>
                <a:close/>
              </a:path>
              <a:path w="318135" h="318769">
                <a:moveTo>
                  <a:pt x="307508" y="213852"/>
                </a:moveTo>
                <a:lnTo>
                  <a:pt x="239550" y="213852"/>
                </a:lnTo>
                <a:lnTo>
                  <a:pt x="243313" y="217626"/>
                </a:lnTo>
                <a:lnTo>
                  <a:pt x="243313" y="224335"/>
                </a:lnTo>
                <a:lnTo>
                  <a:pt x="205739" y="257252"/>
                </a:lnTo>
                <a:lnTo>
                  <a:pt x="158864" y="268363"/>
                </a:lnTo>
                <a:lnTo>
                  <a:pt x="272243" y="268364"/>
                </a:lnTo>
                <a:lnTo>
                  <a:pt x="287093" y="253469"/>
                </a:lnTo>
                <a:lnTo>
                  <a:pt x="307508" y="213852"/>
                </a:lnTo>
                <a:close/>
              </a:path>
              <a:path w="318135" h="318769">
                <a:moveTo>
                  <a:pt x="232443" y="213852"/>
                </a:moveTo>
                <a:lnTo>
                  <a:pt x="85703" y="213852"/>
                </a:lnTo>
                <a:lnTo>
                  <a:pt x="88211" y="215110"/>
                </a:lnTo>
                <a:lnTo>
                  <a:pt x="89465" y="217207"/>
                </a:lnTo>
                <a:lnTo>
                  <a:pt x="103013" y="231359"/>
                </a:lnTo>
                <a:lnTo>
                  <a:pt x="119461" y="242051"/>
                </a:lnTo>
                <a:lnTo>
                  <a:pt x="138261" y="248813"/>
                </a:lnTo>
                <a:lnTo>
                  <a:pt x="158864" y="251171"/>
                </a:lnTo>
                <a:lnTo>
                  <a:pt x="179408" y="248813"/>
                </a:lnTo>
                <a:lnTo>
                  <a:pt x="198110" y="242051"/>
                </a:lnTo>
                <a:lnTo>
                  <a:pt x="214538" y="231359"/>
                </a:lnTo>
                <a:lnTo>
                  <a:pt x="228263" y="217207"/>
                </a:lnTo>
                <a:lnTo>
                  <a:pt x="229935" y="215110"/>
                </a:lnTo>
                <a:lnTo>
                  <a:pt x="232443" y="213852"/>
                </a:lnTo>
                <a:close/>
              </a:path>
              <a:path w="318135" h="318769">
                <a:moveTo>
                  <a:pt x="225754" y="109022"/>
                </a:moveTo>
                <a:lnTo>
                  <a:pt x="91974" y="109022"/>
                </a:lnTo>
                <a:lnTo>
                  <a:pt x="101713" y="111008"/>
                </a:lnTo>
                <a:lnTo>
                  <a:pt x="109689" y="116413"/>
                </a:lnTo>
                <a:lnTo>
                  <a:pt x="115078" y="124413"/>
                </a:lnTo>
                <a:lnTo>
                  <a:pt x="117057" y="134181"/>
                </a:lnTo>
                <a:lnTo>
                  <a:pt x="115078" y="143950"/>
                </a:lnTo>
                <a:lnTo>
                  <a:pt x="109689" y="151950"/>
                </a:lnTo>
                <a:lnTo>
                  <a:pt x="101713" y="157355"/>
                </a:lnTo>
                <a:lnTo>
                  <a:pt x="91974" y="159341"/>
                </a:lnTo>
                <a:lnTo>
                  <a:pt x="225754" y="159341"/>
                </a:lnTo>
                <a:lnTo>
                  <a:pt x="216015" y="157355"/>
                </a:lnTo>
                <a:lnTo>
                  <a:pt x="208039" y="151950"/>
                </a:lnTo>
                <a:lnTo>
                  <a:pt x="202650" y="143950"/>
                </a:lnTo>
                <a:lnTo>
                  <a:pt x="200670" y="134182"/>
                </a:lnTo>
                <a:lnTo>
                  <a:pt x="202650" y="124413"/>
                </a:lnTo>
                <a:lnTo>
                  <a:pt x="208039" y="116413"/>
                </a:lnTo>
                <a:lnTo>
                  <a:pt x="216014" y="111008"/>
                </a:lnTo>
                <a:lnTo>
                  <a:pt x="225754" y="109022"/>
                </a:lnTo>
                <a:close/>
              </a:path>
              <a:path w="318135" h="318769">
                <a:moveTo>
                  <a:pt x="309645" y="109022"/>
                </a:moveTo>
                <a:lnTo>
                  <a:pt x="225754" y="109022"/>
                </a:lnTo>
                <a:lnTo>
                  <a:pt x="235494" y="111008"/>
                </a:lnTo>
                <a:lnTo>
                  <a:pt x="243470" y="116413"/>
                </a:lnTo>
                <a:lnTo>
                  <a:pt x="248859" y="124413"/>
                </a:lnTo>
                <a:lnTo>
                  <a:pt x="250838" y="134182"/>
                </a:lnTo>
                <a:lnTo>
                  <a:pt x="248859" y="143950"/>
                </a:lnTo>
                <a:lnTo>
                  <a:pt x="243470" y="151950"/>
                </a:lnTo>
                <a:lnTo>
                  <a:pt x="235494" y="157355"/>
                </a:lnTo>
                <a:lnTo>
                  <a:pt x="225754" y="159341"/>
                </a:lnTo>
                <a:lnTo>
                  <a:pt x="317728" y="159341"/>
                </a:lnTo>
                <a:lnTo>
                  <a:pt x="309645" y="109022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60756" y="2622210"/>
            <a:ext cx="318135" cy="318770"/>
          </a:xfrm>
          <a:custGeom>
            <a:avLst/>
            <a:gdLst/>
            <a:ahLst/>
            <a:cxnLst/>
            <a:rect l="l" t="t" r="r" b="b"/>
            <a:pathLst>
              <a:path w="318135" h="318769">
                <a:moveTo>
                  <a:pt x="158864" y="0"/>
                </a:moveTo>
                <a:lnTo>
                  <a:pt x="108629" y="8117"/>
                </a:lnTo>
                <a:lnTo>
                  <a:pt x="65017" y="30727"/>
                </a:lnTo>
                <a:lnTo>
                  <a:pt x="30635" y="65212"/>
                </a:lnTo>
                <a:lnTo>
                  <a:pt x="8082" y="109022"/>
                </a:lnTo>
                <a:lnTo>
                  <a:pt x="0" y="159340"/>
                </a:lnTo>
                <a:lnTo>
                  <a:pt x="8093" y="209726"/>
                </a:lnTo>
                <a:lnTo>
                  <a:pt x="30635" y="253469"/>
                </a:lnTo>
                <a:lnTo>
                  <a:pt x="65017" y="287954"/>
                </a:lnTo>
                <a:lnTo>
                  <a:pt x="108629" y="310564"/>
                </a:lnTo>
                <a:lnTo>
                  <a:pt x="158864" y="318682"/>
                </a:lnTo>
                <a:lnTo>
                  <a:pt x="209099" y="310564"/>
                </a:lnTo>
                <a:lnTo>
                  <a:pt x="252711" y="287954"/>
                </a:lnTo>
                <a:lnTo>
                  <a:pt x="272243" y="268364"/>
                </a:lnTo>
                <a:lnTo>
                  <a:pt x="158864" y="268363"/>
                </a:lnTo>
                <a:lnTo>
                  <a:pt x="134348" y="265481"/>
                </a:lnTo>
                <a:lnTo>
                  <a:pt x="92372" y="244305"/>
                </a:lnTo>
                <a:lnTo>
                  <a:pt x="74415" y="217626"/>
                </a:lnTo>
                <a:lnTo>
                  <a:pt x="78178" y="213852"/>
                </a:lnTo>
                <a:lnTo>
                  <a:pt x="307508" y="213852"/>
                </a:lnTo>
                <a:lnTo>
                  <a:pt x="309635" y="209726"/>
                </a:lnTo>
                <a:lnTo>
                  <a:pt x="317728" y="159341"/>
                </a:lnTo>
                <a:lnTo>
                  <a:pt x="91974" y="159341"/>
                </a:lnTo>
                <a:lnTo>
                  <a:pt x="82234" y="157355"/>
                </a:lnTo>
                <a:lnTo>
                  <a:pt x="74258" y="151950"/>
                </a:lnTo>
                <a:lnTo>
                  <a:pt x="68869" y="143950"/>
                </a:lnTo>
                <a:lnTo>
                  <a:pt x="66890" y="134181"/>
                </a:lnTo>
                <a:lnTo>
                  <a:pt x="68869" y="124413"/>
                </a:lnTo>
                <a:lnTo>
                  <a:pt x="74258" y="116413"/>
                </a:lnTo>
                <a:lnTo>
                  <a:pt x="82234" y="111008"/>
                </a:lnTo>
                <a:lnTo>
                  <a:pt x="91974" y="109022"/>
                </a:lnTo>
                <a:lnTo>
                  <a:pt x="309669" y="109022"/>
                </a:lnTo>
                <a:lnTo>
                  <a:pt x="287092" y="65212"/>
                </a:lnTo>
                <a:lnTo>
                  <a:pt x="252711" y="30727"/>
                </a:lnTo>
                <a:lnTo>
                  <a:pt x="209098" y="8118"/>
                </a:lnTo>
                <a:lnTo>
                  <a:pt x="158864" y="0"/>
                </a:lnTo>
                <a:close/>
              </a:path>
              <a:path w="318135" h="318769">
                <a:moveTo>
                  <a:pt x="307508" y="213852"/>
                </a:moveTo>
                <a:lnTo>
                  <a:pt x="239550" y="213852"/>
                </a:lnTo>
                <a:lnTo>
                  <a:pt x="243313" y="217626"/>
                </a:lnTo>
                <a:lnTo>
                  <a:pt x="243313" y="224335"/>
                </a:lnTo>
                <a:lnTo>
                  <a:pt x="205739" y="257252"/>
                </a:lnTo>
                <a:lnTo>
                  <a:pt x="158864" y="268363"/>
                </a:lnTo>
                <a:lnTo>
                  <a:pt x="272243" y="268364"/>
                </a:lnTo>
                <a:lnTo>
                  <a:pt x="287093" y="253469"/>
                </a:lnTo>
                <a:lnTo>
                  <a:pt x="307508" y="213852"/>
                </a:lnTo>
                <a:close/>
              </a:path>
              <a:path w="318135" h="318769">
                <a:moveTo>
                  <a:pt x="232443" y="213852"/>
                </a:moveTo>
                <a:lnTo>
                  <a:pt x="85703" y="213852"/>
                </a:lnTo>
                <a:lnTo>
                  <a:pt x="88211" y="215110"/>
                </a:lnTo>
                <a:lnTo>
                  <a:pt x="89465" y="217207"/>
                </a:lnTo>
                <a:lnTo>
                  <a:pt x="103013" y="231359"/>
                </a:lnTo>
                <a:lnTo>
                  <a:pt x="119461" y="242051"/>
                </a:lnTo>
                <a:lnTo>
                  <a:pt x="138261" y="248813"/>
                </a:lnTo>
                <a:lnTo>
                  <a:pt x="158864" y="251171"/>
                </a:lnTo>
                <a:lnTo>
                  <a:pt x="179408" y="248813"/>
                </a:lnTo>
                <a:lnTo>
                  <a:pt x="198110" y="242051"/>
                </a:lnTo>
                <a:lnTo>
                  <a:pt x="214538" y="231359"/>
                </a:lnTo>
                <a:lnTo>
                  <a:pt x="228263" y="217207"/>
                </a:lnTo>
                <a:lnTo>
                  <a:pt x="229935" y="215110"/>
                </a:lnTo>
                <a:lnTo>
                  <a:pt x="232443" y="213852"/>
                </a:lnTo>
                <a:close/>
              </a:path>
              <a:path w="318135" h="318769">
                <a:moveTo>
                  <a:pt x="225754" y="109022"/>
                </a:moveTo>
                <a:lnTo>
                  <a:pt x="91974" y="109022"/>
                </a:lnTo>
                <a:lnTo>
                  <a:pt x="101713" y="111008"/>
                </a:lnTo>
                <a:lnTo>
                  <a:pt x="109689" y="116413"/>
                </a:lnTo>
                <a:lnTo>
                  <a:pt x="115078" y="124413"/>
                </a:lnTo>
                <a:lnTo>
                  <a:pt x="117057" y="134181"/>
                </a:lnTo>
                <a:lnTo>
                  <a:pt x="115078" y="143950"/>
                </a:lnTo>
                <a:lnTo>
                  <a:pt x="109689" y="151950"/>
                </a:lnTo>
                <a:lnTo>
                  <a:pt x="101713" y="157355"/>
                </a:lnTo>
                <a:lnTo>
                  <a:pt x="91974" y="159341"/>
                </a:lnTo>
                <a:lnTo>
                  <a:pt x="225754" y="159341"/>
                </a:lnTo>
                <a:lnTo>
                  <a:pt x="216015" y="157355"/>
                </a:lnTo>
                <a:lnTo>
                  <a:pt x="208039" y="151950"/>
                </a:lnTo>
                <a:lnTo>
                  <a:pt x="202650" y="143950"/>
                </a:lnTo>
                <a:lnTo>
                  <a:pt x="200670" y="134182"/>
                </a:lnTo>
                <a:lnTo>
                  <a:pt x="202650" y="124413"/>
                </a:lnTo>
                <a:lnTo>
                  <a:pt x="208039" y="116413"/>
                </a:lnTo>
                <a:lnTo>
                  <a:pt x="216014" y="111008"/>
                </a:lnTo>
                <a:lnTo>
                  <a:pt x="225754" y="109022"/>
                </a:lnTo>
                <a:close/>
              </a:path>
              <a:path w="318135" h="318769">
                <a:moveTo>
                  <a:pt x="309645" y="109022"/>
                </a:moveTo>
                <a:lnTo>
                  <a:pt x="225754" y="109022"/>
                </a:lnTo>
                <a:lnTo>
                  <a:pt x="235494" y="111008"/>
                </a:lnTo>
                <a:lnTo>
                  <a:pt x="243470" y="116413"/>
                </a:lnTo>
                <a:lnTo>
                  <a:pt x="248859" y="124413"/>
                </a:lnTo>
                <a:lnTo>
                  <a:pt x="250838" y="134182"/>
                </a:lnTo>
                <a:lnTo>
                  <a:pt x="248859" y="143950"/>
                </a:lnTo>
                <a:lnTo>
                  <a:pt x="243470" y="151950"/>
                </a:lnTo>
                <a:lnTo>
                  <a:pt x="235494" y="157355"/>
                </a:lnTo>
                <a:lnTo>
                  <a:pt x="225754" y="159341"/>
                </a:lnTo>
                <a:lnTo>
                  <a:pt x="317728" y="159341"/>
                </a:lnTo>
                <a:lnTo>
                  <a:pt x="309645" y="109022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818662" y="2622210"/>
            <a:ext cx="318135" cy="318770"/>
          </a:xfrm>
          <a:custGeom>
            <a:avLst/>
            <a:gdLst/>
            <a:ahLst/>
            <a:cxnLst/>
            <a:rect l="l" t="t" r="r" b="b"/>
            <a:pathLst>
              <a:path w="318134" h="318769">
                <a:moveTo>
                  <a:pt x="158864" y="0"/>
                </a:moveTo>
                <a:lnTo>
                  <a:pt x="108629" y="8117"/>
                </a:lnTo>
                <a:lnTo>
                  <a:pt x="65017" y="30727"/>
                </a:lnTo>
                <a:lnTo>
                  <a:pt x="30635" y="65212"/>
                </a:lnTo>
                <a:lnTo>
                  <a:pt x="8082" y="109022"/>
                </a:lnTo>
                <a:lnTo>
                  <a:pt x="0" y="159340"/>
                </a:lnTo>
                <a:lnTo>
                  <a:pt x="8093" y="209726"/>
                </a:lnTo>
                <a:lnTo>
                  <a:pt x="30635" y="253469"/>
                </a:lnTo>
                <a:lnTo>
                  <a:pt x="65017" y="287954"/>
                </a:lnTo>
                <a:lnTo>
                  <a:pt x="108630" y="310564"/>
                </a:lnTo>
                <a:lnTo>
                  <a:pt x="158864" y="318682"/>
                </a:lnTo>
                <a:lnTo>
                  <a:pt x="209099" y="310564"/>
                </a:lnTo>
                <a:lnTo>
                  <a:pt x="252711" y="287954"/>
                </a:lnTo>
                <a:lnTo>
                  <a:pt x="272243" y="268364"/>
                </a:lnTo>
                <a:lnTo>
                  <a:pt x="158864" y="268363"/>
                </a:lnTo>
                <a:lnTo>
                  <a:pt x="134349" y="265481"/>
                </a:lnTo>
                <a:lnTo>
                  <a:pt x="92372" y="244305"/>
                </a:lnTo>
                <a:lnTo>
                  <a:pt x="74415" y="217626"/>
                </a:lnTo>
                <a:lnTo>
                  <a:pt x="78178" y="213852"/>
                </a:lnTo>
                <a:lnTo>
                  <a:pt x="307508" y="213852"/>
                </a:lnTo>
                <a:lnTo>
                  <a:pt x="309635" y="209726"/>
                </a:lnTo>
                <a:lnTo>
                  <a:pt x="317728" y="159341"/>
                </a:lnTo>
                <a:lnTo>
                  <a:pt x="91974" y="159341"/>
                </a:lnTo>
                <a:lnTo>
                  <a:pt x="82234" y="157355"/>
                </a:lnTo>
                <a:lnTo>
                  <a:pt x="74258" y="151950"/>
                </a:lnTo>
                <a:lnTo>
                  <a:pt x="68869" y="143950"/>
                </a:lnTo>
                <a:lnTo>
                  <a:pt x="66890" y="134181"/>
                </a:lnTo>
                <a:lnTo>
                  <a:pt x="68869" y="124413"/>
                </a:lnTo>
                <a:lnTo>
                  <a:pt x="74258" y="116413"/>
                </a:lnTo>
                <a:lnTo>
                  <a:pt x="82234" y="111008"/>
                </a:lnTo>
                <a:lnTo>
                  <a:pt x="91974" y="109022"/>
                </a:lnTo>
                <a:lnTo>
                  <a:pt x="309669" y="109022"/>
                </a:lnTo>
                <a:lnTo>
                  <a:pt x="287092" y="65212"/>
                </a:lnTo>
                <a:lnTo>
                  <a:pt x="252711" y="30727"/>
                </a:lnTo>
                <a:lnTo>
                  <a:pt x="209098" y="8118"/>
                </a:lnTo>
                <a:lnTo>
                  <a:pt x="158864" y="0"/>
                </a:lnTo>
                <a:close/>
              </a:path>
              <a:path w="318134" h="318769">
                <a:moveTo>
                  <a:pt x="307508" y="213852"/>
                </a:moveTo>
                <a:lnTo>
                  <a:pt x="239550" y="213852"/>
                </a:lnTo>
                <a:lnTo>
                  <a:pt x="243313" y="217626"/>
                </a:lnTo>
                <a:lnTo>
                  <a:pt x="243313" y="224335"/>
                </a:lnTo>
                <a:lnTo>
                  <a:pt x="205739" y="257252"/>
                </a:lnTo>
                <a:lnTo>
                  <a:pt x="158864" y="268363"/>
                </a:lnTo>
                <a:lnTo>
                  <a:pt x="272243" y="268364"/>
                </a:lnTo>
                <a:lnTo>
                  <a:pt x="287093" y="253469"/>
                </a:lnTo>
                <a:lnTo>
                  <a:pt x="307508" y="213852"/>
                </a:lnTo>
                <a:close/>
              </a:path>
              <a:path w="318134" h="318769">
                <a:moveTo>
                  <a:pt x="232443" y="213852"/>
                </a:moveTo>
                <a:lnTo>
                  <a:pt x="85703" y="213852"/>
                </a:lnTo>
                <a:lnTo>
                  <a:pt x="88211" y="215110"/>
                </a:lnTo>
                <a:lnTo>
                  <a:pt x="89465" y="217207"/>
                </a:lnTo>
                <a:lnTo>
                  <a:pt x="103013" y="231359"/>
                </a:lnTo>
                <a:lnTo>
                  <a:pt x="119461" y="242051"/>
                </a:lnTo>
                <a:lnTo>
                  <a:pt x="138261" y="248813"/>
                </a:lnTo>
                <a:lnTo>
                  <a:pt x="158864" y="251171"/>
                </a:lnTo>
                <a:lnTo>
                  <a:pt x="179408" y="248813"/>
                </a:lnTo>
                <a:lnTo>
                  <a:pt x="198110" y="242051"/>
                </a:lnTo>
                <a:lnTo>
                  <a:pt x="214538" y="231359"/>
                </a:lnTo>
                <a:lnTo>
                  <a:pt x="228263" y="217207"/>
                </a:lnTo>
                <a:lnTo>
                  <a:pt x="229935" y="215110"/>
                </a:lnTo>
                <a:lnTo>
                  <a:pt x="232443" y="213852"/>
                </a:lnTo>
                <a:close/>
              </a:path>
              <a:path w="318134" h="318769">
                <a:moveTo>
                  <a:pt x="225754" y="109022"/>
                </a:moveTo>
                <a:lnTo>
                  <a:pt x="91974" y="109022"/>
                </a:lnTo>
                <a:lnTo>
                  <a:pt x="101713" y="111008"/>
                </a:lnTo>
                <a:lnTo>
                  <a:pt x="109689" y="116413"/>
                </a:lnTo>
                <a:lnTo>
                  <a:pt x="115078" y="124413"/>
                </a:lnTo>
                <a:lnTo>
                  <a:pt x="117057" y="134181"/>
                </a:lnTo>
                <a:lnTo>
                  <a:pt x="115078" y="143950"/>
                </a:lnTo>
                <a:lnTo>
                  <a:pt x="109689" y="151950"/>
                </a:lnTo>
                <a:lnTo>
                  <a:pt x="101713" y="157355"/>
                </a:lnTo>
                <a:lnTo>
                  <a:pt x="91974" y="159341"/>
                </a:lnTo>
                <a:lnTo>
                  <a:pt x="225754" y="159341"/>
                </a:lnTo>
                <a:lnTo>
                  <a:pt x="216015" y="157355"/>
                </a:lnTo>
                <a:lnTo>
                  <a:pt x="208039" y="151950"/>
                </a:lnTo>
                <a:lnTo>
                  <a:pt x="202650" y="143950"/>
                </a:lnTo>
                <a:lnTo>
                  <a:pt x="200670" y="134182"/>
                </a:lnTo>
                <a:lnTo>
                  <a:pt x="202649" y="124413"/>
                </a:lnTo>
                <a:lnTo>
                  <a:pt x="208039" y="116413"/>
                </a:lnTo>
                <a:lnTo>
                  <a:pt x="216014" y="111008"/>
                </a:lnTo>
                <a:lnTo>
                  <a:pt x="225754" y="109022"/>
                </a:lnTo>
                <a:close/>
              </a:path>
              <a:path w="318134" h="318769">
                <a:moveTo>
                  <a:pt x="309645" y="109022"/>
                </a:moveTo>
                <a:lnTo>
                  <a:pt x="225754" y="109022"/>
                </a:lnTo>
                <a:lnTo>
                  <a:pt x="235494" y="111008"/>
                </a:lnTo>
                <a:lnTo>
                  <a:pt x="243470" y="116413"/>
                </a:lnTo>
                <a:lnTo>
                  <a:pt x="248859" y="124413"/>
                </a:lnTo>
                <a:lnTo>
                  <a:pt x="250838" y="134182"/>
                </a:lnTo>
                <a:lnTo>
                  <a:pt x="248859" y="143950"/>
                </a:lnTo>
                <a:lnTo>
                  <a:pt x="243470" y="151950"/>
                </a:lnTo>
                <a:lnTo>
                  <a:pt x="235494" y="157355"/>
                </a:lnTo>
                <a:lnTo>
                  <a:pt x="225754" y="159341"/>
                </a:lnTo>
                <a:lnTo>
                  <a:pt x="317728" y="159341"/>
                </a:lnTo>
                <a:lnTo>
                  <a:pt x="309645" y="109022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60756" y="3169326"/>
            <a:ext cx="318135" cy="318770"/>
          </a:xfrm>
          <a:custGeom>
            <a:avLst/>
            <a:gdLst/>
            <a:ahLst/>
            <a:cxnLst/>
            <a:rect l="l" t="t" r="r" b="b"/>
            <a:pathLst>
              <a:path w="318135" h="318770">
                <a:moveTo>
                  <a:pt x="158864" y="0"/>
                </a:moveTo>
                <a:lnTo>
                  <a:pt x="108629" y="8117"/>
                </a:lnTo>
                <a:lnTo>
                  <a:pt x="65017" y="30727"/>
                </a:lnTo>
                <a:lnTo>
                  <a:pt x="30635" y="65212"/>
                </a:lnTo>
                <a:lnTo>
                  <a:pt x="8082" y="109022"/>
                </a:lnTo>
                <a:lnTo>
                  <a:pt x="0" y="159340"/>
                </a:lnTo>
                <a:lnTo>
                  <a:pt x="8093" y="209726"/>
                </a:lnTo>
                <a:lnTo>
                  <a:pt x="30635" y="253469"/>
                </a:lnTo>
                <a:lnTo>
                  <a:pt x="65017" y="287954"/>
                </a:lnTo>
                <a:lnTo>
                  <a:pt x="108629" y="310564"/>
                </a:lnTo>
                <a:lnTo>
                  <a:pt x="158864" y="318682"/>
                </a:lnTo>
                <a:lnTo>
                  <a:pt x="209099" y="310564"/>
                </a:lnTo>
                <a:lnTo>
                  <a:pt x="252711" y="287954"/>
                </a:lnTo>
                <a:lnTo>
                  <a:pt x="272243" y="268364"/>
                </a:lnTo>
                <a:lnTo>
                  <a:pt x="158864" y="268363"/>
                </a:lnTo>
                <a:lnTo>
                  <a:pt x="134348" y="265481"/>
                </a:lnTo>
                <a:lnTo>
                  <a:pt x="92372" y="244305"/>
                </a:lnTo>
                <a:lnTo>
                  <a:pt x="74415" y="217626"/>
                </a:lnTo>
                <a:lnTo>
                  <a:pt x="78178" y="213852"/>
                </a:lnTo>
                <a:lnTo>
                  <a:pt x="307508" y="213852"/>
                </a:lnTo>
                <a:lnTo>
                  <a:pt x="309635" y="209726"/>
                </a:lnTo>
                <a:lnTo>
                  <a:pt x="317728" y="159341"/>
                </a:lnTo>
                <a:lnTo>
                  <a:pt x="91974" y="159341"/>
                </a:lnTo>
                <a:lnTo>
                  <a:pt x="82234" y="157355"/>
                </a:lnTo>
                <a:lnTo>
                  <a:pt x="74258" y="151950"/>
                </a:lnTo>
                <a:lnTo>
                  <a:pt x="68869" y="143950"/>
                </a:lnTo>
                <a:lnTo>
                  <a:pt x="66890" y="134181"/>
                </a:lnTo>
                <a:lnTo>
                  <a:pt x="68869" y="124413"/>
                </a:lnTo>
                <a:lnTo>
                  <a:pt x="74258" y="116413"/>
                </a:lnTo>
                <a:lnTo>
                  <a:pt x="82234" y="111008"/>
                </a:lnTo>
                <a:lnTo>
                  <a:pt x="91974" y="109022"/>
                </a:lnTo>
                <a:lnTo>
                  <a:pt x="309669" y="109022"/>
                </a:lnTo>
                <a:lnTo>
                  <a:pt x="287092" y="65212"/>
                </a:lnTo>
                <a:lnTo>
                  <a:pt x="252711" y="30727"/>
                </a:lnTo>
                <a:lnTo>
                  <a:pt x="209098" y="8118"/>
                </a:lnTo>
                <a:lnTo>
                  <a:pt x="158864" y="0"/>
                </a:lnTo>
                <a:close/>
              </a:path>
              <a:path w="318135" h="318770">
                <a:moveTo>
                  <a:pt x="307508" y="213852"/>
                </a:moveTo>
                <a:lnTo>
                  <a:pt x="239550" y="213852"/>
                </a:lnTo>
                <a:lnTo>
                  <a:pt x="243313" y="217626"/>
                </a:lnTo>
                <a:lnTo>
                  <a:pt x="243313" y="224335"/>
                </a:lnTo>
                <a:lnTo>
                  <a:pt x="205739" y="257252"/>
                </a:lnTo>
                <a:lnTo>
                  <a:pt x="158864" y="268363"/>
                </a:lnTo>
                <a:lnTo>
                  <a:pt x="272243" y="268364"/>
                </a:lnTo>
                <a:lnTo>
                  <a:pt x="287093" y="253469"/>
                </a:lnTo>
                <a:lnTo>
                  <a:pt x="307508" y="213852"/>
                </a:lnTo>
                <a:close/>
              </a:path>
              <a:path w="318135" h="318770">
                <a:moveTo>
                  <a:pt x="232443" y="213852"/>
                </a:moveTo>
                <a:lnTo>
                  <a:pt x="85703" y="213852"/>
                </a:lnTo>
                <a:lnTo>
                  <a:pt x="88211" y="215110"/>
                </a:lnTo>
                <a:lnTo>
                  <a:pt x="89465" y="217207"/>
                </a:lnTo>
                <a:lnTo>
                  <a:pt x="103013" y="231359"/>
                </a:lnTo>
                <a:lnTo>
                  <a:pt x="119461" y="242051"/>
                </a:lnTo>
                <a:lnTo>
                  <a:pt x="138261" y="248813"/>
                </a:lnTo>
                <a:lnTo>
                  <a:pt x="158864" y="251171"/>
                </a:lnTo>
                <a:lnTo>
                  <a:pt x="179408" y="248813"/>
                </a:lnTo>
                <a:lnTo>
                  <a:pt x="198110" y="242051"/>
                </a:lnTo>
                <a:lnTo>
                  <a:pt x="214538" y="231359"/>
                </a:lnTo>
                <a:lnTo>
                  <a:pt x="228263" y="217207"/>
                </a:lnTo>
                <a:lnTo>
                  <a:pt x="229935" y="215110"/>
                </a:lnTo>
                <a:lnTo>
                  <a:pt x="232443" y="213852"/>
                </a:lnTo>
                <a:close/>
              </a:path>
              <a:path w="318135" h="318770">
                <a:moveTo>
                  <a:pt x="225754" y="109022"/>
                </a:moveTo>
                <a:lnTo>
                  <a:pt x="91974" y="109022"/>
                </a:lnTo>
                <a:lnTo>
                  <a:pt x="101713" y="111008"/>
                </a:lnTo>
                <a:lnTo>
                  <a:pt x="109689" y="116413"/>
                </a:lnTo>
                <a:lnTo>
                  <a:pt x="115078" y="124413"/>
                </a:lnTo>
                <a:lnTo>
                  <a:pt x="117057" y="134181"/>
                </a:lnTo>
                <a:lnTo>
                  <a:pt x="115078" y="143950"/>
                </a:lnTo>
                <a:lnTo>
                  <a:pt x="109689" y="151950"/>
                </a:lnTo>
                <a:lnTo>
                  <a:pt x="101713" y="157355"/>
                </a:lnTo>
                <a:lnTo>
                  <a:pt x="91974" y="159341"/>
                </a:lnTo>
                <a:lnTo>
                  <a:pt x="225754" y="159341"/>
                </a:lnTo>
                <a:lnTo>
                  <a:pt x="216015" y="157355"/>
                </a:lnTo>
                <a:lnTo>
                  <a:pt x="208039" y="151950"/>
                </a:lnTo>
                <a:lnTo>
                  <a:pt x="202650" y="143950"/>
                </a:lnTo>
                <a:lnTo>
                  <a:pt x="200670" y="134182"/>
                </a:lnTo>
                <a:lnTo>
                  <a:pt x="202650" y="124413"/>
                </a:lnTo>
                <a:lnTo>
                  <a:pt x="208039" y="116413"/>
                </a:lnTo>
                <a:lnTo>
                  <a:pt x="216014" y="111008"/>
                </a:lnTo>
                <a:lnTo>
                  <a:pt x="225754" y="109022"/>
                </a:lnTo>
                <a:close/>
              </a:path>
              <a:path w="318135" h="318770">
                <a:moveTo>
                  <a:pt x="309645" y="109022"/>
                </a:moveTo>
                <a:lnTo>
                  <a:pt x="225754" y="109022"/>
                </a:lnTo>
                <a:lnTo>
                  <a:pt x="235494" y="111008"/>
                </a:lnTo>
                <a:lnTo>
                  <a:pt x="243470" y="116413"/>
                </a:lnTo>
                <a:lnTo>
                  <a:pt x="248859" y="124413"/>
                </a:lnTo>
                <a:lnTo>
                  <a:pt x="250838" y="134182"/>
                </a:lnTo>
                <a:lnTo>
                  <a:pt x="248859" y="143950"/>
                </a:lnTo>
                <a:lnTo>
                  <a:pt x="243470" y="151950"/>
                </a:lnTo>
                <a:lnTo>
                  <a:pt x="235494" y="157355"/>
                </a:lnTo>
                <a:lnTo>
                  <a:pt x="225754" y="159341"/>
                </a:lnTo>
                <a:lnTo>
                  <a:pt x="317728" y="159341"/>
                </a:lnTo>
                <a:lnTo>
                  <a:pt x="309645" y="109022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818662" y="3169326"/>
            <a:ext cx="318135" cy="318770"/>
          </a:xfrm>
          <a:custGeom>
            <a:avLst/>
            <a:gdLst/>
            <a:ahLst/>
            <a:cxnLst/>
            <a:rect l="l" t="t" r="r" b="b"/>
            <a:pathLst>
              <a:path w="318134" h="318770">
                <a:moveTo>
                  <a:pt x="158864" y="0"/>
                </a:moveTo>
                <a:lnTo>
                  <a:pt x="108629" y="8117"/>
                </a:lnTo>
                <a:lnTo>
                  <a:pt x="65017" y="30727"/>
                </a:lnTo>
                <a:lnTo>
                  <a:pt x="30635" y="65212"/>
                </a:lnTo>
                <a:lnTo>
                  <a:pt x="8082" y="109022"/>
                </a:lnTo>
                <a:lnTo>
                  <a:pt x="0" y="159340"/>
                </a:lnTo>
                <a:lnTo>
                  <a:pt x="8093" y="209726"/>
                </a:lnTo>
                <a:lnTo>
                  <a:pt x="30635" y="253469"/>
                </a:lnTo>
                <a:lnTo>
                  <a:pt x="65017" y="287954"/>
                </a:lnTo>
                <a:lnTo>
                  <a:pt x="108630" y="310564"/>
                </a:lnTo>
                <a:lnTo>
                  <a:pt x="158864" y="318682"/>
                </a:lnTo>
                <a:lnTo>
                  <a:pt x="209099" y="310564"/>
                </a:lnTo>
                <a:lnTo>
                  <a:pt x="252711" y="287954"/>
                </a:lnTo>
                <a:lnTo>
                  <a:pt x="272243" y="268364"/>
                </a:lnTo>
                <a:lnTo>
                  <a:pt x="158864" y="268363"/>
                </a:lnTo>
                <a:lnTo>
                  <a:pt x="134349" y="265481"/>
                </a:lnTo>
                <a:lnTo>
                  <a:pt x="92372" y="244305"/>
                </a:lnTo>
                <a:lnTo>
                  <a:pt x="74415" y="217626"/>
                </a:lnTo>
                <a:lnTo>
                  <a:pt x="78178" y="213852"/>
                </a:lnTo>
                <a:lnTo>
                  <a:pt x="307508" y="213852"/>
                </a:lnTo>
                <a:lnTo>
                  <a:pt x="309635" y="209726"/>
                </a:lnTo>
                <a:lnTo>
                  <a:pt x="317728" y="159341"/>
                </a:lnTo>
                <a:lnTo>
                  <a:pt x="91974" y="159341"/>
                </a:lnTo>
                <a:lnTo>
                  <a:pt x="82234" y="157355"/>
                </a:lnTo>
                <a:lnTo>
                  <a:pt x="74258" y="151950"/>
                </a:lnTo>
                <a:lnTo>
                  <a:pt x="68869" y="143950"/>
                </a:lnTo>
                <a:lnTo>
                  <a:pt x="66890" y="134181"/>
                </a:lnTo>
                <a:lnTo>
                  <a:pt x="68869" y="124413"/>
                </a:lnTo>
                <a:lnTo>
                  <a:pt x="74258" y="116413"/>
                </a:lnTo>
                <a:lnTo>
                  <a:pt x="82234" y="111008"/>
                </a:lnTo>
                <a:lnTo>
                  <a:pt x="91974" y="109022"/>
                </a:lnTo>
                <a:lnTo>
                  <a:pt x="309669" y="109022"/>
                </a:lnTo>
                <a:lnTo>
                  <a:pt x="287092" y="65212"/>
                </a:lnTo>
                <a:lnTo>
                  <a:pt x="252711" y="30727"/>
                </a:lnTo>
                <a:lnTo>
                  <a:pt x="209098" y="8118"/>
                </a:lnTo>
                <a:lnTo>
                  <a:pt x="158864" y="0"/>
                </a:lnTo>
                <a:close/>
              </a:path>
              <a:path w="318134" h="318770">
                <a:moveTo>
                  <a:pt x="307508" y="213852"/>
                </a:moveTo>
                <a:lnTo>
                  <a:pt x="239550" y="213852"/>
                </a:lnTo>
                <a:lnTo>
                  <a:pt x="243313" y="217626"/>
                </a:lnTo>
                <a:lnTo>
                  <a:pt x="243313" y="224335"/>
                </a:lnTo>
                <a:lnTo>
                  <a:pt x="205739" y="257252"/>
                </a:lnTo>
                <a:lnTo>
                  <a:pt x="158864" y="268363"/>
                </a:lnTo>
                <a:lnTo>
                  <a:pt x="272243" y="268364"/>
                </a:lnTo>
                <a:lnTo>
                  <a:pt x="287093" y="253469"/>
                </a:lnTo>
                <a:lnTo>
                  <a:pt x="307508" y="213852"/>
                </a:lnTo>
                <a:close/>
              </a:path>
              <a:path w="318134" h="318770">
                <a:moveTo>
                  <a:pt x="232443" y="213852"/>
                </a:moveTo>
                <a:lnTo>
                  <a:pt x="85703" y="213852"/>
                </a:lnTo>
                <a:lnTo>
                  <a:pt x="88211" y="215110"/>
                </a:lnTo>
                <a:lnTo>
                  <a:pt x="89465" y="217207"/>
                </a:lnTo>
                <a:lnTo>
                  <a:pt x="103013" y="231359"/>
                </a:lnTo>
                <a:lnTo>
                  <a:pt x="119461" y="242051"/>
                </a:lnTo>
                <a:lnTo>
                  <a:pt x="138261" y="248813"/>
                </a:lnTo>
                <a:lnTo>
                  <a:pt x="158864" y="251171"/>
                </a:lnTo>
                <a:lnTo>
                  <a:pt x="179408" y="248813"/>
                </a:lnTo>
                <a:lnTo>
                  <a:pt x="198110" y="242051"/>
                </a:lnTo>
                <a:lnTo>
                  <a:pt x="214538" y="231359"/>
                </a:lnTo>
                <a:lnTo>
                  <a:pt x="228263" y="217207"/>
                </a:lnTo>
                <a:lnTo>
                  <a:pt x="229935" y="215110"/>
                </a:lnTo>
                <a:lnTo>
                  <a:pt x="232443" y="213852"/>
                </a:lnTo>
                <a:close/>
              </a:path>
              <a:path w="318134" h="318770">
                <a:moveTo>
                  <a:pt x="225754" y="109022"/>
                </a:moveTo>
                <a:lnTo>
                  <a:pt x="91974" y="109022"/>
                </a:lnTo>
                <a:lnTo>
                  <a:pt x="101713" y="111008"/>
                </a:lnTo>
                <a:lnTo>
                  <a:pt x="109689" y="116413"/>
                </a:lnTo>
                <a:lnTo>
                  <a:pt x="115078" y="124413"/>
                </a:lnTo>
                <a:lnTo>
                  <a:pt x="117057" y="134181"/>
                </a:lnTo>
                <a:lnTo>
                  <a:pt x="115078" y="143950"/>
                </a:lnTo>
                <a:lnTo>
                  <a:pt x="109689" y="151950"/>
                </a:lnTo>
                <a:lnTo>
                  <a:pt x="101713" y="157355"/>
                </a:lnTo>
                <a:lnTo>
                  <a:pt x="91974" y="159341"/>
                </a:lnTo>
                <a:lnTo>
                  <a:pt x="225754" y="159341"/>
                </a:lnTo>
                <a:lnTo>
                  <a:pt x="216015" y="157355"/>
                </a:lnTo>
                <a:lnTo>
                  <a:pt x="208039" y="151950"/>
                </a:lnTo>
                <a:lnTo>
                  <a:pt x="202650" y="143950"/>
                </a:lnTo>
                <a:lnTo>
                  <a:pt x="200670" y="134182"/>
                </a:lnTo>
                <a:lnTo>
                  <a:pt x="202649" y="124413"/>
                </a:lnTo>
                <a:lnTo>
                  <a:pt x="208039" y="116413"/>
                </a:lnTo>
                <a:lnTo>
                  <a:pt x="216014" y="111008"/>
                </a:lnTo>
                <a:lnTo>
                  <a:pt x="225754" y="109022"/>
                </a:lnTo>
                <a:close/>
              </a:path>
              <a:path w="318134" h="318770">
                <a:moveTo>
                  <a:pt x="309645" y="109022"/>
                </a:moveTo>
                <a:lnTo>
                  <a:pt x="225754" y="109022"/>
                </a:lnTo>
                <a:lnTo>
                  <a:pt x="235494" y="111008"/>
                </a:lnTo>
                <a:lnTo>
                  <a:pt x="243470" y="116413"/>
                </a:lnTo>
                <a:lnTo>
                  <a:pt x="248859" y="124413"/>
                </a:lnTo>
                <a:lnTo>
                  <a:pt x="250838" y="134182"/>
                </a:lnTo>
                <a:lnTo>
                  <a:pt x="248859" y="143950"/>
                </a:lnTo>
                <a:lnTo>
                  <a:pt x="243470" y="151950"/>
                </a:lnTo>
                <a:lnTo>
                  <a:pt x="235494" y="157355"/>
                </a:lnTo>
                <a:lnTo>
                  <a:pt x="225754" y="159341"/>
                </a:lnTo>
                <a:lnTo>
                  <a:pt x="317728" y="159341"/>
                </a:lnTo>
                <a:lnTo>
                  <a:pt x="309645" y="109022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370856" y="3169326"/>
            <a:ext cx="318135" cy="318770"/>
          </a:xfrm>
          <a:custGeom>
            <a:avLst/>
            <a:gdLst/>
            <a:ahLst/>
            <a:cxnLst/>
            <a:rect l="l" t="t" r="r" b="b"/>
            <a:pathLst>
              <a:path w="318134" h="318770">
                <a:moveTo>
                  <a:pt x="158864" y="0"/>
                </a:moveTo>
                <a:lnTo>
                  <a:pt x="108629" y="8117"/>
                </a:lnTo>
                <a:lnTo>
                  <a:pt x="65017" y="30727"/>
                </a:lnTo>
                <a:lnTo>
                  <a:pt x="30635" y="65212"/>
                </a:lnTo>
                <a:lnTo>
                  <a:pt x="8082" y="109022"/>
                </a:lnTo>
                <a:lnTo>
                  <a:pt x="0" y="159340"/>
                </a:lnTo>
                <a:lnTo>
                  <a:pt x="8093" y="209726"/>
                </a:lnTo>
                <a:lnTo>
                  <a:pt x="30635" y="253469"/>
                </a:lnTo>
                <a:lnTo>
                  <a:pt x="65017" y="287954"/>
                </a:lnTo>
                <a:lnTo>
                  <a:pt x="108630" y="310564"/>
                </a:lnTo>
                <a:lnTo>
                  <a:pt x="158864" y="318682"/>
                </a:lnTo>
                <a:lnTo>
                  <a:pt x="209099" y="310564"/>
                </a:lnTo>
                <a:lnTo>
                  <a:pt x="252711" y="287954"/>
                </a:lnTo>
                <a:lnTo>
                  <a:pt x="272243" y="268364"/>
                </a:lnTo>
                <a:lnTo>
                  <a:pt x="158864" y="268363"/>
                </a:lnTo>
                <a:lnTo>
                  <a:pt x="134349" y="265481"/>
                </a:lnTo>
                <a:lnTo>
                  <a:pt x="92372" y="244305"/>
                </a:lnTo>
                <a:lnTo>
                  <a:pt x="74415" y="217626"/>
                </a:lnTo>
                <a:lnTo>
                  <a:pt x="78178" y="213852"/>
                </a:lnTo>
                <a:lnTo>
                  <a:pt x="307508" y="213852"/>
                </a:lnTo>
                <a:lnTo>
                  <a:pt x="309635" y="209726"/>
                </a:lnTo>
                <a:lnTo>
                  <a:pt x="317728" y="159341"/>
                </a:lnTo>
                <a:lnTo>
                  <a:pt x="91974" y="159341"/>
                </a:lnTo>
                <a:lnTo>
                  <a:pt x="82234" y="157355"/>
                </a:lnTo>
                <a:lnTo>
                  <a:pt x="74258" y="151950"/>
                </a:lnTo>
                <a:lnTo>
                  <a:pt x="68869" y="143950"/>
                </a:lnTo>
                <a:lnTo>
                  <a:pt x="66890" y="134181"/>
                </a:lnTo>
                <a:lnTo>
                  <a:pt x="68869" y="124413"/>
                </a:lnTo>
                <a:lnTo>
                  <a:pt x="74258" y="116413"/>
                </a:lnTo>
                <a:lnTo>
                  <a:pt x="82234" y="111008"/>
                </a:lnTo>
                <a:lnTo>
                  <a:pt x="91974" y="109022"/>
                </a:lnTo>
                <a:lnTo>
                  <a:pt x="309669" y="109022"/>
                </a:lnTo>
                <a:lnTo>
                  <a:pt x="287092" y="65212"/>
                </a:lnTo>
                <a:lnTo>
                  <a:pt x="252711" y="30727"/>
                </a:lnTo>
                <a:lnTo>
                  <a:pt x="209098" y="8118"/>
                </a:lnTo>
                <a:lnTo>
                  <a:pt x="158864" y="0"/>
                </a:lnTo>
                <a:close/>
              </a:path>
              <a:path w="318134" h="318770">
                <a:moveTo>
                  <a:pt x="307508" y="213852"/>
                </a:moveTo>
                <a:lnTo>
                  <a:pt x="239550" y="213852"/>
                </a:lnTo>
                <a:lnTo>
                  <a:pt x="243313" y="217626"/>
                </a:lnTo>
                <a:lnTo>
                  <a:pt x="243313" y="224335"/>
                </a:lnTo>
                <a:lnTo>
                  <a:pt x="205739" y="257252"/>
                </a:lnTo>
                <a:lnTo>
                  <a:pt x="158864" y="268363"/>
                </a:lnTo>
                <a:lnTo>
                  <a:pt x="272243" y="268364"/>
                </a:lnTo>
                <a:lnTo>
                  <a:pt x="287093" y="253469"/>
                </a:lnTo>
                <a:lnTo>
                  <a:pt x="307508" y="213852"/>
                </a:lnTo>
                <a:close/>
              </a:path>
              <a:path w="318134" h="318770">
                <a:moveTo>
                  <a:pt x="232443" y="213852"/>
                </a:moveTo>
                <a:lnTo>
                  <a:pt x="85703" y="213852"/>
                </a:lnTo>
                <a:lnTo>
                  <a:pt x="88211" y="215110"/>
                </a:lnTo>
                <a:lnTo>
                  <a:pt x="89465" y="217207"/>
                </a:lnTo>
                <a:lnTo>
                  <a:pt x="103013" y="231359"/>
                </a:lnTo>
                <a:lnTo>
                  <a:pt x="119461" y="242051"/>
                </a:lnTo>
                <a:lnTo>
                  <a:pt x="138261" y="248813"/>
                </a:lnTo>
                <a:lnTo>
                  <a:pt x="158864" y="251171"/>
                </a:lnTo>
                <a:lnTo>
                  <a:pt x="179408" y="248813"/>
                </a:lnTo>
                <a:lnTo>
                  <a:pt x="198110" y="242051"/>
                </a:lnTo>
                <a:lnTo>
                  <a:pt x="214538" y="231359"/>
                </a:lnTo>
                <a:lnTo>
                  <a:pt x="228263" y="217207"/>
                </a:lnTo>
                <a:lnTo>
                  <a:pt x="229935" y="215110"/>
                </a:lnTo>
                <a:lnTo>
                  <a:pt x="232443" y="213852"/>
                </a:lnTo>
                <a:close/>
              </a:path>
              <a:path w="318134" h="318770">
                <a:moveTo>
                  <a:pt x="225754" y="109022"/>
                </a:moveTo>
                <a:lnTo>
                  <a:pt x="91974" y="109022"/>
                </a:lnTo>
                <a:lnTo>
                  <a:pt x="101713" y="111008"/>
                </a:lnTo>
                <a:lnTo>
                  <a:pt x="109689" y="116413"/>
                </a:lnTo>
                <a:lnTo>
                  <a:pt x="115078" y="124413"/>
                </a:lnTo>
                <a:lnTo>
                  <a:pt x="117057" y="134181"/>
                </a:lnTo>
                <a:lnTo>
                  <a:pt x="115078" y="143950"/>
                </a:lnTo>
                <a:lnTo>
                  <a:pt x="109689" y="151950"/>
                </a:lnTo>
                <a:lnTo>
                  <a:pt x="101713" y="157355"/>
                </a:lnTo>
                <a:lnTo>
                  <a:pt x="91974" y="159341"/>
                </a:lnTo>
                <a:lnTo>
                  <a:pt x="225754" y="159341"/>
                </a:lnTo>
                <a:lnTo>
                  <a:pt x="216015" y="157355"/>
                </a:lnTo>
                <a:lnTo>
                  <a:pt x="208039" y="151950"/>
                </a:lnTo>
                <a:lnTo>
                  <a:pt x="202650" y="143950"/>
                </a:lnTo>
                <a:lnTo>
                  <a:pt x="200670" y="134182"/>
                </a:lnTo>
                <a:lnTo>
                  <a:pt x="202649" y="124413"/>
                </a:lnTo>
                <a:lnTo>
                  <a:pt x="208039" y="116413"/>
                </a:lnTo>
                <a:lnTo>
                  <a:pt x="216014" y="111008"/>
                </a:lnTo>
                <a:lnTo>
                  <a:pt x="225754" y="109022"/>
                </a:lnTo>
                <a:close/>
              </a:path>
              <a:path w="318134" h="318770">
                <a:moveTo>
                  <a:pt x="309645" y="109022"/>
                </a:moveTo>
                <a:lnTo>
                  <a:pt x="225754" y="109022"/>
                </a:lnTo>
                <a:lnTo>
                  <a:pt x="235494" y="111008"/>
                </a:lnTo>
                <a:lnTo>
                  <a:pt x="243470" y="116413"/>
                </a:lnTo>
                <a:lnTo>
                  <a:pt x="248859" y="124413"/>
                </a:lnTo>
                <a:lnTo>
                  <a:pt x="250838" y="134182"/>
                </a:lnTo>
                <a:lnTo>
                  <a:pt x="248859" y="143950"/>
                </a:lnTo>
                <a:lnTo>
                  <a:pt x="243470" y="151950"/>
                </a:lnTo>
                <a:lnTo>
                  <a:pt x="235494" y="157355"/>
                </a:lnTo>
                <a:lnTo>
                  <a:pt x="225754" y="159341"/>
                </a:lnTo>
                <a:lnTo>
                  <a:pt x="317728" y="159341"/>
                </a:lnTo>
                <a:lnTo>
                  <a:pt x="309645" y="109022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27612" y="3716442"/>
            <a:ext cx="318135" cy="318770"/>
          </a:xfrm>
          <a:custGeom>
            <a:avLst/>
            <a:gdLst/>
            <a:ahLst/>
            <a:cxnLst/>
            <a:rect l="l" t="t" r="r" b="b"/>
            <a:pathLst>
              <a:path w="318135" h="318770">
                <a:moveTo>
                  <a:pt x="158864" y="0"/>
                </a:moveTo>
                <a:lnTo>
                  <a:pt x="108629" y="8118"/>
                </a:lnTo>
                <a:lnTo>
                  <a:pt x="65017" y="30727"/>
                </a:lnTo>
                <a:lnTo>
                  <a:pt x="30635" y="65212"/>
                </a:lnTo>
                <a:lnTo>
                  <a:pt x="8082" y="109022"/>
                </a:lnTo>
                <a:lnTo>
                  <a:pt x="0" y="159341"/>
                </a:lnTo>
                <a:lnTo>
                  <a:pt x="8093" y="209726"/>
                </a:lnTo>
                <a:lnTo>
                  <a:pt x="30635" y="253469"/>
                </a:lnTo>
                <a:lnTo>
                  <a:pt x="65017" y="287954"/>
                </a:lnTo>
                <a:lnTo>
                  <a:pt x="108629" y="310564"/>
                </a:lnTo>
                <a:lnTo>
                  <a:pt x="158864" y="318682"/>
                </a:lnTo>
                <a:lnTo>
                  <a:pt x="209099" y="310564"/>
                </a:lnTo>
                <a:lnTo>
                  <a:pt x="252711" y="287954"/>
                </a:lnTo>
                <a:lnTo>
                  <a:pt x="272243" y="268363"/>
                </a:lnTo>
                <a:lnTo>
                  <a:pt x="158864" y="268363"/>
                </a:lnTo>
                <a:lnTo>
                  <a:pt x="134348" y="265481"/>
                </a:lnTo>
                <a:lnTo>
                  <a:pt x="92372" y="244305"/>
                </a:lnTo>
                <a:lnTo>
                  <a:pt x="74415" y="217626"/>
                </a:lnTo>
                <a:lnTo>
                  <a:pt x="78178" y="213852"/>
                </a:lnTo>
                <a:lnTo>
                  <a:pt x="307508" y="213852"/>
                </a:lnTo>
                <a:lnTo>
                  <a:pt x="309635" y="209726"/>
                </a:lnTo>
                <a:lnTo>
                  <a:pt x="317728" y="159341"/>
                </a:lnTo>
                <a:lnTo>
                  <a:pt x="91974" y="159341"/>
                </a:lnTo>
                <a:lnTo>
                  <a:pt x="82234" y="157355"/>
                </a:lnTo>
                <a:lnTo>
                  <a:pt x="74258" y="151950"/>
                </a:lnTo>
                <a:lnTo>
                  <a:pt x="68869" y="143950"/>
                </a:lnTo>
                <a:lnTo>
                  <a:pt x="66890" y="134181"/>
                </a:lnTo>
                <a:lnTo>
                  <a:pt x="68869" y="124413"/>
                </a:lnTo>
                <a:lnTo>
                  <a:pt x="74258" y="116413"/>
                </a:lnTo>
                <a:lnTo>
                  <a:pt x="82234" y="111008"/>
                </a:lnTo>
                <a:lnTo>
                  <a:pt x="91974" y="109022"/>
                </a:lnTo>
                <a:lnTo>
                  <a:pt x="309669" y="109022"/>
                </a:lnTo>
                <a:lnTo>
                  <a:pt x="287092" y="65212"/>
                </a:lnTo>
                <a:lnTo>
                  <a:pt x="252711" y="30727"/>
                </a:lnTo>
                <a:lnTo>
                  <a:pt x="209098" y="8118"/>
                </a:lnTo>
                <a:lnTo>
                  <a:pt x="158864" y="0"/>
                </a:lnTo>
                <a:close/>
              </a:path>
              <a:path w="318135" h="318770">
                <a:moveTo>
                  <a:pt x="307508" y="213852"/>
                </a:moveTo>
                <a:lnTo>
                  <a:pt x="239550" y="213852"/>
                </a:lnTo>
                <a:lnTo>
                  <a:pt x="243313" y="217626"/>
                </a:lnTo>
                <a:lnTo>
                  <a:pt x="243313" y="224335"/>
                </a:lnTo>
                <a:lnTo>
                  <a:pt x="205739" y="257252"/>
                </a:lnTo>
                <a:lnTo>
                  <a:pt x="158864" y="268363"/>
                </a:lnTo>
                <a:lnTo>
                  <a:pt x="272243" y="268363"/>
                </a:lnTo>
                <a:lnTo>
                  <a:pt x="287093" y="253469"/>
                </a:lnTo>
                <a:lnTo>
                  <a:pt x="307508" y="213852"/>
                </a:lnTo>
                <a:close/>
              </a:path>
              <a:path w="318135" h="318770">
                <a:moveTo>
                  <a:pt x="232443" y="213852"/>
                </a:moveTo>
                <a:lnTo>
                  <a:pt x="85703" y="213852"/>
                </a:lnTo>
                <a:lnTo>
                  <a:pt x="88211" y="215110"/>
                </a:lnTo>
                <a:lnTo>
                  <a:pt x="89465" y="217207"/>
                </a:lnTo>
                <a:lnTo>
                  <a:pt x="103013" y="231359"/>
                </a:lnTo>
                <a:lnTo>
                  <a:pt x="119461" y="242051"/>
                </a:lnTo>
                <a:lnTo>
                  <a:pt x="138261" y="248813"/>
                </a:lnTo>
                <a:lnTo>
                  <a:pt x="158864" y="251171"/>
                </a:lnTo>
                <a:lnTo>
                  <a:pt x="179408" y="248813"/>
                </a:lnTo>
                <a:lnTo>
                  <a:pt x="198110" y="242051"/>
                </a:lnTo>
                <a:lnTo>
                  <a:pt x="214538" y="231359"/>
                </a:lnTo>
                <a:lnTo>
                  <a:pt x="228263" y="217207"/>
                </a:lnTo>
                <a:lnTo>
                  <a:pt x="229935" y="215110"/>
                </a:lnTo>
                <a:lnTo>
                  <a:pt x="232443" y="213852"/>
                </a:lnTo>
                <a:close/>
              </a:path>
              <a:path w="318135" h="318770">
                <a:moveTo>
                  <a:pt x="225754" y="109022"/>
                </a:moveTo>
                <a:lnTo>
                  <a:pt x="91974" y="109022"/>
                </a:lnTo>
                <a:lnTo>
                  <a:pt x="101713" y="111008"/>
                </a:lnTo>
                <a:lnTo>
                  <a:pt x="109689" y="116413"/>
                </a:lnTo>
                <a:lnTo>
                  <a:pt x="115078" y="124413"/>
                </a:lnTo>
                <a:lnTo>
                  <a:pt x="117057" y="134181"/>
                </a:lnTo>
                <a:lnTo>
                  <a:pt x="115078" y="143950"/>
                </a:lnTo>
                <a:lnTo>
                  <a:pt x="109689" y="151950"/>
                </a:lnTo>
                <a:lnTo>
                  <a:pt x="101713" y="157355"/>
                </a:lnTo>
                <a:lnTo>
                  <a:pt x="91974" y="159341"/>
                </a:lnTo>
                <a:lnTo>
                  <a:pt x="225754" y="159341"/>
                </a:lnTo>
                <a:lnTo>
                  <a:pt x="216015" y="157355"/>
                </a:lnTo>
                <a:lnTo>
                  <a:pt x="208039" y="151950"/>
                </a:lnTo>
                <a:lnTo>
                  <a:pt x="202650" y="143950"/>
                </a:lnTo>
                <a:lnTo>
                  <a:pt x="200670" y="134181"/>
                </a:lnTo>
                <a:lnTo>
                  <a:pt x="202650" y="124413"/>
                </a:lnTo>
                <a:lnTo>
                  <a:pt x="208039" y="116413"/>
                </a:lnTo>
                <a:lnTo>
                  <a:pt x="216014" y="111008"/>
                </a:lnTo>
                <a:lnTo>
                  <a:pt x="225754" y="109022"/>
                </a:lnTo>
                <a:close/>
              </a:path>
              <a:path w="318135" h="318770">
                <a:moveTo>
                  <a:pt x="309645" y="109022"/>
                </a:moveTo>
                <a:lnTo>
                  <a:pt x="225754" y="109022"/>
                </a:lnTo>
                <a:lnTo>
                  <a:pt x="235494" y="111008"/>
                </a:lnTo>
                <a:lnTo>
                  <a:pt x="243470" y="116413"/>
                </a:lnTo>
                <a:lnTo>
                  <a:pt x="248859" y="124413"/>
                </a:lnTo>
                <a:lnTo>
                  <a:pt x="250838" y="134181"/>
                </a:lnTo>
                <a:lnTo>
                  <a:pt x="248859" y="143950"/>
                </a:lnTo>
                <a:lnTo>
                  <a:pt x="243470" y="151950"/>
                </a:lnTo>
                <a:lnTo>
                  <a:pt x="235494" y="157355"/>
                </a:lnTo>
                <a:lnTo>
                  <a:pt x="225754" y="159341"/>
                </a:lnTo>
                <a:lnTo>
                  <a:pt x="317728" y="159341"/>
                </a:lnTo>
                <a:lnTo>
                  <a:pt x="309645" y="109022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818662" y="3716442"/>
            <a:ext cx="318135" cy="318770"/>
          </a:xfrm>
          <a:custGeom>
            <a:avLst/>
            <a:gdLst/>
            <a:ahLst/>
            <a:cxnLst/>
            <a:rect l="l" t="t" r="r" b="b"/>
            <a:pathLst>
              <a:path w="318134" h="318770">
                <a:moveTo>
                  <a:pt x="158864" y="0"/>
                </a:moveTo>
                <a:lnTo>
                  <a:pt x="108629" y="8118"/>
                </a:lnTo>
                <a:lnTo>
                  <a:pt x="65017" y="30727"/>
                </a:lnTo>
                <a:lnTo>
                  <a:pt x="30635" y="65212"/>
                </a:lnTo>
                <a:lnTo>
                  <a:pt x="8082" y="109022"/>
                </a:lnTo>
                <a:lnTo>
                  <a:pt x="0" y="159341"/>
                </a:lnTo>
                <a:lnTo>
                  <a:pt x="8093" y="209726"/>
                </a:lnTo>
                <a:lnTo>
                  <a:pt x="30635" y="253469"/>
                </a:lnTo>
                <a:lnTo>
                  <a:pt x="65017" y="287954"/>
                </a:lnTo>
                <a:lnTo>
                  <a:pt x="108630" y="310564"/>
                </a:lnTo>
                <a:lnTo>
                  <a:pt x="158864" y="318682"/>
                </a:lnTo>
                <a:lnTo>
                  <a:pt x="209099" y="310564"/>
                </a:lnTo>
                <a:lnTo>
                  <a:pt x="252711" y="287954"/>
                </a:lnTo>
                <a:lnTo>
                  <a:pt x="272243" y="268363"/>
                </a:lnTo>
                <a:lnTo>
                  <a:pt x="158864" y="268363"/>
                </a:lnTo>
                <a:lnTo>
                  <a:pt x="134349" y="265481"/>
                </a:lnTo>
                <a:lnTo>
                  <a:pt x="92372" y="244305"/>
                </a:lnTo>
                <a:lnTo>
                  <a:pt x="74415" y="217626"/>
                </a:lnTo>
                <a:lnTo>
                  <a:pt x="78178" y="213852"/>
                </a:lnTo>
                <a:lnTo>
                  <a:pt x="307508" y="213852"/>
                </a:lnTo>
                <a:lnTo>
                  <a:pt x="309635" y="209726"/>
                </a:lnTo>
                <a:lnTo>
                  <a:pt x="317728" y="159341"/>
                </a:lnTo>
                <a:lnTo>
                  <a:pt x="91974" y="159341"/>
                </a:lnTo>
                <a:lnTo>
                  <a:pt x="82234" y="157355"/>
                </a:lnTo>
                <a:lnTo>
                  <a:pt x="74258" y="151950"/>
                </a:lnTo>
                <a:lnTo>
                  <a:pt x="68869" y="143950"/>
                </a:lnTo>
                <a:lnTo>
                  <a:pt x="66890" y="134181"/>
                </a:lnTo>
                <a:lnTo>
                  <a:pt x="68869" y="124413"/>
                </a:lnTo>
                <a:lnTo>
                  <a:pt x="74258" y="116413"/>
                </a:lnTo>
                <a:lnTo>
                  <a:pt x="82234" y="111008"/>
                </a:lnTo>
                <a:lnTo>
                  <a:pt x="91974" y="109022"/>
                </a:lnTo>
                <a:lnTo>
                  <a:pt x="309669" y="109022"/>
                </a:lnTo>
                <a:lnTo>
                  <a:pt x="287092" y="65212"/>
                </a:lnTo>
                <a:lnTo>
                  <a:pt x="252711" y="30727"/>
                </a:lnTo>
                <a:lnTo>
                  <a:pt x="209098" y="8118"/>
                </a:lnTo>
                <a:lnTo>
                  <a:pt x="158864" y="0"/>
                </a:lnTo>
                <a:close/>
              </a:path>
              <a:path w="318134" h="318770">
                <a:moveTo>
                  <a:pt x="307508" y="213852"/>
                </a:moveTo>
                <a:lnTo>
                  <a:pt x="239550" y="213852"/>
                </a:lnTo>
                <a:lnTo>
                  <a:pt x="243313" y="217626"/>
                </a:lnTo>
                <a:lnTo>
                  <a:pt x="243313" y="224335"/>
                </a:lnTo>
                <a:lnTo>
                  <a:pt x="205739" y="257252"/>
                </a:lnTo>
                <a:lnTo>
                  <a:pt x="158864" y="268363"/>
                </a:lnTo>
                <a:lnTo>
                  <a:pt x="272243" y="268363"/>
                </a:lnTo>
                <a:lnTo>
                  <a:pt x="287093" y="253469"/>
                </a:lnTo>
                <a:lnTo>
                  <a:pt x="307508" y="213852"/>
                </a:lnTo>
                <a:close/>
              </a:path>
              <a:path w="318134" h="318770">
                <a:moveTo>
                  <a:pt x="232443" y="213852"/>
                </a:moveTo>
                <a:lnTo>
                  <a:pt x="85703" y="213852"/>
                </a:lnTo>
                <a:lnTo>
                  <a:pt x="88211" y="215110"/>
                </a:lnTo>
                <a:lnTo>
                  <a:pt x="89465" y="217207"/>
                </a:lnTo>
                <a:lnTo>
                  <a:pt x="103013" y="231359"/>
                </a:lnTo>
                <a:lnTo>
                  <a:pt x="119461" y="242051"/>
                </a:lnTo>
                <a:lnTo>
                  <a:pt x="138261" y="248813"/>
                </a:lnTo>
                <a:lnTo>
                  <a:pt x="158864" y="251171"/>
                </a:lnTo>
                <a:lnTo>
                  <a:pt x="179408" y="248813"/>
                </a:lnTo>
                <a:lnTo>
                  <a:pt x="198110" y="242051"/>
                </a:lnTo>
                <a:lnTo>
                  <a:pt x="214538" y="231359"/>
                </a:lnTo>
                <a:lnTo>
                  <a:pt x="228263" y="217207"/>
                </a:lnTo>
                <a:lnTo>
                  <a:pt x="229935" y="215110"/>
                </a:lnTo>
                <a:lnTo>
                  <a:pt x="232443" y="213852"/>
                </a:lnTo>
                <a:close/>
              </a:path>
              <a:path w="318134" h="318770">
                <a:moveTo>
                  <a:pt x="225754" y="109022"/>
                </a:moveTo>
                <a:lnTo>
                  <a:pt x="91974" y="109022"/>
                </a:lnTo>
                <a:lnTo>
                  <a:pt x="101713" y="111008"/>
                </a:lnTo>
                <a:lnTo>
                  <a:pt x="109689" y="116413"/>
                </a:lnTo>
                <a:lnTo>
                  <a:pt x="115078" y="124413"/>
                </a:lnTo>
                <a:lnTo>
                  <a:pt x="117057" y="134181"/>
                </a:lnTo>
                <a:lnTo>
                  <a:pt x="115078" y="143950"/>
                </a:lnTo>
                <a:lnTo>
                  <a:pt x="109689" y="151950"/>
                </a:lnTo>
                <a:lnTo>
                  <a:pt x="101713" y="157355"/>
                </a:lnTo>
                <a:lnTo>
                  <a:pt x="91974" y="159341"/>
                </a:lnTo>
                <a:lnTo>
                  <a:pt x="225754" y="159341"/>
                </a:lnTo>
                <a:lnTo>
                  <a:pt x="216015" y="157355"/>
                </a:lnTo>
                <a:lnTo>
                  <a:pt x="208039" y="151950"/>
                </a:lnTo>
                <a:lnTo>
                  <a:pt x="202650" y="143950"/>
                </a:lnTo>
                <a:lnTo>
                  <a:pt x="200670" y="134181"/>
                </a:lnTo>
                <a:lnTo>
                  <a:pt x="202649" y="124413"/>
                </a:lnTo>
                <a:lnTo>
                  <a:pt x="208039" y="116413"/>
                </a:lnTo>
                <a:lnTo>
                  <a:pt x="216014" y="111008"/>
                </a:lnTo>
                <a:lnTo>
                  <a:pt x="225754" y="109022"/>
                </a:lnTo>
                <a:close/>
              </a:path>
              <a:path w="318134" h="318770">
                <a:moveTo>
                  <a:pt x="309645" y="109022"/>
                </a:moveTo>
                <a:lnTo>
                  <a:pt x="225754" y="109022"/>
                </a:lnTo>
                <a:lnTo>
                  <a:pt x="235494" y="111008"/>
                </a:lnTo>
                <a:lnTo>
                  <a:pt x="243470" y="116413"/>
                </a:lnTo>
                <a:lnTo>
                  <a:pt x="248859" y="124413"/>
                </a:lnTo>
                <a:lnTo>
                  <a:pt x="250838" y="134181"/>
                </a:lnTo>
                <a:lnTo>
                  <a:pt x="248859" y="143950"/>
                </a:lnTo>
                <a:lnTo>
                  <a:pt x="243470" y="151950"/>
                </a:lnTo>
                <a:lnTo>
                  <a:pt x="235494" y="157355"/>
                </a:lnTo>
                <a:lnTo>
                  <a:pt x="225754" y="159341"/>
                </a:lnTo>
                <a:lnTo>
                  <a:pt x="317728" y="159341"/>
                </a:lnTo>
                <a:lnTo>
                  <a:pt x="309645" y="109022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818662" y="4263558"/>
            <a:ext cx="318135" cy="318770"/>
          </a:xfrm>
          <a:custGeom>
            <a:avLst/>
            <a:gdLst/>
            <a:ahLst/>
            <a:cxnLst/>
            <a:rect l="l" t="t" r="r" b="b"/>
            <a:pathLst>
              <a:path w="318134" h="318770">
                <a:moveTo>
                  <a:pt x="158864" y="0"/>
                </a:moveTo>
                <a:lnTo>
                  <a:pt x="108629" y="8117"/>
                </a:lnTo>
                <a:lnTo>
                  <a:pt x="65017" y="30727"/>
                </a:lnTo>
                <a:lnTo>
                  <a:pt x="30635" y="65212"/>
                </a:lnTo>
                <a:lnTo>
                  <a:pt x="8082" y="109022"/>
                </a:lnTo>
                <a:lnTo>
                  <a:pt x="0" y="159341"/>
                </a:lnTo>
                <a:lnTo>
                  <a:pt x="8093" y="209726"/>
                </a:lnTo>
                <a:lnTo>
                  <a:pt x="30635" y="253469"/>
                </a:lnTo>
                <a:lnTo>
                  <a:pt x="65017" y="287954"/>
                </a:lnTo>
                <a:lnTo>
                  <a:pt x="108630" y="310564"/>
                </a:lnTo>
                <a:lnTo>
                  <a:pt x="158864" y="318682"/>
                </a:lnTo>
                <a:lnTo>
                  <a:pt x="209099" y="310564"/>
                </a:lnTo>
                <a:lnTo>
                  <a:pt x="252711" y="287954"/>
                </a:lnTo>
                <a:lnTo>
                  <a:pt x="272243" y="268364"/>
                </a:lnTo>
                <a:lnTo>
                  <a:pt x="158864" y="268363"/>
                </a:lnTo>
                <a:lnTo>
                  <a:pt x="134349" y="265481"/>
                </a:lnTo>
                <a:lnTo>
                  <a:pt x="92372" y="244305"/>
                </a:lnTo>
                <a:lnTo>
                  <a:pt x="74415" y="217626"/>
                </a:lnTo>
                <a:lnTo>
                  <a:pt x="78178" y="213852"/>
                </a:lnTo>
                <a:lnTo>
                  <a:pt x="307508" y="213852"/>
                </a:lnTo>
                <a:lnTo>
                  <a:pt x="309635" y="209726"/>
                </a:lnTo>
                <a:lnTo>
                  <a:pt x="317728" y="159341"/>
                </a:lnTo>
                <a:lnTo>
                  <a:pt x="91974" y="159341"/>
                </a:lnTo>
                <a:lnTo>
                  <a:pt x="82234" y="157355"/>
                </a:lnTo>
                <a:lnTo>
                  <a:pt x="74258" y="151950"/>
                </a:lnTo>
                <a:lnTo>
                  <a:pt x="68869" y="143950"/>
                </a:lnTo>
                <a:lnTo>
                  <a:pt x="66890" y="134181"/>
                </a:lnTo>
                <a:lnTo>
                  <a:pt x="68869" y="124413"/>
                </a:lnTo>
                <a:lnTo>
                  <a:pt x="74258" y="116413"/>
                </a:lnTo>
                <a:lnTo>
                  <a:pt x="82234" y="111008"/>
                </a:lnTo>
                <a:lnTo>
                  <a:pt x="91974" y="109022"/>
                </a:lnTo>
                <a:lnTo>
                  <a:pt x="309669" y="109022"/>
                </a:lnTo>
                <a:lnTo>
                  <a:pt x="287092" y="65212"/>
                </a:lnTo>
                <a:lnTo>
                  <a:pt x="252711" y="30727"/>
                </a:lnTo>
                <a:lnTo>
                  <a:pt x="209098" y="8118"/>
                </a:lnTo>
                <a:lnTo>
                  <a:pt x="158864" y="0"/>
                </a:lnTo>
                <a:close/>
              </a:path>
              <a:path w="318134" h="318770">
                <a:moveTo>
                  <a:pt x="307508" y="213852"/>
                </a:moveTo>
                <a:lnTo>
                  <a:pt x="239550" y="213852"/>
                </a:lnTo>
                <a:lnTo>
                  <a:pt x="243313" y="217626"/>
                </a:lnTo>
                <a:lnTo>
                  <a:pt x="243313" y="224335"/>
                </a:lnTo>
                <a:lnTo>
                  <a:pt x="205739" y="257252"/>
                </a:lnTo>
                <a:lnTo>
                  <a:pt x="158864" y="268363"/>
                </a:lnTo>
                <a:lnTo>
                  <a:pt x="272243" y="268364"/>
                </a:lnTo>
                <a:lnTo>
                  <a:pt x="287093" y="253469"/>
                </a:lnTo>
                <a:lnTo>
                  <a:pt x="307508" y="213852"/>
                </a:lnTo>
                <a:close/>
              </a:path>
              <a:path w="318134" h="318770">
                <a:moveTo>
                  <a:pt x="232443" y="213852"/>
                </a:moveTo>
                <a:lnTo>
                  <a:pt x="85703" y="213852"/>
                </a:lnTo>
                <a:lnTo>
                  <a:pt x="88211" y="215110"/>
                </a:lnTo>
                <a:lnTo>
                  <a:pt x="89465" y="217207"/>
                </a:lnTo>
                <a:lnTo>
                  <a:pt x="103013" y="231359"/>
                </a:lnTo>
                <a:lnTo>
                  <a:pt x="119461" y="242051"/>
                </a:lnTo>
                <a:lnTo>
                  <a:pt x="138261" y="248813"/>
                </a:lnTo>
                <a:lnTo>
                  <a:pt x="158864" y="251171"/>
                </a:lnTo>
                <a:lnTo>
                  <a:pt x="179408" y="248813"/>
                </a:lnTo>
                <a:lnTo>
                  <a:pt x="198110" y="242051"/>
                </a:lnTo>
                <a:lnTo>
                  <a:pt x="214538" y="231359"/>
                </a:lnTo>
                <a:lnTo>
                  <a:pt x="228263" y="217207"/>
                </a:lnTo>
                <a:lnTo>
                  <a:pt x="229935" y="215110"/>
                </a:lnTo>
                <a:lnTo>
                  <a:pt x="232443" y="213852"/>
                </a:lnTo>
                <a:close/>
              </a:path>
              <a:path w="318134" h="318770">
                <a:moveTo>
                  <a:pt x="225754" y="109022"/>
                </a:moveTo>
                <a:lnTo>
                  <a:pt x="91974" y="109022"/>
                </a:lnTo>
                <a:lnTo>
                  <a:pt x="101713" y="111008"/>
                </a:lnTo>
                <a:lnTo>
                  <a:pt x="109689" y="116413"/>
                </a:lnTo>
                <a:lnTo>
                  <a:pt x="115078" y="124413"/>
                </a:lnTo>
                <a:lnTo>
                  <a:pt x="117057" y="134181"/>
                </a:lnTo>
                <a:lnTo>
                  <a:pt x="115078" y="143950"/>
                </a:lnTo>
                <a:lnTo>
                  <a:pt x="109689" y="151950"/>
                </a:lnTo>
                <a:lnTo>
                  <a:pt x="101713" y="157355"/>
                </a:lnTo>
                <a:lnTo>
                  <a:pt x="91974" y="159341"/>
                </a:lnTo>
                <a:lnTo>
                  <a:pt x="225754" y="159341"/>
                </a:lnTo>
                <a:lnTo>
                  <a:pt x="216015" y="157355"/>
                </a:lnTo>
                <a:lnTo>
                  <a:pt x="208039" y="151950"/>
                </a:lnTo>
                <a:lnTo>
                  <a:pt x="202650" y="143950"/>
                </a:lnTo>
                <a:lnTo>
                  <a:pt x="200670" y="134182"/>
                </a:lnTo>
                <a:lnTo>
                  <a:pt x="202649" y="124413"/>
                </a:lnTo>
                <a:lnTo>
                  <a:pt x="208039" y="116413"/>
                </a:lnTo>
                <a:lnTo>
                  <a:pt x="216014" y="111008"/>
                </a:lnTo>
                <a:lnTo>
                  <a:pt x="225754" y="109022"/>
                </a:lnTo>
                <a:close/>
              </a:path>
              <a:path w="318134" h="318770">
                <a:moveTo>
                  <a:pt x="309645" y="109022"/>
                </a:moveTo>
                <a:lnTo>
                  <a:pt x="225754" y="109022"/>
                </a:lnTo>
                <a:lnTo>
                  <a:pt x="235494" y="111008"/>
                </a:lnTo>
                <a:lnTo>
                  <a:pt x="243470" y="116413"/>
                </a:lnTo>
                <a:lnTo>
                  <a:pt x="248859" y="124413"/>
                </a:lnTo>
                <a:lnTo>
                  <a:pt x="250838" y="134182"/>
                </a:lnTo>
                <a:lnTo>
                  <a:pt x="248859" y="143950"/>
                </a:lnTo>
                <a:lnTo>
                  <a:pt x="243470" y="151950"/>
                </a:lnTo>
                <a:lnTo>
                  <a:pt x="235494" y="157355"/>
                </a:lnTo>
                <a:lnTo>
                  <a:pt x="225754" y="159341"/>
                </a:lnTo>
                <a:lnTo>
                  <a:pt x="317728" y="159341"/>
                </a:lnTo>
                <a:lnTo>
                  <a:pt x="309645" y="109022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370856" y="4263558"/>
            <a:ext cx="318135" cy="318770"/>
          </a:xfrm>
          <a:custGeom>
            <a:avLst/>
            <a:gdLst/>
            <a:ahLst/>
            <a:cxnLst/>
            <a:rect l="l" t="t" r="r" b="b"/>
            <a:pathLst>
              <a:path w="318134" h="318770">
                <a:moveTo>
                  <a:pt x="158864" y="0"/>
                </a:moveTo>
                <a:lnTo>
                  <a:pt x="108629" y="8117"/>
                </a:lnTo>
                <a:lnTo>
                  <a:pt x="65017" y="30727"/>
                </a:lnTo>
                <a:lnTo>
                  <a:pt x="30635" y="65212"/>
                </a:lnTo>
                <a:lnTo>
                  <a:pt x="8082" y="109022"/>
                </a:lnTo>
                <a:lnTo>
                  <a:pt x="0" y="159341"/>
                </a:lnTo>
                <a:lnTo>
                  <a:pt x="8093" y="209726"/>
                </a:lnTo>
                <a:lnTo>
                  <a:pt x="30635" y="253469"/>
                </a:lnTo>
                <a:lnTo>
                  <a:pt x="65017" y="287954"/>
                </a:lnTo>
                <a:lnTo>
                  <a:pt x="108630" y="310564"/>
                </a:lnTo>
                <a:lnTo>
                  <a:pt x="158864" y="318682"/>
                </a:lnTo>
                <a:lnTo>
                  <a:pt x="209099" y="310564"/>
                </a:lnTo>
                <a:lnTo>
                  <a:pt x="252711" y="287954"/>
                </a:lnTo>
                <a:lnTo>
                  <a:pt x="272243" y="268364"/>
                </a:lnTo>
                <a:lnTo>
                  <a:pt x="158864" y="268363"/>
                </a:lnTo>
                <a:lnTo>
                  <a:pt x="134349" y="265481"/>
                </a:lnTo>
                <a:lnTo>
                  <a:pt x="92372" y="244305"/>
                </a:lnTo>
                <a:lnTo>
                  <a:pt x="74415" y="217626"/>
                </a:lnTo>
                <a:lnTo>
                  <a:pt x="78178" y="213852"/>
                </a:lnTo>
                <a:lnTo>
                  <a:pt x="307508" y="213852"/>
                </a:lnTo>
                <a:lnTo>
                  <a:pt x="309635" y="209726"/>
                </a:lnTo>
                <a:lnTo>
                  <a:pt x="317728" y="159341"/>
                </a:lnTo>
                <a:lnTo>
                  <a:pt x="91974" y="159341"/>
                </a:lnTo>
                <a:lnTo>
                  <a:pt x="82234" y="157355"/>
                </a:lnTo>
                <a:lnTo>
                  <a:pt x="74258" y="151950"/>
                </a:lnTo>
                <a:lnTo>
                  <a:pt x="68869" y="143950"/>
                </a:lnTo>
                <a:lnTo>
                  <a:pt x="66890" y="134181"/>
                </a:lnTo>
                <a:lnTo>
                  <a:pt x="68869" y="124413"/>
                </a:lnTo>
                <a:lnTo>
                  <a:pt x="74258" y="116413"/>
                </a:lnTo>
                <a:lnTo>
                  <a:pt x="82234" y="111008"/>
                </a:lnTo>
                <a:lnTo>
                  <a:pt x="91974" y="109022"/>
                </a:lnTo>
                <a:lnTo>
                  <a:pt x="309669" y="109022"/>
                </a:lnTo>
                <a:lnTo>
                  <a:pt x="287092" y="65212"/>
                </a:lnTo>
                <a:lnTo>
                  <a:pt x="252711" y="30727"/>
                </a:lnTo>
                <a:lnTo>
                  <a:pt x="209098" y="8118"/>
                </a:lnTo>
                <a:lnTo>
                  <a:pt x="158864" y="0"/>
                </a:lnTo>
                <a:close/>
              </a:path>
              <a:path w="318134" h="318770">
                <a:moveTo>
                  <a:pt x="307508" y="213852"/>
                </a:moveTo>
                <a:lnTo>
                  <a:pt x="239550" y="213852"/>
                </a:lnTo>
                <a:lnTo>
                  <a:pt x="243313" y="217626"/>
                </a:lnTo>
                <a:lnTo>
                  <a:pt x="243313" y="224335"/>
                </a:lnTo>
                <a:lnTo>
                  <a:pt x="205739" y="257252"/>
                </a:lnTo>
                <a:lnTo>
                  <a:pt x="158864" y="268363"/>
                </a:lnTo>
                <a:lnTo>
                  <a:pt x="272243" y="268364"/>
                </a:lnTo>
                <a:lnTo>
                  <a:pt x="287093" y="253469"/>
                </a:lnTo>
                <a:lnTo>
                  <a:pt x="307508" y="213852"/>
                </a:lnTo>
                <a:close/>
              </a:path>
              <a:path w="318134" h="318770">
                <a:moveTo>
                  <a:pt x="232443" y="213852"/>
                </a:moveTo>
                <a:lnTo>
                  <a:pt x="85703" y="213852"/>
                </a:lnTo>
                <a:lnTo>
                  <a:pt x="88211" y="215110"/>
                </a:lnTo>
                <a:lnTo>
                  <a:pt x="89465" y="217207"/>
                </a:lnTo>
                <a:lnTo>
                  <a:pt x="103013" y="231359"/>
                </a:lnTo>
                <a:lnTo>
                  <a:pt x="119461" y="242051"/>
                </a:lnTo>
                <a:lnTo>
                  <a:pt x="138261" y="248813"/>
                </a:lnTo>
                <a:lnTo>
                  <a:pt x="158864" y="251171"/>
                </a:lnTo>
                <a:lnTo>
                  <a:pt x="179408" y="248813"/>
                </a:lnTo>
                <a:lnTo>
                  <a:pt x="198110" y="242051"/>
                </a:lnTo>
                <a:lnTo>
                  <a:pt x="214538" y="231359"/>
                </a:lnTo>
                <a:lnTo>
                  <a:pt x="228263" y="217207"/>
                </a:lnTo>
                <a:lnTo>
                  <a:pt x="229935" y="215110"/>
                </a:lnTo>
                <a:lnTo>
                  <a:pt x="232443" y="213852"/>
                </a:lnTo>
                <a:close/>
              </a:path>
              <a:path w="318134" h="318770">
                <a:moveTo>
                  <a:pt x="225754" y="109022"/>
                </a:moveTo>
                <a:lnTo>
                  <a:pt x="91974" y="109022"/>
                </a:lnTo>
                <a:lnTo>
                  <a:pt x="101713" y="111008"/>
                </a:lnTo>
                <a:lnTo>
                  <a:pt x="109689" y="116413"/>
                </a:lnTo>
                <a:lnTo>
                  <a:pt x="115078" y="124413"/>
                </a:lnTo>
                <a:lnTo>
                  <a:pt x="117057" y="134181"/>
                </a:lnTo>
                <a:lnTo>
                  <a:pt x="115078" y="143950"/>
                </a:lnTo>
                <a:lnTo>
                  <a:pt x="109689" y="151950"/>
                </a:lnTo>
                <a:lnTo>
                  <a:pt x="101713" y="157355"/>
                </a:lnTo>
                <a:lnTo>
                  <a:pt x="91974" y="159341"/>
                </a:lnTo>
                <a:lnTo>
                  <a:pt x="225754" y="159341"/>
                </a:lnTo>
                <a:lnTo>
                  <a:pt x="216015" y="157355"/>
                </a:lnTo>
                <a:lnTo>
                  <a:pt x="208039" y="151950"/>
                </a:lnTo>
                <a:lnTo>
                  <a:pt x="202650" y="143950"/>
                </a:lnTo>
                <a:lnTo>
                  <a:pt x="200670" y="134182"/>
                </a:lnTo>
                <a:lnTo>
                  <a:pt x="202649" y="124413"/>
                </a:lnTo>
                <a:lnTo>
                  <a:pt x="208039" y="116413"/>
                </a:lnTo>
                <a:lnTo>
                  <a:pt x="216014" y="111008"/>
                </a:lnTo>
                <a:lnTo>
                  <a:pt x="225754" y="109022"/>
                </a:lnTo>
                <a:close/>
              </a:path>
              <a:path w="318134" h="318770">
                <a:moveTo>
                  <a:pt x="309645" y="109022"/>
                </a:moveTo>
                <a:lnTo>
                  <a:pt x="225754" y="109022"/>
                </a:lnTo>
                <a:lnTo>
                  <a:pt x="235494" y="111008"/>
                </a:lnTo>
                <a:lnTo>
                  <a:pt x="243470" y="116413"/>
                </a:lnTo>
                <a:lnTo>
                  <a:pt x="248859" y="124413"/>
                </a:lnTo>
                <a:lnTo>
                  <a:pt x="250838" y="134182"/>
                </a:lnTo>
                <a:lnTo>
                  <a:pt x="248859" y="143950"/>
                </a:lnTo>
                <a:lnTo>
                  <a:pt x="243470" y="151950"/>
                </a:lnTo>
                <a:lnTo>
                  <a:pt x="235494" y="157355"/>
                </a:lnTo>
                <a:lnTo>
                  <a:pt x="225754" y="159341"/>
                </a:lnTo>
                <a:lnTo>
                  <a:pt x="317728" y="159341"/>
                </a:lnTo>
                <a:lnTo>
                  <a:pt x="309645" y="109022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818662" y="4810674"/>
            <a:ext cx="318135" cy="318770"/>
          </a:xfrm>
          <a:custGeom>
            <a:avLst/>
            <a:gdLst/>
            <a:ahLst/>
            <a:cxnLst/>
            <a:rect l="l" t="t" r="r" b="b"/>
            <a:pathLst>
              <a:path w="318134" h="318770">
                <a:moveTo>
                  <a:pt x="158864" y="0"/>
                </a:moveTo>
                <a:lnTo>
                  <a:pt x="108629" y="8117"/>
                </a:lnTo>
                <a:lnTo>
                  <a:pt x="65017" y="30727"/>
                </a:lnTo>
                <a:lnTo>
                  <a:pt x="30635" y="65212"/>
                </a:lnTo>
                <a:lnTo>
                  <a:pt x="8082" y="109022"/>
                </a:lnTo>
                <a:lnTo>
                  <a:pt x="0" y="159341"/>
                </a:lnTo>
                <a:lnTo>
                  <a:pt x="8093" y="209726"/>
                </a:lnTo>
                <a:lnTo>
                  <a:pt x="30635" y="253469"/>
                </a:lnTo>
                <a:lnTo>
                  <a:pt x="65017" y="287954"/>
                </a:lnTo>
                <a:lnTo>
                  <a:pt x="108630" y="310564"/>
                </a:lnTo>
                <a:lnTo>
                  <a:pt x="158864" y="318682"/>
                </a:lnTo>
                <a:lnTo>
                  <a:pt x="209099" y="310564"/>
                </a:lnTo>
                <a:lnTo>
                  <a:pt x="252711" y="287954"/>
                </a:lnTo>
                <a:lnTo>
                  <a:pt x="272243" y="268364"/>
                </a:lnTo>
                <a:lnTo>
                  <a:pt x="158864" y="268363"/>
                </a:lnTo>
                <a:lnTo>
                  <a:pt x="134349" y="265481"/>
                </a:lnTo>
                <a:lnTo>
                  <a:pt x="92372" y="244305"/>
                </a:lnTo>
                <a:lnTo>
                  <a:pt x="74415" y="217626"/>
                </a:lnTo>
                <a:lnTo>
                  <a:pt x="78178" y="213852"/>
                </a:lnTo>
                <a:lnTo>
                  <a:pt x="307508" y="213852"/>
                </a:lnTo>
                <a:lnTo>
                  <a:pt x="309635" y="209726"/>
                </a:lnTo>
                <a:lnTo>
                  <a:pt x="317728" y="159341"/>
                </a:lnTo>
                <a:lnTo>
                  <a:pt x="91974" y="159341"/>
                </a:lnTo>
                <a:lnTo>
                  <a:pt x="82234" y="157355"/>
                </a:lnTo>
                <a:lnTo>
                  <a:pt x="74258" y="151950"/>
                </a:lnTo>
                <a:lnTo>
                  <a:pt x="68869" y="143950"/>
                </a:lnTo>
                <a:lnTo>
                  <a:pt x="66890" y="134181"/>
                </a:lnTo>
                <a:lnTo>
                  <a:pt x="68869" y="124413"/>
                </a:lnTo>
                <a:lnTo>
                  <a:pt x="74258" y="116413"/>
                </a:lnTo>
                <a:lnTo>
                  <a:pt x="82234" y="111008"/>
                </a:lnTo>
                <a:lnTo>
                  <a:pt x="91974" y="109022"/>
                </a:lnTo>
                <a:lnTo>
                  <a:pt x="309669" y="109022"/>
                </a:lnTo>
                <a:lnTo>
                  <a:pt x="287092" y="65212"/>
                </a:lnTo>
                <a:lnTo>
                  <a:pt x="252711" y="30727"/>
                </a:lnTo>
                <a:lnTo>
                  <a:pt x="209098" y="8118"/>
                </a:lnTo>
                <a:lnTo>
                  <a:pt x="158864" y="0"/>
                </a:lnTo>
                <a:close/>
              </a:path>
              <a:path w="318134" h="318770">
                <a:moveTo>
                  <a:pt x="307508" y="213852"/>
                </a:moveTo>
                <a:lnTo>
                  <a:pt x="239550" y="213852"/>
                </a:lnTo>
                <a:lnTo>
                  <a:pt x="243313" y="217626"/>
                </a:lnTo>
                <a:lnTo>
                  <a:pt x="243313" y="224335"/>
                </a:lnTo>
                <a:lnTo>
                  <a:pt x="205739" y="257252"/>
                </a:lnTo>
                <a:lnTo>
                  <a:pt x="158864" y="268363"/>
                </a:lnTo>
                <a:lnTo>
                  <a:pt x="272243" y="268364"/>
                </a:lnTo>
                <a:lnTo>
                  <a:pt x="287093" y="253469"/>
                </a:lnTo>
                <a:lnTo>
                  <a:pt x="307508" y="213852"/>
                </a:lnTo>
                <a:close/>
              </a:path>
              <a:path w="318134" h="318770">
                <a:moveTo>
                  <a:pt x="232443" y="213852"/>
                </a:moveTo>
                <a:lnTo>
                  <a:pt x="85703" y="213852"/>
                </a:lnTo>
                <a:lnTo>
                  <a:pt x="88211" y="215110"/>
                </a:lnTo>
                <a:lnTo>
                  <a:pt x="89465" y="217207"/>
                </a:lnTo>
                <a:lnTo>
                  <a:pt x="103013" y="231359"/>
                </a:lnTo>
                <a:lnTo>
                  <a:pt x="119461" y="242051"/>
                </a:lnTo>
                <a:lnTo>
                  <a:pt x="138261" y="248813"/>
                </a:lnTo>
                <a:lnTo>
                  <a:pt x="158864" y="251171"/>
                </a:lnTo>
                <a:lnTo>
                  <a:pt x="179408" y="248813"/>
                </a:lnTo>
                <a:lnTo>
                  <a:pt x="198110" y="242051"/>
                </a:lnTo>
                <a:lnTo>
                  <a:pt x="214538" y="231359"/>
                </a:lnTo>
                <a:lnTo>
                  <a:pt x="228263" y="217207"/>
                </a:lnTo>
                <a:lnTo>
                  <a:pt x="229935" y="215110"/>
                </a:lnTo>
                <a:lnTo>
                  <a:pt x="232443" y="213852"/>
                </a:lnTo>
                <a:close/>
              </a:path>
              <a:path w="318134" h="318770">
                <a:moveTo>
                  <a:pt x="225754" y="109022"/>
                </a:moveTo>
                <a:lnTo>
                  <a:pt x="91974" y="109022"/>
                </a:lnTo>
                <a:lnTo>
                  <a:pt x="101713" y="111008"/>
                </a:lnTo>
                <a:lnTo>
                  <a:pt x="109689" y="116413"/>
                </a:lnTo>
                <a:lnTo>
                  <a:pt x="115078" y="124413"/>
                </a:lnTo>
                <a:lnTo>
                  <a:pt x="117057" y="134181"/>
                </a:lnTo>
                <a:lnTo>
                  <a:pt x="115078" y="143950"/>
                </a:lnTo>
                <a:lnTo>
                  <a:pt x="109689" y="151950"/>
                </a:lnTo>
                <a:lnTo>
                  <a:pt x="101713" y="157355"/>
                </a:lnTo>
                <a:lnTo>
                  <a:pt x="91974" y="159341"/>
                </a:lnTo>
                <a:lnTo>
                  <a:pt x="225754" y="159341"/>
                </a:lnTo>
                <a:lnTo>
                  <a:pt x="216015" y="157355"/>
                </a:lnTo>
                <a:lnTo>
                  <a:pt x="208039" y="151950"/>
                </a:lnTo>
                <a:lnTo>
                  <a:pt x="202650" y="143950"/>
                </a:lnTo>
                <a:lnTo>
                  <a:pt x="200670" y="134182"/>
                </a:lnTo>
                <a:lnTo>
                  <a:pt x="202649" y="124413"/>
                </a:lnTo>
                <a:lnTo>
                  <a:pt x="208039" y="116413"/>
                </a:lnTo>
                <a:lnTo>
                  <a:pt x="216014" y="111008"/>
                </a:lnTo>
                <a:lnTo>
                  <a:pt x="225754" y="109022"/>
                </a:lnTo>
                <a:close/>
              </a:path>
              <a:path w="318134" h="318770">
                <a:moveTo>
                  <a:pt x="309645" y="109022"/>
                </a:moveTo>
                <a:lnTo>
                  <a:pt x="225754" y="109022"/>
                </a:lnTo>
                <a:lnTo>
                  <a:pt x="235494" y="111008"/>
                </a:lnTo>
                <a:lnTo>
                  <a:pt x="243470" y="116413"/>
                </a:lnTo>
                <a:lnTo>
                  <a:pt x="248859" y="124413"/>
                </a:lnTo>
                <a:lnTo>
                  <a:pt x="250838" y="134182"/>
                </a:lnTo>
                <a:lnTo>
                  <a:pt x="248859" y="143950"/>
                </a:lnTo>
                <a:lnTo>
                  <a:pt x="243470" y="151950"/>
                </a:lnTo>
                <a:lnTo>
                  <a:pt x="235494" y="157355"/>
                </a:lnTo>
                <a:lnTo>
                  <a:pt x="225754" y="159341"/>
                </a:lnTo>
                <a:lnTo>
                  <a:pt x="317728" y="159341"/>
                </a:lnTo>
                <a:lnTo>
                  <a:pt x="309645" y="109022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370856" y="4810674"/>
            <a:ext cx="318135" cy="318770"/>
          </a:xfrm>
          <a:custGeom>
            <a:avLst/>
            <a:gdLst/>
            <a:ahLst/>
            <a:cxnLst/>
            <a:rect l="l" t="t" r="r" b="b"/>
            <a:pathLst>
              <a:path w="318134" h="318770">
                <a:moveTo>
                  <a:pt x="158864" y="0"/>
                </a:moveTo>
                <a:lnTo>
                  <a:pt x="108629" y="8117"/>
                </a:lnTo>
                <a:lnTo>
                  <a:pt x="65017" y="30727"/>
                </a:lnTo>
                <a:lnTo>
                  <a:pt x="30635" y="65212"/>
                </a:lnTo>
                <a:lnTo>
                  <a:pt x="8082" y="109022"/>
                </a:lnTo>
                <a:lnTo>
                  <a:pt x="0" y="159341"/>
                </a:lnTo>
                <a:lnTo>
                  <a:pt x="8093" y="209726"/>
                </a:lnTo>
                <a:lnTo>
                  <a:pt x="30635" y="253469"/>
                </a:lnTo>
                <a:lnTo>
                  <a:pt x="65017" y="287954"/>
                </a:lnTo>
                <a:lnTo>
                  <a:pt x="108630" y="310564"/>
                </a:lnTo>
                <a:lnTo>
                  <a:pt x="158864" y="318682"/>
                </a:lnTo>
                <a:lnTo>
                  <a:pt x="209099" y="310564"/>
                </a:lnTo>
                <a:lnTo>
                  <a:pt x="252711" y="287954"/>
                </a:lnTo>
                <a:lnTo>
                  <a:pt x="272243" y="268364"/>
                </a:lnTo>
                <a:lnTo>
                  <a:pt x="158864" y="268363"/>
                </a:lnTo>
                <a:lnTo>
                  <a:pt x="134349" y="265481"/>
                </a:lnTo>
                <a:lnTo>
                  <a:pt x="92372" y="244305"/>
                </a:lnTo>
                <a:lnTo>
                  <a:pt x="74415" y="217626"/>
                </a:lnTo>
                <a:lnTo>
                  <a:pt x="78178" y="213852"/>
                </a:lnTo>
                <a:lnTo>
                  <a:pt x="307508" y="213852"/>
                </a:lnTo>
                <a:lnTo>
                  <a:pt x="309635" y="209726"/>
                </a:lnTo>
                <a:lnTo>
                  <a:pt x="317728" y="159341"/>
                </a:lnTo>
                <a:lnTo>
                  <a:pt x="91974" y="159341"/>
                </a:lnTo>
                <a:lnTo>
                  <a:pt x="82234" y="157355"/>
                </a:lnTo>
                <a:lnTo>
                  <a:pt x="74258" y="151950"/>
                </a:lnTo>
                <a:lnTo>
                  <a:pt x="68869" y="143950"/>
                </a:lnTo>
                <a:lnTo>
                  <a:pt x="66890" y="134181"/>
                </a:lnTo>
                <a:lnTo>
                  <a:pt x="68869" y="124413"/>
                </a:lnTo>
                <a:lnTo>
                  <a:pt x="74258" y="116413"/>
                </a:lnTo>
                <a:lnTo>
                  <a:pt x="82234" y="111008"/>
                </a:lnTo>
                <a:lnTo>
                  <a:pt x="91974" y="109022"/>
                </a:lnTo>
                <a:lnTo>
                  <a:pt x="309669" y="109022"/>
                </a:lnTo>
                <a:lnTo>
                  <a:pt x="287092" y="65212"/>
                </a:lnTo>
                <a:lnTo>
                  <a:pt x="252711" y="30727"/>
                </a:lnTo>
                <a:lnTo>
                  <a:pt x="209098" y="8118"/>
                </a:lnTo>
                <a:lnTo>
                  <a:pt x="158864" y="0"/>
                </a:lnTo>
                <a:close/>
              </a:path>
              <a:path w="318134" h="318770">
                <a:moveTo>
                  <a:pt x="307508" y="213852"/>
                </a:moveTo>
                <a:lnTo>
                  <a:pt x="239550" y="213852"/>
                </a:lnTo>
                <a:lnTo>
                  <a:pt x="243313" y="217626"/>
                </a:lnTo>
                <a:lnTo>
                  <a:pt x="243313" y="224335"/>
                </a:lnTo>
                <a:lnTo>
                  <a:pt x="205739" y="257252"/>
                </a:lnTo>
                <a:lnTo>
                  <a:pt x="158864" y="268363"/>
                </a:lnTo>
                <a:lnTo>
                  <a:pt x="272243" y="268364"/>
                </a:lnTo>
                <a:lnTo>
                  <a:pt x="287093" y="253469"/>
                </a:lnTo>
                <a:lnTo>
                  <a:pt x="307508" y="213852"/>
                </a:lnTo>
                <a:close/>
              </a:path>
              <a:path w="318134" h="318770">
                <a:moveTo>
                  <a:pt x="232443" y="213852"/>
                </a:moveTo>
                <a:lnTo>
                  <a:pt x="85703" y="213852"/>
                </a:lnTo>
                <a:lnTo>
                  <a:pt x="88211" y="215110"/>
                </a:lnTo>
                <a:lnTo>
                  <a:pt x="89465" y="217207"/>
                </a:lnTo>
                <a:lnTo>
                  <a:pt x="103013" y="231359"/>
                </a:lnTo>
                <a:lnTo>
                  <a:pt x="119461" y="242051"/>
                </a:lnTo>
                <a:lnTo>
                  <a:pt x="138261" y="248813"/>
                </a:lnTo>
                <a:lnTo>
                  <a:pt x="158864" y="251171"/>
                </a:lnTo>
                <a:lnTo>
                  <a:pt x="179408" y="248813"/>
                </a:lnTo>
                <a:lnTo>
                  <a:pt x="198110" y="242051"/>
                </a:lnTo>
                <a:lnTo>
                  <a:pt x="214538" y="231359"/>
                </a:lnTo>
                <a:lnTo>
                  <a:pt x="228263" y="217207"/>
                </a:lnTo>
                <a:lnTo>
                  <a:pt x="229935" y="215110"/>
                </a:lnTo>
                <a:lnTo>
                  <a:pt x="232443" y="213852"/>
                </a:lnTo>
                <a:close/>
              </a:path>
              <a:path w="318134" h="318770">
                <a:moveTo>
                  <a:pt x="225754" y="109022"/>
                </a:moveTo>
                <a:lnTo>
                  <a:pt x="91974" y="109022"/>
                </a:lnTo>
                <a:lnTo>
                  <a:pt x="101713" y="111008"/>
                </a:lnTo>
                <a:lnTo>
                  <a:pt x="109689" y="116413"/>
                </a:lnTo>
                <a:lnTo>
                  <a:pt x="115078" y="124413"/>
                </a:lnTo>
                <a:lnTo>
                  <a:pt x="117057" y="134181"/>
                </a:lnTo>
                <a:lnTo>
                  <a:pt x="115078" y="143950"/>
                </a:lnTo>
                <a:lnTo>
                  <a:pt x="109689" y="151950"/>
                </a:lnTo>
                <a:lnTo>
                  <a:pt x="101713" y="157355"/>
                </a:lnTo>
                <a:lnTo>
                  <a:pt x="91974" y="159341"/>
                </a:lnTo>
                <a:lnTo>
                  <a:pt x="225754" y="159341"/>
                </a:lnTo>
                <a:lnTo>
                  <a:pt x="216015" y="157355"/>
                </a:lnTo>
                <a:lnTo>
                  <a:pt x="208039" y="151950"/>
                </a:lnTo>
                <a:lnTo>
                  <a:pt x="202650" y="143950"/>
                </a:lnTo>
                <a:lnTo>
                  <a:pt x="200670" y="134182"/>
                </a:lnTo>
                <a:lnTo>
                  <a:pt x="202649" y="124413"/>
                </a:lnTo>
                <a:lnTo>
                  <a:pt x="208039" y="116413"/>
                </a:lnTo>
                <a:lnTo>
                  <a:pt x="216014" y="111008"/>
                </a:lnTo>
                <a:lnTo>
                  <a:pt x="225754" y="109022"/>
                </a:lnTo>
                <a:close/>
              </a:path>
              <a:path w="318134" h="318770">
                <a:moveTo>
                  <a:pt x="309645" y="109022"/>
                </a:moveTo>
                <a:lnTo>
                  <a:pt x="225754" y="109022"/>
                </a:lnTo>
                <a:lnTo>
                  <a:pt x="235494" y="111008"/>
                </a:lnTo>
                <a:lnTo>
                  <a:pt x="243470" y="116413"/>
                </a:lnTo>
                <a:lnTo>
                  <a:pt x="248859" y="124413"/>
                </a:lnTo>
                <a:lnTo>
                  <a:pt x="250838" y="134182"/>
                </a:lnTo>
                <a:lnTo>
                  <a:pt x="248859" y="143950"/>
                </a:lnTo>
                <a:lnTo>
                  <a:pt x="243470" y="151950"/>
                </a:lnTo>
                <a:lnTo>
                  <a:pt x="235494" y="157355"/>
                </a:lnTo>
                <a:lnTo>
                  <a:pt x="225754" y="159341"/>
                </a:lnTo>
                <a:lnTo>
                  <a:pt x="317728" y="159341"/>
                </a:lnTo>
                <a:lnTo>
                  <a:pt x="309645" y="109022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227612" y="4810674"/>
            <a:ext cx="318135" cy="318770"/>
          </a:xfrm>
          <a:custGeom>
            <a:avLst/>
            <a:gdLst/>
            <a:ahLst/>
            <a:cxnLst/>
            <a:rect l="l" t="t" r="r" b="b"/>
            <a:pathLst>
              <a:path w="318135" h="318770">
                <a:moveTo>
                  <a:pt x="158864" y="0"/>
                </a:moveTo>
                <a:lnTo>
                  <a:pt x="108629" y="8117"/>
                </a:lnTo>
                <a:lnTo>
                  <a:pt x="65017" y="30727"/>
                </a:lnTo>
                <a:lnTo>
                  <a:pt x="30635" y="65212"/>
                </a:lnTo>
                <a:lnTo>
                  <a:pt x="8082" y="109022"/>
                </a:lnTo>
                <a:lnTo>
                  <a:pt x="0" y="159341"/>
                </a:lnTo>
                <a:lnTo>
                  <a:pt x="8093" y="209726"/>
                </a:lnTo>
                <a:lnTo>
                  <a:pt x="30635" y="253469"/>
                </a:lnTo>
                <a:lnTo>
                  <a:pt x="65017" y="287954"/>
                </a:lnTo>
                <a:lnTo>
                  <a:pt x="108629" y="310564"/>
                </a:lnTo>
                <a:lnTo>
                  <a:pt x="158864" y="318682"/>
                </a:lnTo>
                <a:lnTo>
                  <a:pt x="209099" y="310564"/>
                </a:lnTo>
                <a:lnTo>
                  <a:pt x="252711" y="287954"/>
                </a:lnTo>
                <a:lnTo>
                  <a:pt x="272243" y="268364"/>
                </a:lnTo>
                <a:lnTo>
                  <a:pt x="158864" y="268363"/>
                </a:lnTo>
                <a:lnTo>
                  <a:pt x="134348" y="265481"/>
                </a:lnTo>
                <a:lnTo>
                  <a:pt x="92372" y="244305"/>
                </a:lnTo>
                <a:lnTo>
                  <a:pt x="74415" y="217626"/>
                </a:lnTo>
                <a:lnTo>
                  <a:pt x="78178" y="213852"/>
                </a:lnTo>
                <a:lnTo>
                  <a:pt x="307508" y="213852"/>
                </a:lnTo>
                <a:lnTo>
                  <a:pt x="309635" y="209726"/>
                </a:lnTo>
                <a:lnTo>
                  <a:pt x="317728" y="159341"/>
                </a:lnTo>
                <a:lnTo>
                  <a:pt x="91974" y="159341"/>
                </a:lnTo>
                <a:lnTo>
                  <a:pt x="82234" y="157355"/>
                </a:lnTo>
                <a:lnTo>
                  <a:pt x="74258" y="151950"/>
                </a:lnTo>
                <a:lnTo>
                  <a:pt x="68869" y="143950"/>
                </a:lnTo>
                <a:lnTo>
                  <a:pt x="66890" y="134181"/>
                </a:lnTo>
                <a:lnTo>
                  <a:pt x="68869" y="124413"/>
                </a:lnTo>
                <a:lnTo>
                  <a:pt x="74258" y="116413"/>
                </a:lnTo>
                <a:lnTo>
                  <a:pt x="82234" y="111008"/>
                </a:lnTo>
                <a:lnTo>
                  <a:pt x="91974" y="109022"/>
                </a:lnTo>
                <a:lnTo>
                  <a:pt x="309669" y="109022"/>
                </a:lnTo>
                <a:lnTo>
                  <a:pt x="287092" y="65212"/>
                </a:lnTo>
                <a:lnTo>
                  <a:pt x="252711" y="30727"/>
                </a:lnTo>
                <a:lnTo>
                  <a:pt x="209098" y="8118"/>
                </a:lnTo>
                <a:lnTo>
                  <a:pt x="158864" y="0"/>
                </a:lnTo>
                <a:close/>
              </a:path>
              <a:path w="318135" h="318770">
                <a:moveTo>
                  <a:pt x="307508" y="213852"/>
                </a:moveTo>
                <a:lnTo>
                  <a:pt x="239550" y="213852"/>
                </a:lnTo>
                <a:lnTo>
                  <a:pt x="243313" y="217626"/>
                </a:lnTo>
                <a:lnTo>
                  <a:pt x="243313" y="224335"/>
                </a:lnTo>
                <a:lnTo>
                  <a:pt x="205739" y="257252"/>
                </a:lnTo>
                <a:lnTo>
                  <a:pt x="158864" y="268363"/>
                </a:lnTo>
                <a:lnTo>
                  <a:pt x="272243" y="268364"/>
                </a:lnTo>
                <a:lnTo>
                  <a:pt x="287093" y="253469"/>
                </a:lnTo>
                <a:lnTo>
                  <a:pt x="307508" y="213852"/>
                </a:lnTo>
                <a:close/>
              </a:path>
              <a:path w="318135" h="318770">
                <a:moveTo>
                  <a:pt x="232443" y="213852"/>
                </a:moveTo>
                <a:lnTo>
                  <a:pt x="85703" y="213852"/>
                </a:lnTo>
                <a:lnTo>
                  <a:pt x="88211" y="215110"/>
                </a:lnTo>
                <a:lnTo>
                  <a:pt x="89465" y="217207"/>
                </a:lnTo>
                <a:lnTo>
                  <a:pt x="103013" y="231359"/>
                </a:lnTo>
                <a:lnTo>
                  <a:pt x="119461" y="242051"/>
                </a:lnTo>
                <a:lnTo>
                  <a:pt x="138261" y="248813"/>
                </a:lnTo>
                <a:lnTo>
                  <a:pt x="158864" y="251171"/>
                </a:lnTo>
                <a:lnTo>
                  <a:pt x="179408" y="248813"/>
                </a:lnTo>
                <a:lnTo>
                  <a:pt x="198110" y="242051"/>
                </a:lnTo>
                <a:lnTo>
                  <a:pt x="214538" y="231359"/>
                </a:lnTo>
                <a:lnTo>
                  <a:pt x="228263" y="217207"/>
                </a:lnTo>
                <a:lnTo>
                  <a:pt x="229935" y="215110"/>
                </a:lnTo>
                <a:lnTo>
                  <a:pt x="232443" y="213852"/>
                </a:lnTo>
                <a:close/>
              </a:path>
              <a:path w="318135" h="318770">
                <a:moveTo>
                  <a:pt x="225754" y="109022"/>
                </a:moveTo>
                <a:lnTo>
                  <a:pt x="91974" y="109022"/>
                </a:lnTo>
                <a:lnTo>
                  <a:pt x="101713" y="111008"/>
                </a:lnTo>
                <a:lnTo>
                  <a:pt x="109689" y="116413"/>
                </a:lnTo>
                <a:lnTo>
                  <a:pt x="115078" y="124413"/>
                </a:lnTo>
                <a:lnTo>
                  <a:pt x="117057" y="134181"/>
                </a:lnTo>
                <a:lnTo>
                  <a:pt x="115078" y="143950"/>
                </a:lnTo>
                <a:lnTo>
                  <a:pt x="109689" y="151950"/>
                </a:lnTo>
                <a:lnTo>
                  <a:pt x="101713" y="157355"/>
                </a:lnTo>
                <a:lnTo>
                  <a:pt x="91974" y="159341"/>
                </a:lnTo>
                <a:lnTo>
                  <a:pt x="225754" y="159341"/>
                </a:lnTo>
                <a:lnTo>
                  <a:pt x="216015" y="157355"/>
                </a:lnTo>
                <a:lnTo>
                  <a:pt x="208039" y="151950"/>
                </a:lnTo>
                <a:lnTo>
                  <a:pt x="202650" y="143950"/>
                </a:lnTo>
                <a:lnTo>
                  <a:pt x="200670" y="134182"/>
                </a:lnTo>
                <a:lnTo>
                  <a:pt x="202650" y="124413"/>
                </a:lnTo>
                <a:lnTo>
                  <a:pt x="208039" y="116413"/>
                </a:lnTo>
                <a:lnTo>
                  <a:pt x="216014" y="111008"/>
                </a:lnTo>
                <a:lnTo>
                  <a:pt x="225754" y="109022"/>
                </a:lnTo>
                <a:close/>
              </a:path>
              <a:path w="318135" h="318770">
                <a:moveTo>
                  <a:pt x="309645" y="109022"/>
                </a:moveTo>
                <a:lnTo>
                  <a:pt x="225754" y="109022"/>
                </a:lnTo>
                <a:lnTo>
                  <a:pt x="235494" y="111008"/>
                </a:lnTo>
                <a:lnTo>
                  <a:pt x="243470" y="116413"/>
                </a:lnTo>
                <a:lnTo>
                  <a:pt x="248859" y="124413"/>
                </a:lnTo>
                <a:lnTo>
                  <a:pt x="250838" y="134182"/>
                </a:lnTo>
                <a:lnTo>
                  <a:pt x="248859" y="143950"/>
                </a:lnTo>
                <a:lnTo>
                  <a:pt x="243470" y="151950"/>
                </a:lnTo>
                <a:lnTo>
                  <a:pt x="235494" y="157355"/>
                </a:lnTo>
                <a:lnTo>
                  <a:pt x="225754" y="159341"/>
                </a:lnTo>
                <a:lnTo>
                  <a:pt x="317728" y="159341"/>
                </a:lnTo>
                <a:lnTo>
                  <a:pt x="309645" y="109022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89257" y="184404"/>
            <a:ext cx="374142" cy="373380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11674093" y="264667"/>
            <a:ext cx="1949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-25" dirty="0">
                <a:solidFill>
                  <a:schemeClr val="tx2"/>
                </a:solidFill>
                <a:latin typeface="Arial"/>
                <a:cs typeface="Arial"/>
              </a:rPr>
              <a:t>17</a:t>
            </a:r>
            <a:endParaRPr sz="1200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pic>
        <p:nvPicPr>
          <p:cNvPr id="32" name="Picture 31" descr="A logo of a lion and a map&#10;&#10;AI-generated content may be incorrect.">
            <a:extLst>
              <a:ext uri="{FF2B5EF4-FFF2-40B4-BE49-F238E27FC236}">
                <a16:creationId xmlns:a16="http://schemas.microsoft.com/office/drawing/2014/main" id="{264A95F0-6D78-8063-9B72-5E809DC68C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577840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4180" y="297434"/>
            <a:ext cx="4422140" cy="115379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 marR="5080">
              <a:lnSpc>
                <a:spcPts val="4079"/>
              </a:lnSpc>
              <a:spcBef>
                <a:spcPts val="835"/>
              </a:spcBef>
            </a:pPr>
            <a:r>
              <a:rPr spc="-160" dirty="0"/>
              <a:t>Intermittent</a:t>
            </a:r>
            <a:r>
              <a:rPr spc="-175" dirty="0"/>
              <a:t> </a:t>
            </a:r>
            <a:r>
              <a:rPr spc="-105" dirty="0"/>
              <a:t>Fasting </a:t>
            </a:r>
            <a:r>
              <a:rPr spc="-135" dirty="0">
                <a:solidFill>
                  <a:srgbClr val="FFC000"/>
                </a:solidFill>
              </a:rPr>
              <a:t>(IF)</a:t>
            </a:r>
            <a:r>
              <a:rPr spc="-270" dirty="0">
                <a:solidFill>
                  <a:srgbClr val="FFC000"/>
                </a:solidFill>
              </a:rPr>
              <a:t> </a:t>
            </a:r>
            <a:r>
              <a:rPr spc="-90" dirty="0"/>
              <a:t>to</a:t>
            </a:r>
            <a:r>
              <a:rPr spc="-280" dirty="0"/>
              <a:t> </a:t>
            </a:r>
            <a:r>
              <a:rPr spc="-125" dirty="0"/>
              <a:t>Lose</a:t>
            </a:r>
            <a:r>
              <a:rPr spc="-300" dirty="0"/>
              <a:t> </a:t>
            </a:r>
            <a:r>
              <a:rPr spc="-135" dirty="0"/>
              <a:t>Weight*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04444" y="2495550"/>
            <a:ext cx="11687810" cy="4362450"/>
            <a:chOff x="504444" y="2495550"/>
            <a:chExt cx="11687810" cy="43624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09016" y="6284214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4444" y="2495550"/>
              <a:ext cx="5591810" cy="585470"/>
            </a:xfrm>
            <a:custGeom>
              <a:avLst/>
              <a:gdLst/>
              <a:ahLst/>
              <a:cxnLst/>
              <a:rect l="l" t="t" r="r" b="b"/>
              <a:pathLst>
                <a:path w="5591810" h="585469">
                  <a:moveTo>
                    <a:pt x="5298948" y="0"/>
                  </a:moveTo>
                  <a:lnTo>
                    <a:pt x="292608" y="0"/>
                  </a:lnTo>
                  <a:lnTo>
                    <a:pt x="245144" y="3831"/>
                  </a:lnTo>
                  <a:lnTo>
                    <a:pt x="200119" y="14923"/>
                  </a:lnTo>
                  <a:lnTo>
                    <a:pt x="158135" y="32671"/>
                  </a:lnTo>
                  <a:lnTo>
                    <a:pt x="119795" y="56473"/>
                  </a:lnTo>
                  <a:lnTo>
                    <a:pt x="85701" y="85725"/>
                  </a:lnTo>
                  <a:lnTo>
                    <a:pt x="56455" y="119822"/>
                  </a:lnTo>
                  <a:lnTo>
                    <a:pt x="32659" y="158163"/>
                  </a:lnTo>
                  <a:lnTo>
                    <a:pt x="14916" y="200143"/>
                  </a:lnTo>
                  <a:lnTo>
                    <a:pt x="3829" y="245159"/>
                  </a:lnTo>
                  <a:lnTo>
                    <a:pt x="0" y="292608"/>
                  </a:lnTo>
                  <a:lnTo>
                    <a:pt x="3837" y="340087"/>
                  </a:lnTo>
                  <a:lnTo>
                    <a:pt x="14937" y="385120"/>
                  </a:lnTo>
                  <a:lnTo>
                    <a:pt x="32694" y="427108"/>
                  </a:lnTo>
                  <a:lnTo>
                    <a:pt x="56502" y="465447"/>
                  </a:lnTo>
                  <a:lnTo>
                    <a:pt x="85756" y="499538"/>
                  </a:lnTo>
                  <a:lnTo>
                    <a:pt x="119854" y="528779"/>
                  </a:lnTo>
                  <a:lnTo>
                    <a:pt x="158192" y="552568"/>
                  </a:lnTo>
                  <a:lnTo>
                    <a:pt x="200168" y="570305"/>
                  </a:lnTo>
                  <a:lnTo>
                    <a:pt x="245186" y="581388"/>
                  </a:lnTo>
                  <a:lnTo>
                    <a:pt x="292608" y="585216"/>
                  </a:lnTo>
                  <a:lnTo>
                    <a:pt x="5298948" y="585216"/>
                  </a:lnTo>
                  <a:lnTo>
                    <a:pt x="5346396" y="581388"/>
                  </a:lnTo>
                  <a:lnTo>
                    <a:pt x="5391412" y="570305"/>
                  </a:lnTo>
                  <a:lnTo>
                    <a:pt x="5433392" y="552568"/>
                  </a:lnTo>
                  <a:lnTo>
                    <a:pt x="5471733" y="528779"/>
                  </a:lnTo>
                  <a:lnTo>
                    <a:pt x="5505831" y="499538"/>
                  </a:lnTo>
                  <a:lnTo>
                    <a:pt x="5535082" y="465447"/>
                  </a:lnTo>
                  <a:lnTo>
                    <a:pt x="5558884" y="427108"/>
                  </a:lnTo>
                  <a:lnTo>
                    <a:pt x="5576632" y="385120"/>
                  </a:lnTo>
                  <a:lnTo>
                    <a:pt x="5587724" y="340087"/>
                  </a:lnTo>
                  <a:lnTo>
                    <a:pt x="5591556" y="292608"/>
                  </a:lnTo>
                  <a:lnTo>
                    <a:pt x="5587728" y="245159"/>
                  </a:lnTo>
                  <a:lnTo>
                    <a:pt x="5576645" y="200143"/>
                  </a:lnTo>
                  <a:lnTo>
                    <a:pt x="5558908" y="158163"/>
                  </a:lnTo>
                  <a:lnTo>
                    <a:pt x="5535119" y="119822"/>
                  </a:lnTo>
                  <a:lnTo>
                    <a:pt x="5505878" y="85725"/>
                  </a:lnTo>
                  <a:lnTo>
                    <a:pt x="5471787" y="56473"/>
                  </a:lnTo>
                  <a:lnTo>
                    <a:pt x="5433448" y="32671"/>
                  </a:lnTo>
                  <a:lnTo>
                    <a:pt x="5391460" y="14923"/>
                  </a:lnTo>
                  <a:lnTo>
                    <a:pt x="5346427" y="3831"/>
                  </a:lnTo>
                  <a:lnTo>
                    <a:pt x="5298948" y="0"/>
                  </a:lnTo>
                  <a:close/>
                </a:path>
              </a:pathLst>
            </a:custGeom>
            <a:solidFill>
              <a:srgbClr val="15468F">
                <a:alpha val="7215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44602" y="6380988"/>
            <a:ext cx="404558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" marR="5080" indent="-6350">
              <a:lnSpc>
                <a:spcPct val="100000"/>
              </a:lnSpc>
              <a:spcBef>
                <a:spcPts val="95"/>
              </a:spcBef>
            </a:pPr>
            <a:r>
              <a:rPr sz="1100" i="1" dirty="0">
                <a:solidFill>
                  <a:srgbClr val="585858"/>
                </a:solidFill>
                <a:latin typeface="Arial"/>
                <a:cs typeface="Arial"/>
              </a:rPr>
              <a:t>*New</a:t>
            </a:r>
            <a:r>
              <a:rPr sz="1100" i="1" spc="-2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585858"/>
                </a:solidFill>
                <a:latin typeface="Arial"/>
                <a:cs typeface="Arial"/>
              </a:rPr>
              <a:t>England</a:t>
            </a:r>
            <a:r>
              <a:rPr sz="1100" i="1" spc="-2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585858"/>
                </a:solidFill>
                <a:latin typeface="Arial"/>
                <a:cs typeface="Arial"/>
              </a:rPr>
              <a:t>Journal</a:t>
            </a:r>
            <a:r>
              <a:rPr sz="1100" i="1" spc="-3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585858"/>
                </a:solidFill>
                <a:latin typeface="Arial"/>
                <a:cs typeface="Arial"/>
              </a:rPr>
              <a:t>of</a:t>
            </a:r>
            <a:r>
              <a:rPr sz="1100" i="1" spc="-4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585858"/>
                </a:solidFill>
                <a:latin typeface="Arial"/>
                <a:cs typeface="Arial"/>
              </a:rPr>
              <a:t>Medicine,</a:t>
            </a:r>
            <a:r>
              <a:rPr sz="1100" i="1" spc="-3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585858"/>
                </a:solidFill>
                <a:latin typeface="Arial"/>
                <a:cs typeface="Arial"/>
              </a:rPr>
              <a:t>Effects</a:t>
            </a:r>
            <a:r>
              <a:rPr sz="1100" i="1" spc="-4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585858"/>
                </a:solidFill>
                <a:latin typeface="Arial"/>
                <a:cs typeface="Arial"/>
              </a:rPr>
              <a:t>of</a:t>
            </a:r>
            <a:r>
              <a:rPr sz="1100" i="1" spc="-4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585858"/>
                </a:solidFill>
                <a:latin typeface="Arial"/>
                <a:cs typeface="Arial"/>
              </a:rPr>
              <a:t>Intermittent</a:t>
            </a:r>
            <a:r>
              <a:rPr sz="1100" i="1" spc="-5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585858"/>
                </a:solidFill>
                <a:latin typeface="Arial"/>
                <a:cs typeface="Arial"/>
              </a:rPr>
              <a:t>Fasting </a:t>
            </a:r>
            <a:r>
              <a:rPr sz="1100" i="1" dirty="0">
                <a:solidFill>
                  <a:srgbClr val="585858"/>
                </a:solidFill>
                <a:latin typeface="Arial"/>
                <a:cs typeface="Arial"/>
              </a:rPr>
              <a:t>of</a:t>
            </a:r>
            <a:r>
              <a:rPr sz="1100" i="1" spc="-3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585858"/>
                </a:solidFill>
                <a:latin typeface="Arial"/>
                <a:cs typeface="Arial"/>
              </a:rPr>
              <a:t>Health,</a:t>
            </a:r>
            <a:r>
              <a:rPr sz="1100" i="1" spc="-3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585858"/>
                </a:solidFill>
                <a:latin typeface="Arial"/>
                <a:cs typeface="Arial"/>
              </a:rPr>
              <a:t>Aging</a:t>
            </a:r>
            <a:r>
              <a:rPr sz="1100" i="1" spc="-2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585858"/>
                </a:solidFill>
                <a:latin typeface="Arial"/>
                <a:cs typeface="Arial"/>
              </a:rPr>
              <a:t>and</a:t>
            </a:r>
            <a:r>
              <a:rPr sz="1100" i="1" spc="-3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585858"/>
                </a:solidFill>
                <a:latin typeface="Arial"/>
                <a:cs typeface="Arial"/>
              </a:rPr>
              <a:t>Disease,</a:t>
            </a:r>
            <a:r>
              <a:rPr sz="1100" i="1" spc="-2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585858"/>
                </a:solidFill>
                <a:latin typeface="Arial"/>
                <a:cs typeface="Arial"/>
              </a:rPr>
              <a:t>Dec.</a:t>
            </a:r>
            <a:r>
              <a:rPr sz="1100" i="1" spc="-3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585858"/>
                </a:solidFill>
                <a:latin typeface="Arial"/>
                <a:cs typeface="Arial"/>
              </a:rPr>
              <a:t>26,</a:t>
            </a:r>
            <a:r>
              <a:rPr sz="1100" i="1" spc="-3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100" i="1" spc="-20" dirty="0">
                <a:solidFill>
                  <a:srgbClr val="585858"/>
                </a:solidFill>
                <a:latin typeface="Arial"/>
                <a:cs typeface="Arial"/>
              </a:rPr>
              <a:t>2019.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1708404"/>
            <a:ext cx="5188585" cy="3416300"/>
            <a:chOff x="0" y="1708404"/>
            <a:chExt cx="5188585" cy="3416300"/>
          </a:xfrm>
        </p:grpSpPr>
        <p:sp>
          <p:nvSpPr>
            <p:cNvPr id="10" name="object 10"/>
            <p:cNvSpPr/>
            <p:nvPr/>
          </p:nvSpPr>
          <p:spPr>
            <a:xfrm>
              <a:off x="0" y="1708404"/>
              <a:ext cx="4929505" cy="681990"/>
            </a:xfrm>
            <a:custGeom>
              <a:avLst/>
              <a:gdLst/>
              <a:ahLst/>
              <a:cxnLst/>
              <a:rect l="l" t="t" r="r" b="b"/>
              <a:pathLst>
                <a:path w="4929505" h="681989">
                  <a:moveTo>
                    <a:pt x="4588383" y="0"/>
                  </a:moveTo>
                  <a:lnTo>
                    <a:pt x="0" y="0"/>
                  </a:lnTo>
                  <a:lnTo>
                    <a:pt x="0" y="681990"/>
                  </a:lnTo>
                  <a:lnTo>
                    <a:pt x="4588383" y="681990"/>
                  </a:lnTo>
                  <a:lnTo>
                    <a:pt x="4634657" y="678877"/>
                  </a:lnTo>
                  <a:lnTo>
                    <a:pt x="4679038" y="669810"/>
                  </a:lnTo>
                  <a:lnTo>
                    <a:pt x="4721119" y="655194"/>
                  </a:lnTo>
                  <a:lnTo>
                    <a:pt x="4760496" y="635437"/>
                  </a:lnTo>
                  <a:lnTo>
                    <a:pt x="4796761" y="610943"/>
                  </a:lnTo>
                  <a:lnTo>
                    <a:pt x="4829508" y="582120"/>
                  </a:lnTo>
                  <a:lnTo>
                    <a:pt x="4858331" y="549373"/>
                  </a:lnTo>
                  <a:lnTo>
                    <a:pt x="4882825" y="513108"/>
                  </a:lnTo>
                  <a:lnTo>
                    <a:pt x="4902582" y="473731"/>
                  </a:lnTo>
                  <a:lnTo>
                    <a:pt x="4917198" y="431650"/>
                  </a:lnTo>
                  <a:lnTo>
                    <a:pt x="4926265" y="387269"/>
                  </a:lnTo>
                  <a:lnTo>
                    <a:pt x="4929378" y="340995"/>
                  </a:lnTo>
                  <a:lnTo>
                    <a:pt x="4926265" y="294720"/>
                  </a:lnTo>
                  <a:lnTo>
                    <a:pt x="4917198" y="250339"/>
                  </a:lnTo>
                  <a:lnTo>
                    <a:pt x="4902582" y="208258"/>
                  </a:lnTo>
                  <a:lnTo>
                    <a:pt x="4882825" y="168881"/>
                  </a:lnTo>
                  <a:lnTo>
                    <a:pt x="4858331" y="132616"/>
                  </a:lnTo>
                  <a:lnTo>
                    <a:pt x="4829508" y="99869"/>
                  </a:lnTo>
                  <a:lnTo>
                    <a:pt x="4796761" y="71046"/>
                  </a:lnTo>
                  <a:lnTo>
                    <a:pt x="4760496" y="46552"/>
                  </a:lnTo>
                  <a:lnTo>
                    <a:pt x="4721119" y="26795"/>
                  </a:lnTo>
                  <a:lnTo>
                    <a:pt x="4679038" y="12179"/>
                  </a:lnTo>
                  <a:lnTo>
                    <a:pt x="4634657" y="3112"/>
                  </a:lnTo>
                  <a:lnTo>
                    <a:pt x="4588383" y="0"/>
                  </a:lnTo>
                  <a:close/>
                </a:path>
              </a:pathLst>
            </a:custGeom>
            <a:solidFill>
              <a:srgbClr val="FFC000">
                <a:alpha val="7215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4444" y="4538472"/>
              <a:ext cx="4684395" cy="585470"/>
            </a:xfrm>
            <a:custGeom>
              <a:avLst/>
              <a:gdLst/>
              <a:ahLst/>
              <a:cxnLst/>
              <a:rect l="l" t="t" r="r" b="b"/>
              <a:pathLst>
                <a:path w="4684395" h="585470">
                  <a:moveTo>
                    <a:pt x="4391406" y="0"/>
                  </a:moveTo>
                  <a:lnTo>
                    <a:pt x="292608" y="0"/>
                  </a:lnTo>
                  <a:lnTo>
                    <a:pt x="245144" y="3831"/>
                  </a:lnTo>
                  <a:lnTo>
                    <a:pt x="200119" y="14923"/>
                  </a:lnTo>
                  <a:lnTo>
                    <a:pt x="158135" y="32671"/>
                  </a:lnTo>
                  <a:lnTo>
                    <a:pt x="119795" y="56473"/>
                  </a:lnTo>
                  <a:lnTo>
                    <a:pt x="85701" y="85724"/>
                  </a:lnTo>
                  <a:lnTo>
                    <a:pt x="56455" y="119822"/>
                  </a:lnTo>
                  <a:lnTo>
                    <a:pt x="32659" y="158163"/>
                  </a:lnTo>
                  <a:lnTo>
                    <a:pt x="14916" y="200143"/>
                  </a:lnTo>
                  <a:lnTo>
                    <a:pt x="3829" y="245159"/>
                  </a:lnTo>
                  <a:lnTo>
                    <a:pt x="0" y="292607"/>
                  </a:lnTo>
                  <a:lnTo>
                    <a:pt x="3829" y="340056"/>
                  </a:lnTo>
                  <a:lnTo>
                    <a:pt x="14916" y="385072"/>
                  </a:lnTo>
                  <a:lnTo>
                    <a:pt x="32659" y="427052"/>
                  </a:lnTo>
                  <a:lnTo>
                    <a:pt x="56455" y="465393"/>
                  </a:lnTo>
                  <a:lnTo>
                    <a:pt x="85701" y="499491"/>
                  </a:lnTo>
                  <a:lnTo>
                    <a:pt x="119795" y="528742"/>
                  </a:lnTo>
                  <a:lnTo>
                    <a:pt x="158135" y="552544"/>
                  </a:lnTo>
                  <a:lnTo>
                    <a:pt x="200119" y="570292"/>
                  </a:lnTo>
                  <a:lnTo>
                    <a:pt x="245144" y="581384"/>
                  </a:lnTo>
                  <a:lnTo>
                    <a:pt x="292608" y="585215"/>
                  </a:lnTo>
                  <a:lnTo>
                    <a:pt x="4391406" y="585215"/>
                  </a:lnTo>
                  <a:lnTo>
                    <a:pt x="4438854" y="581384"/>
                  </a:lnTo>
                  <a:lnTo>
                    <a:pt x="4483870" y="570292"/>
                  </a:lnTo>
                  <a:lnTo>
                    <a:pt x="4525850" y="552544"/>
                  </a:lnTo>
                  <a:lnTo>
                    <a:pt x="4564191" y="528742"/>
                  </a:lnTo>
                  <a:lnTo>
                    <a:pt x="4598289" y="499491"/>
                  </a:lnTo>
                  <a:lnTo>
                    <a:pt x="4627540" y="465393"/>
                  </a:lnTo>
                  <a:lnTo>
                    <a:pt x="4651342" y="427052"/>
                  </a:lnTo>
                  <a:lnTo>
                    <a:pt x="4669090" y="385072"/>
                  </a:lnTo>
                  <a:lnTo>
                    <a:pt x="4680182" y="340056"/>
                  </a:lnTo>
                  <a:lnTo>
                    <a:pt x="4684014" y="292607"/>
                  </a:lnTo>
                  <a:lnTo>
                    <a:pt x="4680182" y="245159"/>
                  </a:lnTo>
                  <a:lnTo>
                    <a:pt x="4669090" y="200143"/>
                  </a:lnTo>
                  <a:lnTo>
                    <a:pt x="4651342" y="158163"/>
                  </a:lnTo>
                  <a:lnTo>
                    <a:pt x="4627540" y="119822"/>
                  </a:lnTo>
                  <a:lnTo>
                    <a:pt x="4598289" y="85724"/>
                  </a:lnTo>
                  <a:lnTo>
                    <a:pt x="4564191" y="56473"/>
                  </a:lnTo>
                  <a:lnTo>
                    <a:pt x="4525850" y="32671"/>
                  </a:lnTo>
                  <a:lnTo>
                    <a:pt x="4483870" y="14923"/>
                  </a:lnTo>
                  <a:lnTo>
                    <a:pt x="4438854" y="3831"/>
                  </a:lnTo>
                  <a:lnTo>
                    <a:pt x="4391406" y="0"/>
                  </a:lnTo>
                  <a:close/>
                </a:path>
              </a:pathLst>
            </a:custGeom>
            <a:solidFill>
              <a:srgbClr val="15468F">
                <a:alpha val="7215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4444" y="2495549"/>
              <a:ext cx="589280" cy="2628900"/>
            </a:xfrm>
            <a:custGeom>
              <a:avLst/>
              <a:gdLst/>
              <a:ahLst/>
              <a:cxnLst/>
              <a:rect l="l" t="t" r="r" b="b"/>
              <a:pathLst>
                <a:path w="589280" h="2628900">
                  <a:moveTo>
                    <a:pt x="589026" y="2335911"/>
                  </a:moveTo>
                  <a:lnTo>
                    <a:pt x="585165" y="2288400"/>
                  </a:lnTo>
                  <a:lnTo>
                    <a:pt x="574001" y="2243315"/>
                  </a:lnTo>
                  <a:lnTo>
                    <a:pt x="556145" y="2201278"/>
                  </a:lnTo>
                  <a:lnTo>
                    <a:pt x="532193" y="2162886"/>
                  </a:lnTo>
                  <a:lnTo>
                    <a:pt x="502754" y="2128748"/>
                  </a:lnTo>
                  <a:lnTo>
                    <a:pt x="468439" y="2099462"/>
                  </a:lnTo>
                  <a:lnTo>
                    <a:pt x="429844" y="2075637"/>
                  </a:lnTo>
                  <a:lnTo>
                    <a:pt x="387591" y="2057869"/>
                  </a:lnTo>
                  <a:lnTo>
                    <a:pt x="342277" y="2046757"/>
                  </a:lnTo>
                  <a:lnTo>
                    <a:pt x="294513" y="2042922"/>
                  </a:lnTo>
                  <a:lnTo>
                    <a:pt x="246735" y="2046757"/>
                  </a:lnTo>
                  <a:lnTo>
                    <a:pt x="201422" y="2057869"/>
                  </a:lnTo>
                  <a:lnTo>
                    <a:pt x="159169" y="2075637"/>
                  </a:lnTo>
                  <a:lnTo>
                    <a:pt x="120573" y="2099462"/>
                  </a:lnTo>
                  <a:lnTo>
                    <a:pt x="86258" y="2128748"/>
                  </a:lnTo>
                  <a:lnTo>
                    <a:pt x="56819" y="2162886"/>
                  </a:lnTo>
                  <a:lnTo>
                    <a:pt x="32867" y="2201278"/>
                  </a:lnTo>
                  <a:lnTo>
                    <a:pt x="15011" y="2243315"/>
                  </a:lnTo>
                  <a:lnTo>
                    <a:pt x="3848" y="2288400"/>
                  </a:lnTo>
                  <a:lnTo>
                    <a:pt x="0" y="2335911"/>
                  </a:lnTo>
                  <a:lnTo>
                    <a:pt x="3848" y="2383434"/>
                  </a:lnTo>
                  <a:lnTo>
                    <a:pt x="15011" y="2428519"/>
                  </a:lnTo>
                  <a:lnTo>
                    <a:pt x="32867" y="2470556"/>
                  </a:lnTo>
                  <a:lnTo>
                    <a:pt x="56819" y="2508948"/>
                  </a:lnTo>
                  <a:lnTo>
                    <a:pt x="86258" y="2543086"/>
                  </a:lnTo>
                  <a:lnTo>
                    <a:pt x="120573" y="2572372"/>
                  </a:lnTo>
                  <a:lnTo>
                    <a:pt x="159169" y="2596197"/>
                  </a:lnTo>
                  <a:lnTo>
                    <a:pt x="201422" y="2613964"/>
                  </a:lnTo>
                  <a:lnTo>
                    <a:pt x="246735" y="2625077"/>
                  </a:lnTo>
                  <a:lnTo>
                    <a:pt x="294513" y="2628900"/>
                  </a:lnTo>
                  <a:lnTo>
                    <a:pt x="342277" y="2625077"/>
                  </a:lnTo>
                  <a:lnTo>
                    <a:pt x="387591" y="2613964"/>
                  </a:lnTo>
                  <a:lnTo>
                    <a:pt x="429844" y="2596197"/>
                  </a:lnTo>
                  <a:lnTo>
                    <a:pt x="468439" y="2572372"/>
                  </a:lnTo>
                  <a:lnTo>
                    <a:pt x="502754" y="2543086"/>
                  </a:lnTo>
                  <a:lnTo>
                    <a:pt x="532193" y="2508948"/>
                  </a:lnTo>
                  <a:lnTo>
                    <a:pt x="556145" y="2470556"/>
                  </a:lnTo>
                  <a:lnTo>
                    <a:pt x="574001" y="2428519"/>
                  </a:lnTo>
                  <a:lnTo>
                    <a:pt x="585165" y="2383434"/>
                  </a:lnTo>
                  <a:lnTo>
                    <a:pt x="589026" y="2335911"/>
                  </a:lnTo>
                  <a:close/>
                </a:path>
                <a:path w="589280" h="2628900">
                  <a:moveTo>
                    <a:pt x="589026" y="292989"/>
                  </a:moveTo>
                  <a:lnTo>
                    <a:pt x="585165" y="245478"/>
                  </a:lnTo>
                  <a:lnTo>
                    <a:pt x="574001" y="200393"/>
                  </a:lnTo>
                  <a:lnTo>
                    <a:pt x="556145" y="158356"/>
                  </a:lnTo>
                  <a:lnTo>
                    <a:pt x="532193" y="119964"/>
                  </a:lnTo>
                  <a:lnTo>
                    <a:pt x="502754" y="85826"/>
                  </a:lnTo>
                  <a:lnTo>
                    <a:pt x="468439" y="56540"/>
                  </a:lnTo>
                  <a:lnTo>
                    <a:pt x="429844" y="32715"/>
                  </a:lnTo>
                  <a:lnTo>
                    <a:pt x="387591" y="14947"/>
                  </a:lnTo>
                  <a:lnTo>
                    <a:pt x="342277" y="3835"/>
                  </a:lnTo>
                  <a:lnTo>
                    <a:pt x="294513" y="0"/>
                  </a:lnTo>
                  <a:lnTo>
                    <a:pt x="246735" y="3835"/>
                  </a:lnTo>
                  <a:lnTo>
                    <a:pt x="201422" y="14947"/>
                  </a:lnTo>
                  <a:lnTo>
                    <a:pt x="159169" y="32715"/>
                  </a:lnTo>
                  <a:lnTo>
                    <a:pt x="120573" y="56540"/>
                  </a:lnTo>
                  <a:lnTo>
                    <a:pt x="86258" y="85826"/>
                  </a:lnTo>
                  <a:lnTo>
                    <a:pt x="56819" y="119964"/>
                  </a:lnTo>
                  <a:lnTo>
                    <a:pt x="32867" y="158356"/>
                  </a:lnTo>
                  <a:lnTo>
                    <a:pt x="15011" y="200393"/>
                  </a:lnTo>
                  <a:lnTo>
                    <a:pt x="3848" y="245478"/>
                  </a:lnTo>
                  <a:lnTo>
                    <a:pt x="0" y="292989"/>
                  </a:lnTo>
                  <a:lnTo>
                    <a:pt x="3848" y="340512"/>
                  </a:lnTo>
                  <a:lnTo>
                    <a:pt x="15011" y="385597"/>
                  </a:lnTo>
                  <a:lnTo>
                    <a:pt x="32867" y="427634"/>
                  </a:lnTo>
                  <a:lnTo>
                    <a:pt x="56819" y="466026"/>
                  </a:lnTo>
                  <a:lnTo>
                    <a:pt x="86258" y="500164"/>
                  </a:lnTo>
                  <a:lnTo>
                    <a:pt x="120573" y="529450"/>
                  </a:lnTo>
                  <a:lnTo>
                    <a:pt x="159169" y="553275"/>
                  </a:lnTo>
                  <a:lnTo>
                    <a:pt x="201422" y="571042"/>
                  </a:lnTo>
                  <a:lnTo>
                    <a:pt x="246735" y="582155"/>
                  </a:lnTo>
                  <a:lnTo>
                    <a:pt x="294513" y="585978"/>
                  </a:lnTo>
                  <a:lnTo>
                    <a:pt x="342277" y="582155"/>
                  </a:lnTo>
                  <a:lnTo>
                    <a:pt x="387591" y="571042"/>
                  </a:lnTo>
                  <a:lnTo>
                    <a:pt x="429844" y="553275"/>
                  </a:lnTo>
                  <a:lnTo>
                    <a:pt x="468439" y="529450"/>
                  </a:lnTo>
                  <a:lnTo>
                    <a:pt x="502754" y="500164"/>
                  </a:lnTo>
                  <a:lnTo>
                    <a:pt x="532193" y="466026"/>
                  </a:lnTo>
                  <a:lnTo>
                    <a:pt x="556145" y="427634"/>
                  </a:lnTo>
                  <a:lnTo>
                    <a:pt x="574001" y="385597"/>
                  </a:lnTo>
                  <a:lnTo>
                    <a:pt x="585165" y="340512"/>
                  </a:lnTo>
                  <a:lnTo>
                    <a:pt x="589026" y="292989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25018" y="1799081"/>
            <a:ext cx="5341620" cy="4175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15468F"/>
                </a:solidFill>
                <a:latin typeface="Arial Black"/>
                <a:cs typeface="Arial Black"/>
              </a:rPr>
              <a:t>Popular</a:t>
            </a:r>
            <a:r>
              <a:rPr sz="2800" spc="-125" dirty="0">
                <a:solidFill>
                  <a:srgbClr val="15468F"/>
                </a:solidFill>
                <a:latin typeface="Arial Black"/>
                <a:cs typeface="Arial Black"/>
              </a:rPr>
              <a:t> </a:t>
            </a:r>
            <a:r>
              <a:rPr sz="2800" spc="-10" dirty="0">
                <a:solidFill>
                  <a:srgbClr val="15468F"/>
                </a:solidFill>
                <a:latin typeface="Arial Black"/>
                <a:cs typeface="Arial Black"/>
              </a:rPr>
              <a:t>Approaches:</a:t>
            </a:r>
            <a:endParaRPr sz="2800">
              <a:latin typeface="Arial Black"/>
              <a:cs typeface="Arial Black"/>
            </a:endParaRPr>
          </a:p>
          <a:p>
            <a:pPr marL="751840" indent="-587375">
              <a:lnSpc>
                <a:spcPct val="100000"/>
              </a:lnSpc>
              <a:spcBef>
                <a:spcPts val="2550"/>
              </a:spcBef>
              <a:buClr>
                <a:srgbClr val="15468F"/>
              </a:buClr>
              <a:buSzPct val="107692"/>
              <a:buFont typeface="Arial Black"/>
              <a:buAutoNum type="arabicPlain"/>
              <a:tabLst>
                <a:tab pos="751840" algn="l"/>
              </a:tabLst>
            </a:pPr>
            <a:r>
              <a:rPr sz="2600" b="1" spc="-20" dirty="0">
                <a:solidFill>
                  <a:srgbClr val="FFFFFF"/>
                </a:solidFill>
                <a:latin typeface="Arial"/>
                <a:cs typeface="Arial"/>
              </a:rPr>
              <a:t>TIME-</a:t>
            </a:r>
            <a:r>
              <a:rPr sz="2600" b="1" spc="-10" dirty="0">
                <a:solidFill>
                  <a:srgbClr val="FFFFFF"/>
                </a:solidFill>
                <a:latin typeface="Arial"/>
                <a:cs typeface="Arial"/>
              </a:rPr>
              <a:t>RESTRICTED</a:t>
            </a:r>
            <a:r>
              <a:rPr sz="26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Arial"/>
                <a:cs typeface="Arial"/>
              </a:rPr>
              <a:t>FEEDING</a:t>
            </a:r>
            <a:endParaRPr sz="2600">
              <a:latin typeface="Arial"/>
              <a:cs typeface="Arial"/>
            </a:endParaRPr>
          </a:p>
          <a:p>
            <a:pPr marL="751840" marR="354965">
              <a:lnSpc>
                <a:spcPct val="100000"/>
              </a:lnSpc>
              <a:spcBef>
                <a:spcPts val="1065"/>
              </a:spcBef>
            </a:pP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Restrict</a:t>
            </a:r>
            <a:r>
              <a:rPr sz="26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daily</a:t>
            </a:r>
            <a:r>
              <a:rPr sz="26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eating</a:t>
            </a:r>
            <a:r>
              <a:rPr sz="26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6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26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spc="-20" dirty="0">
                <a:solidFill>
                  <a:srgbClr val="404040"/>
                </a:solidFill>
                <a:latin typeface="Arial"/>
                <a:cs typeface="Arial"/>
              </a:rPr>
              <a:t>6-</a:t>
            </a:r>
            <a:r>
              <a:rPr sz="2600" spc="-50" dirty="0">
                <a:solidFill>
                  <a:srgbClr val="404040"/>
                </a:solidFill>
                <a:latin typeface="Arial"/>
                <a:cs typeface="Arial"/>
              </a:rPr>
              <a:t>8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hour</a:t>
            </a:r>
            <a:r>
              <a:rPr sz="26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window</a:t>
            </a:r>
            <a:r>
              <a:rPr sz="26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with</a:t>
            </a:r>
            <a:r>
              <a:rPr sz="26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no</a:t>
            </a:r>
            <a:r>
              <a:rPr sz="26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spc="-10" dirty="0">
                <a:solidFill>
                  <a:srgbClr val="404040"/>
                </a:solidFill>
                <a:latin typeface="Arial"/>
                <a:cs typeface="Arial"/>
              </a:rPr>
              <a:t>calories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outside</a:t>
            </a:r>
            <a:r>
              <a:rPr sz="26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6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6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spc="-10" dirty="0">
                <a:solidFill>
                  <a:srgbClr val="404040"/>
                </a:solidFill>
                <a:latin typeface="Arial"/>
                <a:cs typeface="Arial"/>
              </a:rPr>
              <a:t>window.</a:t>
            </a:r>
            <a:endParaRPr sz="2600">
              <a:latin typeface="Arial"/>
              <a:cs typeface="Arial"/>
            </a:endParaRPr>
          </a:p>
          <a:p>
            <a:pPr marL="751840" indent="-587375">
              <a:lnSpc>
                <a:spcPct val="100000"/>
              </a:lnSpc>
              <a:spcBef>
                <a:spcPts val="2320"/>
              </a:spcBef>
              <a:buClr>
                <a:srgbClr val="15468F"/>
              </a:buClr>
              <a:buSzPct val="107692"/>
              <a:buFont typeface="Arial Black"/>
              <a:buAutoNum type="arabicPlain" startAt="2"/>
              <a:tabLst>
                <a:tab pos="751840" algn="l"/>
              </a:tabLst>
            </a:pPr>
            <a:r>
              <a:rPr sz="2600" b="1" spc="-40" dirty="0">
                <a:solidFill>
                  <a:srgbClr val="FFFFFF"/>
                </a:solidFill>
                <a:latin typeface="Arial"/>
                <a:cs typeface="Arial"/>
              </a:rPr>
              <a:t>WEEKLY</a:t>
            </a:r>
            <a:r>
              <a:rPr sz="26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sz="26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Arial"/>
                <a:cs typeface="Arial"/>
              </a:rPr>
              <a:t>REGIMENS</a:t>
            </a:r>
            <a:endParaRPr sz="2600">
              <a:latin typeface="Arial"/>
              <a:cs typeface="Arial"/>
            </a:endParaRPr>
          </a:p>
          <a:p>
            <a:pPr marL="751840" marR="5080">
              <a:lnSpc>
                <a:spcPct val="100000"/>
              </a:lnSpc>
              <a:spcBef>
                <a:spcPts val="1065"/>
              </a:spcBef>
            </a:pPr>
            <a:r>
              <a:rPr sz="2600" spc="-20" dirty="0">
                <a:solidFill>
                  <a:srgbClr val="404040"/>
                </a:solidFill>
                <a:latin typeface="Arial"/>
                <a:cs typeface="Arial"/>
              </a:rPr>
              <a:t>“Alternate-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day</a:t>
            </a:r>
            <a:r>
              <a:rPr sz="2600" spc="-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fasting”</a:t>
            </a:r>
            <a:r>
              <a:rPr sz="2600" spc="-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and</a:t>
            </a:r>
            <a:r>
              <a:rPr sz="26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spc="-10" dirty="0">
                <a:solidFill>
                  <a:srgbClr val="404040"/>
                </a:solidFill>
                <a:latin typeface="Arial"/>
                <a:cs typeface="Arial"/>
              </a:rPr>
              <a:t>“5-</a:t>
            </a:r>
            <a:r>
              <a:rPr sz="2600" spc="-50" dirty="0">
                <a:solidFill>
                  <a:srgbClr val="404040"/>
                </a:solidFill>
                <a:latin typeface="Arial"/>
                <a:cs typeface="Arial"/>
              </a:rPr>
              <a:t>2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Fasting”(eat</a:t>
            </a:r>
            <a:r>
              <a:rPr sz="26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5</a:t>
            </a:r>
            <a:r>
              <a:rPr sz="2600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days,</a:t>
            </a:r>
            <a:r>
              <a:rPr sz="26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fast</a:t>
            </a:r>
            <a:r>
              <a:rPr sz="26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spc="-25" dirty="0">
                <a:solidFill>
                  <a:srgbClr val="404040"/>
                </a:solidFill>
                <a:latin typeface="Arial"/>
                <a:cs typeface="Arial"/>
              </a:rPr>
              <a:t>2)</a:t>
            </a:r>
            <a:endParaRPr sz="26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89257" y="184404"/>
            <a:ext cx="374142" cy="37338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1682983" y="255778"/>
            <a:ext cx="1949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-25" dirty="0">
                <a:solidFill>
                  <a:srgbClr val="FFC000"/>
                </a:solidFill>
                <a:latin typeface="Arial"/>
                <a:cs typeface="Arial"/>
              </a:rPr>
              <a:t>18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17" name="Picture 16" descr="A logo of a lion and a map&#10;&#10;AI-generated content may be incorrect.">
            <a:extLst>
              <a:ext uri="{FF2B5EF4-FFF2-40B4-BE49-F238E27FC236}">
                <a16:creationId xmlns:a16="http://schemas.microsoft.com/office/drawing/2014/main" id="{57E9B1DE-98D7-292C-5B15-3001E243A5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577840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63161" y="5661472"/>
              <a:ext cx="851786" cy="8103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440"/>
              </a:lnSpc>
              <a:spcBef>
                <a:spcPts val="100"/>
              </a:spcBef>
            </a:pPr>
            <a:r>
              <a:rPr spc="-10" dirty="0">
                <a:solidFill>
                  <a:srgbClr val="FFFFFF"/>
                </a:solidFill>
              </a:rPr>
              <a:t>Caveats</a:t>
            </a:r>
          </a:p>
          <a:p>
            <a:pPr marL="12700">
              <a:lnSpc>
                <a:spcPts val="4440"/>
              </a:lnSpc>
            </a:pPr>
            <a:r>
              <a:rPr spc="-120" dirty="0">
                <a:solidFill>
                  <a:srgbClr val="FFFFFF"/>
                </a:solidFill>
              </a:rPr>
              <a:t>re:</a:t>
            </a:r>
            <a:r>
              <a:rPr spc="-235" dirty="0">
                <a:solidFill>
                  <a:srgbClr val="FFFFFF"/>
                </a:solidFill>
              </a:rPr>
              <a:t> </a:t>
            </a:r>
            <a:r>
              <a:rPr spc="-160" dirty="0">
                <a:solidFill>
                  <a:srgbClr val="FFC000"/>
                </a:solidFill>
              </a:rPr>
              <a:t>Intermittent</a:t>
            </a:r>
            <a:r>
              <a:rPr spc="-225" dirty="0">
                <a:solidFill>
                  <a:srgbClr val="FFC000"/>
                </a:solidFill>
              </a:rPr>
              <a:t> </a:t>
            </a:r>
            <a:r>
              <a:rPr spc="-145" dirty="0">
                <a:solidFill>
                  <a:srgbClr val="FFC000"/>
                </a:solidFill>
              </a:rPr>
              <a:t>Fasting</a:t>
            </a:r>
            <a:r>
              <a:rPr spc="-235" dirty="0">
                <a:solidFill>
                  <a:srgbClr val="FFC000"/>
                </a:solidFill>
              </a:rPr>
              <a:t> </a:t>
            </a:r>
            <a:r>
              <a:rPr spc="-50" dirty="0">
                <a:solidFill>
                  <a:srgbClr val="FFFFFF"/>
                </a:solidFill>
              </a:rPr>
              <a:t>(IF)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509016" y="5011673"/>
            <a:ext cx="11683365" cy="1846580"/>
            <a:chOff x="509016" y="5011673"/>
            <a:chExt cx="11683365" cy="1846580"/>
          </a:xfrm>
        </p:grpSpPr>
        <p:sp>
          <p:nvSpPr>
            <p:cNvPr id="8" name="object 8"/>
            <p:cNvSpPr/>
            <p:nvPr/>
          </p:nvSpPr>
          <p:spPr>
            <a:xfrm>
              <a:off x="509016" y="5011673"/>
              <a:ext cx="11683365" cy="1846580"/>
            </a:xfrm>
            <a:custGeom>
              <a:avLst/>
              <a:gdLst/>
              <a:ahLst/>
              <a:cxnLst/>
              <a:rect l="l" t="t" r="r" b="b"/>
              <a:pathLst>
                <a:path w="11683365" h="1846579">
                  <a:moveTo>
                    <a:pt x="11682984" y="0"/>
                  </a:moveTo>
                  <a:lnTo>
                    <a:pt x="11647159" y="26553"/>
                  </a:lnTo>
                  <a:lnTo>
                    <a:pt x="11610683" y="52853"/>
                  </a:lnTo>
                  <a:lnTo>
                    <a:pt x="11573560" y="78900"/>
                  </a:lnTo>
                  <a:lnTo>
                    <a:pt x="11535797" y="104696"/>
                  </a:lnTo>
                  <a:lnTo>
                    <a:pt x="11497402" y="130242"/>
                  </a:lnTo>
                  <a:lnTo>
                    <a:pt x="11458380" y="155538"/>
                  </a:lnTo>
                  <a:lnTo>
                    <a:pt x="11418737" y="180587"/>
                  </a:lnTo>
                  <a:lnTo>
                    <a:pt x="11378481" y="205390"/>
                  </a:lnTo>
                  <a:lnTo>
                    <a:pt x="11337618" y="229947"/>
                  </a:lnTo>
                  <a:lnTo>
                    <a:pt x="11296153" y="254260"/>
                  </a:lnTo>
                  <a:lnTo>
                    <a:pt x="11254094" y="278330"/>
                  </a:lnTo>
                  <a:lnTo>
                    <a:pt x="11211447" y="302158"/>
                  </a:lnTo>
                  <a:lnTo>
                    <a:pt x="11168219" y="325746"/>
                  </a:lnTo>
                  <a:lnTo>
                    <a:pt x="11124415" y="349094"/>
                  </a:lnTo>
                  <a:lnTo>
                    <a:pt x="11080043" y="372205"/>
                  </a:lnTo>
                  <a:lnTo>
                    <a:pt x="11035108" y="395078"/>
                  </a:lnTo>
                  <a:lnTo>
                    <a:pt x="10989618" y="417716"/>
                  </a:lnTo>
                  <a:lnTo>
                    <a:pt x="10943578" y="440119"/>
                  </a:lnTo>
                  <a:lnTo>
                    <a:pt x="10896996" y="462289"/>
                  </a:lnTo>
                  <a:lnTo>
                    <a:pt x="10849877" y="484227"/>
                  </a:lnTo>
                  <a:lnTo>
                    <a:pt x="10802228" y="505934"/>
                  </a:lnTo>
                  <a:lnTo>
                    <a:pt x="10754055" y="527412"/>
                  </a:lnTo>
                  <a:lnTo>
                    <a:pt x="10705365" y="548661"/>
                  </a:lnTo>
                  <a:lnTo>
                    <a:pt x="10656165" y="569683"/>
                  </a:lnTo>
                  <a:lnTo>
                    <a:pt x="10606461" y="590479"/>
                  </a:lnTo>
                  <a:lnTo>
                    <a:pt x="10556258" y="611050"/>
                  </a:lnTo>
                  <a:lnTo>
                    <a:pt x="10505565" y="631397"/>
                  </a:lnTo>
                  <a:lnTo>
                    <a:pt x="10454386" y="651522"/>
                  </a:lnTo>
                  <a:lnTo>
                    <a:pt x="10402729" y="671426"/>
                  </a:lnTo>
                  <a:lnTo>
                    <a:pt x="10350600" y="691109"/>
                  </a:lnTo>
                  <a:lnTo>
                    <a:pt x="10298006" y="710574"/>
                  </a:lnTo>
                  <a:lnTo>
                    <a:pt x="10244952" y="729822"/>
                  </a:lnTo>
                  <a:lnTo>
                    <a:pt x="10191446" y="748853"/>
                  </a:lnTo>
                  <a:lnTo>
                    <a:pt x="10137493" y="767669"/>
                  </a:lnTo>
                  <a:lnTo>
                    <a:pt x="10083101" y="786271"/>
                  </a:lnTo>
                  <a:lnTo>
                    <a:pt x="10028276" y="804660"/>
                  </a:lnTo>
                  <a:lnTo>
                    <a:pt x="9973023" y="822837"/>
                  </a:lnTo>
                  <a:lnTo>
                    <a:pt x="9917350" y="840804"/>
                  </a:lnTo>
                  <a:lnTo>
                    <a:pt x="9861264" y="858563"/>
                  </a:lnTo>
                  <a:lnTo>
                    <a:pt x="9804769" y="876113"/>
                  </a:lnTo>
                  <a:lnTo>
                    <a:pt x="9747874" y="893456"/>
                  </a:lnTo>
                  <a:lnTo>
                    <a:pt x="9690584" y="910594"/>
                  </a:lnTo>
                  <a:lnTo>
                    <a:pt x="9632906" y="927528"/>
                  </a:lnTo>
                  <a:lnTo>
                    <a:pt x="9574846" y="944258"/>
                  </a:lnTo>
                  <a:lnTo>
                    <a:pt x="9516410" y="960787"/>
                  </a:lnTo>
                  <a:lnTo>
                    <a:pt x="9457606" y="977115"/>
                  </a:lnTo>
                  <a:lnTo>
                    <a:pt x="9398440" y="993243"/>
                  </a:lnTo>
                  <a:lnTo>
                    <a:pt x="9338917" y="1009174"/>
                  </a:lnTo>
                  <a:lnTo>
                    <a:pt x="9279045" y="1024907"/>
                  </a:lnTo>
                  <a:lnTo>
                    <a:pt x="9218830" y="1040444"/>
                  </a:lnTo>
                  <a:lnTo>
                    <a:pt x="9158279" y="1055787"/>
                  </a:lnTo>
                  <a:lnTo>
                    <a:pt x="9097397" y="1070936"/>
                  </a:lnTo>
                  <a:lnTo>
                    <a:pt x="9036191" y="1085893"/>
                  </a:lnTo>
                  <a:lnTo>
                    <a:pt x="8974668" y="1100659"/>
                  </a:lnTo>
                  <a:lnTo>
                    <a:pt x="8912835" y="1115235"/>
                  </a:lnTo>
                  <a:lnTo>
                    <a:pt x="8788260" y="1143822"/>
                  </a:lnTo>
                  <a:lnTo>
                    <a:pt x="8662520" y="1171665"/>
                  </a:lnTo>
                  <a:lnTo>
                    <a:pt x="8535666" y="1198773"/>
                  </a:lnTo>
                  <a:lnTo>
                    <a:pt x="8407748" y="1225155"/>
                  </a:lnTo>
                  <a:lnTo>
                    <a:pt x="8278819" y="1250821"/>
                  </a:lnTo>
                  <a:lnTo>
                    <a:pt x="8148931" y="1275781"/>
                  </a:lnTo>
                  <a:lnTo>
                    <a:pt x="8018134" y="1300044"/>
                  </a:lnTo>
                  <a:lnTo>
                    <a:pt x="7886481" y="1323621"/>
                  </a:lnTo>
                  <a:lnTo>
                    <a:pt x="7754022" y="1346520"/>
                  </a:lnTo>
                  <a:lnTo>
                    <a:pt x="7620811" y="1368752"/>
                  </a:lnTo>
                  <a:lnTo>
                    <a:pt x="7486897" y="1390325"/>
                  </a:lnTo>
                  <a:lnTo>
                    <a:pt x="7352333" y="1411251"/>
                  </a:lnTo>
                  <a:lnTo>
                    <a:pt x="7217170" y="1431538"/>
                  </a:lnTo>
                  <a:lnTo>
                    <a:pt x="7081460" y="1451196"/>
                  </a:lnTo>
                  <a:lnTo>
                    <a:pt x="6945255" y="1470234"/>
                  </a:lnTo>
                  <a:lnTo>
                    <a:pt x="6808605" y="1488663"/>
                  </a:lnTo>
                  <a:lnTo>
                    <a:pt x="6671563" y="1506492"/>
                  </a:lnTo>
                  <a:lnTo>
                    <a:pt x="6534180" y="1523731"/>
                  </a:lnTo>
                  <a:lnTo>
                    <a:pt x="6396507" y="1540389"/>
                  </a:lnTo>
                  <a:lnTo>
                    <a:pt x="6258597" y="1556475"/>
                  </a:lnTo>
                  <a:lnTo>
                    <a:pt x="6120501" y="1572001"/>
                  </a:lnTo>
                  <a:lnTo>
                    <a:pt x="5982269" y="1586975"/>
                  </a:lnTo>
                  <a:lnTo>
                    <a:pt x="5843955" y="1601406"/>
                  </a:lnTo>
                  <a:lnTo>
                    <a:pt x="5705610" y="1615305"/>
                  </a:lnTo>
                  <a:lnTo>
                    <a:pt x="5567284" y="1628682"/>
                  </a:lnTo>
                  <a:lnTo>
                    <a:pt x="5359946" y="1647787"/>
                  </a:lnTo>
                  <a:lnTo>
                    <a:pt x="5152943" y="1665771"/>
                  </a:lnTo>
                  <a:lnTo>
                    <a:pt x="4946449" y="1682665"/>
                  </a:lnTo>
                  <a:lnTo>
                    <a:pt x="4740639" y="1698503"/>
                  </a:lnTo>
                  <a:lnTo>
                    <a:pt x="4535686" y="1713316"/>
                  </a:lnTo>
                  <a:lnTo>
                    <a:pt x="4331764" y="1727138"/>
                  </a:lnTo>
                  <a:lnTo>
                    <a:pt x="4129047" y="1740001"/>
                  </a:lnTo>
                  <a:lnTo>
                    <a:pt x="3927710" y="1751937"/>
                  </a:lnTo>
                  <a:lnTo>
                    <a:pt x="3727927" y="1762980"/>
                  </a:lnTo>
                  <a:lnTo>
                    <a:pt x="3464266" y="1776369"/>
                  </a:lnTo>
                  <a:lnTo>
                    <a:pt x="3204089" y="1788304"/>
                  </a:lnTo>
                  <a:lnTo>
                    <a:pt x="2947808" y="1798863"/>
                  </a:lnTo>
                  <a:lnTo>
                    <a:pt x="2695836" y="1808122"/>
                  </a:lnTo>
                  <a:lnTo>
                    <a:pt x="2448585" y="1816159"/>
                  </a:lnTo>
                  <a:lnTo>
                    <a:pt x="2146789" y="1824604"/>
                  </a:lnTo>
                  <a:lnTo>
                    <a:pt x="1853821" y="1831411"/>
                  </a:lnTo>
                  <a:lnTo>
                    <a:pt x="1515045" y="1837630"/>
                  </a:lnTo>
                  <a:lnTo>
                    <a:pt x="1191534" y="1841967"/>
                  </a:lnTo>
                  <a:lnTo>
                    <a:pt x="835253" y="1844998"/>
                  </a:lnTo>
                  <a:lnTo>
                    <a:pt x="458672" y="1846292"/>
                  </a:lnTo>
                  <a:lnTo>
                    <a:pt x="0" y="1845386"/>
                  </a:lnTo>
                  <a:lnTo>
                    <a:pt x="11682984" y="1845386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000000">
                <a:alpha val="2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59968" y="1826767"/>
            <a:ext cx="7866380" cy="433578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1699895">
              <a:lnSpc>
                <a:spcPts val="3020"/>
              </a:lnSpc>
              <a:spcBef>
                <a:spcPts val="484"/>
              </a:spcBef>
              <a:tabLst>
                <a:tab pos="3428365" algn="l"/>
              </a:tabLst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It’s</a:t>
            </a:r>
            <a:r>
              <a:rPr sz="28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sz="28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28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everyone.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	Consult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your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primary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care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provider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before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starting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any</a:t>
            </a:r>
            <a:r>
              <a:rPr sz="28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dietary</a:t>
            </a:r>
            <a:r>
              <a:rPr sz="28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intervention,</a:t>
            </a:r>
            <a:r>
              <a:rPr sz="2800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especially</a:t>
            </a:r>
            <a:r>
              <a:rPr sz="280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IF.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ts val="3020"/>
              </a:lnSpc>
              <a:spcBef>
                <a:spcPts val="1770"/>
              </a:spcBef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Studies</a:t>
            </a:r>
            <a:r>
              <a:rPr sz="28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sz="28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lacking</a:t>
            </a:r>
            <a:r>
              <a:rPr sz="28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sz="28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8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immediate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8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long-term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effects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28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IF,</a:t>
            </a:r>
            <a:r>
              <a:rPr sz="28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risks</a:t>
            </a:r>
            <a:r>
              <a:rPr sz="28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sz="28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sz="28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fully</a:t>
            </a:r>
            <a:r>
              <a:rPr sz="28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known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 marL="12700" marR="299085">
              <a:lnSpc>
                <a:spcPts val="3020"/>
              </a:lnSpc>
              <a:spcBef>
                <a:spcPts val="1610"/>
              </a:spcBef>
              <a:tabLst>
                <a:tab pos="3041015" algn="l"/>
              </a:tabLst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Because</a:t>
            </a:r>
            <a:r>
              <a:rPr sz="28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28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8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unknowns,</a:t>
            </a:r>
            <a:r>
              <a:rPr sz="28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the</a:t>
            </a:r>
            <a:r>
              <a:rPr sz="2800" b="1" spc="-16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C000"/>
                </a:solidFill>
                <a:latin typeface="Arial"/>
                <a:cs typeface="Arial"/>
              </a:rPr>
              <a:t>American Diabetes</a:t>
            </a:r>
            <a:r>
              <a:rPr sz="2800" b="1" spc="-17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Association</a:t>
            </a:r>
            <a:r>
              <a:rPr sz="2800" b="1" spc="-8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Emory’s</a:t>
            </a:r>
            <a:r>
              <a:rPr sz="2800" b="1" spc="-10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C000"/>
                </a:solidFill>
                <a:latin typeface="Arial"/>
                <a:cs typeface="Arial"/>
              </a:rPr>
              <a:t>Global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Diabetes</a:t>
            </a:r>
            <a:r>
              <a:rPr sz="2800" b="1" spc="-9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Research</a:t>
            </a:r>
            <a:r>
              <a:rPr sz="2800" b="1" spc="-7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Center</a:t>
            </a:r>
            <a:r>
              <a:rPr sz="2800" b="1" spc="-9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000"/>
                </a:solidFill>
                <a:latin typeface="Arial"/>
                <a:cs typeface="Arial"/>
              </a:rPr>
              <a:t>(EGDRC)</a:t>
            </a:r>
            <a:r>
              <a:rPr sz="2800" b="1" spc="-8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not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recommending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Arial"/>
                <a:cs typeface="Arial"/>
              </a:rPr>
              <a:t>IF.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	Instead,</a:t>
            </a:r>
            <a:r>
              <a:rPr sz="2800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both</a:t>
            </a:r>
            <a:r>
              <a:rPr sz="28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recommend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gradual</a:t>
            </a:r>
            <a:r>
              <a:rPr sz="28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change</a:t>
            </a:r>
            <a:r>
              <a:rPr sz="28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28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diet</a:t>
            </a:r>
            <a:r>
              <a:rPr sz="28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8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increase</a:t>
            </a:r>
            <a:r>
              <a:rPr sz="28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28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exercise.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89257" y="184404"/>
            <a:ext cx="374142" cy="37338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674093" y="264667"/>
            <a:ext cx="1949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-25" dirty="0">
                <a:solidFill>
                  <a:schemeClr val="tx2"/>
                </a:solidFill>
                <a:latin typeface="Arial"/>
                <a:cs typeface="Arial"/>
              </a:rPr>
              <a:t>19</a:t>
            </a:r>
            <a:endParaRPr sz="1200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pic>
        <p:nvPicPr>
          <p:cNvPr id="14" name="Picture 13" descr="A logo of a lion and a map&#10;&#10;AI-generated content may be incorrect.">
            <a:extLst>
              <a:ext uri="{FF2B5EF4-FFF2-40B4-BE49-F238E27FC236}">
                <a16:creationId xmlns:a16="http://schemas.microsoft.com/office/drawing/2014/main" id="{7790CC67-9766-AD34-6D3B-8E7800E74F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577840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22267"/>
            <a:ext cx="12192000" cy="4829175"/>
            <a:chOff x="0" y="1022267"/>
            <a:chExt cx="12192000" cy="48291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35341" y="2621503"/>
              <a:ext cx="3023337" cy="32299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1022267"/>
              <a:ext cx="12192000" cy="3463290"/>
            </a:xfrm>
            <a:custGeom>
              <a:avLst/>
              <a:gdLst/>
              <a:ahLst/>
              <a:cxnLst/>
              <a:rect l="l" t="t" r="r" b="b"/>
              <a:pathLst>
                <a:path w="12192000" h="3463290">
                  <a:moveTo>
                    <a:pt x="0" y="1075264"/>
                  </a:moveTo>
                  <a:lnTo>
                    <a:pt x="0" y="1291164"/>
                  </a:lnTo>
                  <a:lnTo>
                    <a:pt x="44043" y="1316564"/>
                  </a:lnTo>
                  <a:lnTo>
                    <a:pt x="82352" y="1354664"/>
                  </a:lnTo>
                  <a:lnTo>
                    <a:pt x="159422" y="1405464"/>
                  </a:lnTo>
                  <a:lnTo>
                    <a:pt x="198182" y="1443564"/>
                  </a:lnTo>
                  <a:lnTo>
                    <a:pt x="354704" y="1545164"/>
                  </a:lnTo>
                  <a:lnTo>
                    <a:pt x="394202" y="1583264"/>
                  </a:lnTo>
                  <a:lnTo>
                    <a:pt x="593865" y="1710264"/>
                  </a:lnTo>
                  <a:lnTo>
                    <a:pt x="634228" y="1748364"/>
                  </a:lnTo>
                  <a:lnTo>
                    <a:pt x="879359" y="1900764"/>
                  </a:lnTo>
                  <a:lnTo>
                    <a:pt x="1256326" y="2129364"/>
                  </a:lnTo>
                  <a:lnTo>
                    <a:pt x="1298881" y="2142064"/>
                  </a:lnTo>
                  <a:lnTo>
                    <a:pt x="1513614" y="2269064"/>
                  </a:lnTo>
                  <a:lnTo>
                    <a:pt x="1556948" y="2281764"/>
                  </a:lnTo>
                  <a:lnTo>
                    <a:pt x="1687713" y="2357964"/>
                  </a:lnTo>
                  <a:lnTo>
                    <a:pt x="1731554" y="2370664"/>
                  </a:lnTo>
                  <a:lnTo>
                    <a:pt x="1819610" y="2421464"/>
                  </a:lnTo>
                  <a:lnTo>
                    <a:pt x="1863824" y="2434164"/>
                  </a:lnTo>
                  <a:lnTo>
                    <a:pt x="1952621" y="2484964"/>
                  </a:lnTo>
                  <a:lnTo>
                    <a:pt x="1997203" y="2497664"/>
                  </a:lnTo>
                  <a:lnTo>
                    <a:pt x="2086729" y="2548464"/>
                  </a:lnTo>
                  <a:lnTo>
                    <a:pt x="2131672" y="2561164"/>
                  </a:lnTo>
                  <a:lnTo>
                    <a:pt x="2176735" y="2586564"/>
                  </a:lnTo>
                  <a:lnTo>
                    <a:pt x="2221916" y="2599264"/>
                  </a:lnTo>
                  <a:lnTo>
                    <a:pt x="2267215" y="2624664"/>
                  </a:lnTo>
                  <a:lnTo>
                    <a:pt x="2312631" y="2637364"/>
                  </a:lnTo>
                  <a:lnTo>
                    <a:pt x="2358164" y="2662764"/>
                  </a:lnTo>
                  <a:lnTo>
                    <a:pt x="2403813" y="2675464"/>
                  </a:lnTo>
                  <a:lnTo>
                    <a:pt x="2449578" y="2700864"/>
                  </a:lnTo>
                  <a:lnTo>
                    <a:pt x="2495457" y="2713564"/>
                  </a:lnTo>
                  <a:lnTo>
                    <a:pt x="2541451" y="2738964"/>
                  </a:lnTo>
                  <a:lnTo>
                    <a:pt x="2587558" y="2751664"/>
                  </a:lnTo>
                  <a:lnTo>
                    <a:pt x="2633777" y="2777064"/>
                  </a:lnTo>
                  <a:lnTo>
                    <a:pt x="2726552" y="2802464"/>
                  </a:lnTo>
                  <a:lnTo>
                    <a:pt x="2773107" y="2827864"/>
                  </a:lnTo>
                  <a:lnTo>
                    <a:pt x="2866545" y="2853264"/>
                  </a:lnTo>
                  <a:lnTo>
                    <a:pt x="2913428" y="2878664"/>
                  </a:lnTo>
                  <a:lnTo>
                    <a:pt x="3007519" y="2904064"/>
                  </a:lnTo>
                  <a:lnTo>
                    <a:pt x="3054725" y="2929464"/>
                  </a:lnTo>
                  <a:lnTo>
                    <a:pt x="3244606" y="2980264"/>
                  </a:lnTo>
                  <a:lnTo>
                    <a:pt x="3292337" y="3005664"/>
                  </a:lnTo>
                  <a:lnTo>
                    <a:pt x="4218096" y="3246964"/>
                  </a:lnTo>
                  <a:lnTo>
                    <a:pt x="4267768" y="3246964"/>
                  </a:lnTo>
                  <a:lnTo>
                    <a:pt x="4467351" y="3297764"/>
                  </a:lnTo>
                  <a:lnTo>
                    <a:pt x="4517468" y="3297764"/>
                  </a:lnTo>
                  <a:lnTo>
                    <a:pt x="4617961" y="3323164"/>
                  </a:lnTo>
                  <a:lnTo>
                    <a:pt x="4668337" y="3323164"/>
                  </a:lnTo>
                  <a:lnTo>
                    <a:pt x="4769343" y="3348564"/>
                  </a:lnTo>
                  <a:lnTo>
                    <a:pt x="4819972" y="3348564"/>
                  </a:lnTo>
                  <a:lnTo>
                    <a:pt x="4921479" y="3373964"/>
                  </a:lnTo>
                  <a:lnTo>
                    <a:pt x="4972355" y="3373964"/>
                  </a:lnTo>
                  <a:lnTo>
                    <a:pt x="5023313" y="3386664"/>
                  </a:lnTo>
                  <a:lnTo>
                    <a:pt x="5074351" y="3386664"/>
                  </a:lnTo>
                  <a:lnTo>
                    <a:pt x="5125469" y="3399364"/>
                  </a:lnTo>
                  <a:lnTo>
                    <a:pt x="5176667" y="3399364"/>
                  </a:lnTo>
                  <a:lnTo>
                    <a:pt x="5227943" y="3412064"/>
                  </a:lnTo>
                  <a:lnTo>
                    <a:pt x="5279297" y="3412064"/>
                  </a:lnTo>
                  <a:lnTo>
                    <a:pt x="5330729" y="3424764"/>
                  </a:lnTo>
                  <a:lnTo>
                    <a:pt x="5433821" y="3424764"/>
                  </a:lnTo>
                  <a:lnTo>
                    <a:pt x="5485481" y="3437464"/>
                  </a:lnTo>
                  <a:lnTo>
                    <a:pt x="5589024" y="3437464"/>
                  </a:lnTo>
                  <a:lnTo>
                    <a:pt x="5640906" y="3450164"/>
                  </a:lnTo>
                  <a:lnTo>
                    <a:pt x="5744888" y="3450164"/>
                  </a:lnTo>
                  <a:lnTo>
                    <a:pt x="5796987" y="3462864"/>
                  </a:lnTo>
                  <a:lnTo>
                    <a:pt x="6071235" y="3462864"/>
                  </a:lnTo>
                  <a:lnTo>
                    <a:pt x="6039358" y="3386664"/>
                  </a:lnTo>
                  <a:lnTo>
                    <a:pt x="6013958" y="3285064"/>
                  </a:lnTo>
                  <a:lnTo>
                    <a:pt x="5922742" y="2865964"/>
                  </a:lnTo>
                  <a:lnTo>
                    <a:pt x="5107475" y="2865964"/>
                  </a:lnTo>
                  <a:lnTo>
                    <a:pt x="5055951" y="2853264"/>
                  </a:lnTo>
                  <a:lnTo>
                    <a:pt x="4850548" y="2853264"/>
                  </a:lnTo>
                  <a:lnTo>
                    <a:pt x="4799374" y="2840564"/>
                  </a:lnTo>
                  <a:lnTo>
                    <a:pt x="4697244" y="2840564"/>
                  </a:lnTo>
                  <a:lnTo>
                    <a:pt x="4646289" y="2827864"/>
                  </a:lnTo>
                  <a:lnTo>
                    <a:pt x="4595408" y="2827864"/>
                  </a:lnTo>
                  <a:lnTo>
                    <a:pt x="4544602" y="2815164"/>
                  </a:lnTo>
                  <a:lnTo>
                    <a:pt x="4443218" y="2815164"/>
                  </a:lnTo>
                  <a:lnTo>
                    <a:pt x="4392640" y="2802464"/>
                  </a:lnTo>
                  <a:lnTo>
                    <a:pt x="4342140" y="2802464"/>
                  </a:lnTo>
                  <a:lnTo>
                    <a:pt x="4291719" y="2789764"/>
                  </a:lnTo>
                  <a:lnTo>
                    <a:pt x="4241376" y="2789764"/>
                  </a:lnTo>
                  <a:lnTo>
                    <a:pt x="4191113" y="2777064"/>
                  </a:lnTo>
                  <a:lnTo>
                    <a:pt x="4140930" y="2777064"/>
                  </a:lnTo>
                  <a:lnTo>
                    <a:pt x="4040808" y="2751664"/>
                  </a:lnTo>
                  <a:lnTo>
                    <a:pt x="3990870" y="2751664"/>
                  </a:lnTo>
                  <a:lnTo>
                    <a:pt x="3891243" y="2726264"/>
                  </a:lnTo>
                  <a:lnTo>
                    <a:pt x="3841556" y="2726264"/>
                  </a:lnTo>
                  <a:lnTo>
                    <a:pt x="3742436" y="2700864"/>
                  </a:lnTo>
                  <a:lnTo>
                    <a:pt x="3693006" y="2700864"/>
                  </a:lnTo>
                  <a:lnTo>
                    <a:pt x="3496160" y="2650064"/>
                  </a:lnTo>
                  <a:lnTo>
                    <a:pt x="3447171" y="2650064"/>
                  </a:lnTo>
                  <a:lnTo>
                    <a:pt x="2818778" y="2484964"/>
                  </a:lnTo>
                  <a:lnTo>
                    <a:pt x="2771115" y="2459564"/>
                  </a:lnTo>
                  <a:lnTo>
                    <a:pt x="2581465" y="2408764"/>
                  </a:lnTo>
                  <a:lnTo>
                    <a:pt x="2534307" y="2383364"/>
                  </a:lnTo>
                  <a:lnTo>
                    <a:pt x="2393454" y="2345264"/>
                  </a:lnTo>
                  <a:lnTo>
                    <a:pt x="2346712" y="2319864"/>
                  </a:lnTo>
                  <a:lnTo>
                    <a:pt x="2253546" y="2294464"/>
                  </a:lnTo>
                  <a:lnTo>
                    <a:pt x="2207124" y="2269064"/>
                  </a:lnTo>
                  <a:lnTo>
                    <a:pt x="2160809" y="2256364"/>
                  </a:lnTo>
                  <a:lnTo>
                    <a:pt x="2114603" y="2230964"/>
                  </a:lnTo>
                  <a:lnTo>
                    <a:pt x="2022519" y="2205564"/>
                  </a:lnTo>
                  <a:lnTo>
                    <a:pt x="1976642" y="2180164"/>
                  </a:lnTo>
                  <a:lnTo>
                    <a:pt x="1930876" y="2167464"/>
                  </a:lnTo>
                  <a:lnTo>
                    <a:pt x="1885222" y="2142064"/>
                  </a:lnTo>
                  <a:lnTo>
                    <a:pt x="1839681" y="2129364"/>
                  </a:lnTo>
                  <a:lnTo>
                    <a:pt x="1794253" y="2103964"/>
                  </a:lnTo>
                  <a:lnTo>
                    <a:pt x="1748938" y="2091264"/>
                  </a:lnTo>
                  <a:lnTo>
                    <a:pt x="1658654" y="2040464"/>
                  </a:lnTo>
                  <a:lnTo>
                    <a:pt x="1613685" y="2027764"/>
                  </a:lnTo>
                  <a:lnTo>
                    <a:pt x="1524097" y="1976964"/>
                  </a:lnTo>
                  <a:lnTo>
                    <a:pt x="1479480" y="1964264"/>
                  </a:lnTo>
                  <a:lnTo>
                    <a:pt x="1390601" y="1913464"/>
                  </a:lnTo>
                  <a:lnTo>
                    <a:pt x="1346342" y="1900764"/>
                  </a:lnTo>
                  <a:lnTo>
                    <a:pt x="1214289" y="1824564"/>
                  </a:lnTo>
                  <a:lnTo>
                    <a:pt x="1170515" y="1811864"/>
                  </a:lnTo>
                  <a:lnTo>
                    <a:pt x="910485" y="1659464"/>
                  </a:lnTo>
                  <a:lnTo>
                    <a:pt x="867589" y="1646764"/>
                  </a:lnTo>
                  <a:lnTo>
                    <a:pt x="487355" y="1418164"/>
                  </a:lnTo>
                  <a:lnTo>
                    <a:pt x="445768" y="1380064"/>
                  </a:lnTo>
                  <a:lnTo>
                    <a:pt x="199096" y="1227664"/>
                  </a:lnTo>
                  <a:lnTo>
                    <a:pt x="158465" y="1189564"/>
                  </a:lnTo>
                  <a:lnTo>
                    <a:pt x="37412" y="1113364"/>
                  </a:lnTo>
                  <a:lnTo>
                    <a:pt x="0" y="1075264"/>
                  </a:lnTo>
                  <a:close/>
                </a:path>
                <a:path w="12192000" h="3463290">
                  <a:moveTo>
                    <a:pt x="5919978" y="2853264"/>
                  </a:moveTo>
                  <a:lnTo>
                    <a:pt x="5470017" y="2865964"/>
                  </a:lnTo>
                  <a:lnTo>
                    <a:pt x="5922742" y="2865964"/>
                  </a:lnTo>
                  <a:lnTo>
                    <a:pt x="5919978" y="2853264"/>
                  </a:lnTo>
                  <a:close/>
                </a:path>
                <a:path w="12192000" h="3463290">
                  <a:moveTo>
                    <a:pt x="12192000" y="0"/>
                  </a:moveTo>
                  <a:lnTo>
                    <a:pt x="12148236" y="44135"/>
                  </a:lnTo>
                  <a:lnTo>
                    <a:pt x="12112492" y="79756"/>
                  </a:lnTo>
                  <a:lnTo>
                    <a:pt x="12040501" y="150431"/>
                  </a:lnTo>
                  <a:lnTo>
                    <a:pt x="11967843" y="220342"/>
                  </a:lnTo>
                  <a:lnTo>
                    <a:pt x="11894525" y="289484"/>
                  </a:lnTo>
                  <a:lnTo>
                    <a:pt x="11820552" y="357851"/>
                  </a:lnTo>
                  <a:lnTo>
                    <a:pt x="11745929" y="425437"/>
                  </a:lnTo>
                  <a:lnTo>
                    <a:pt x="11670662" y="492235"/>
                  </a:lnTo>
                  <a:lnTo>
                    <a:pt x="11594757" y="558241"/>
                  </a:lnTo>
                  <a:lnTo>
                    <a:pt x="11518219" y="623448"/>
                  </a:lnTo>
                  <a:lnTo>
                    <a:pt x="11441055" y="687849"/>
                  </a:lnTo>
                  <a:lnTo>
                    <a:pt x="11363268" y="751440"/>
                  </a:lnTo>
                  <a:lnTo>
                    <a:pt x="11284866" y="814214"/>
                  </a:lnTo>
                  <a:lnTo>
                    <a:pt x="11205854" y="876164"/>
                  </a:lnTo>
                  <a:lnTo>
                    <a:pt x="11126238" y="937286"/>
                  </a:lnTo>
                  <a:lnTo>
                    <a:pt x="11046022" y="997573"/>
                  </a:lnTo>
                  <a:lnTo>
                    <a:pt x="10965213" y="1057019"/>
                  </a:lnTo>
                  <a:lnTo>
                    <a:pt x="10883817" y="1115618"/>
                  </a:lnTo>
                  <a:lnTo>
                    <a:pt x="10801838" y="1173364"/>
                  </a:lnTo>
                  <a:lnTo>
                    <a:pt x="10719283" y="1230252"/>
                  </a:lnTo>
                  <a:lnTo>
                    <a:pt x="10636157" y="1286274"/>
                  </a:lnTo>
                  <a:lnTo>
                    <a:pt x="10552466" y="1341426"/>
                  </a:lnTo>
                  <a:lnTo>
                    <a:pt x="10468216" y="1395701"/>
                  </a:lnTo>
                  <a:lnTo>
                    <a:pt x="10383411" y="1449093"/>
                  </a:lnTo>
                  <a:lnTo>
                    <a:pt x="10298059" y="1501596"/>
                  </a:lnTo>
                  <a:lnTo>
                    <a:pt x="10212163" y="1553205"/>
                  </a:lnTo>
                  <a:lnTo>
                    <a:pt x="10125731" y="1603912"/>
                  </a:lnTo>
                  <a:lnTo>
                    <a:pt x="10038767" y="1653714"/>
                  </a:lnTo>
                  <a:lnTo>
                    <a:pt x="9951277" y="1702602"/>
                  </a:lnTo>
                  <a:lnTo>
                    <a:pt x="9863268" y="1750572"/>
                  </a:lnTo>
                  <a:lnTo>
                    <a:pt x="9774743" y="1797617"/>
                  </a:lnTo>
                  <a:lnTo>
                    <a:pt x="9685710" y="1843731"/>
                  </a:lnTo>
                  <a:lnTo>
                    <a:pt x="9596173" y="1888909"/>
                  </a:lnTo>
                  <a:lnTo>
                    <a:pt x="9460937" y="1954907"/>
                  </a:lnTo>
                  <a:lnTo>
                    <a:pt x="9324600" y="2018763"/>
                  </a:lnTo>
                  <a:lnTo>
                    <a:pt x="9187181" y="2080459"/>
                  </a:lnTo>
                  <a:lnTo>
                    <a:pt x="9048699" y="2139972"/>
                  </a:lnTo>
                  <a:lnTo>
                    <a:pt x="8909173" y="2197285"/>
                  </a:lnTo>
                  <a:lnTo>
                    <a:pt x="8768623" y="2252375"/>
                  </a:lnTo>
                  <a:lnTo>
                    <a:pt x="8627067" y="2305224"/>
                  </a:lnTo>
                  <a:lnTo>
                    <a:pt x="8484523" y="2355810"/>
                  </a:lnTo>
                  <a:lnTo>
                    <a:pt x="8341012" y="2404114"/>
                  </a:lnTo>
                  <a:lnTo>
                    <a:pt x="8196552" y="2450115"/>
                  </a:lnTo>
                  <a:lnTo>
                    <a:pt x="8051162" y="2493793"/>
                  </a:lnTo>
                  <a:lnTo>
                    <a:pt x="7904860" y="2535129"/>
                  </a:lnTo>
                  <a:lnTo>
                    <a:pt x="7624953" y="2603836"/>
                  </a:lnTo>
                  <a:lnTo>
                    <a:pt x="7661529" y="2773127"/>
                  </a:lnTo>
                  <a:lnTo>
                    <a:pt x="7725029" y="3081102"/>
                  </a:lnTo>
                  <a:lnTo>
                    <a:pt x="7747381" y="3227025"/>
                  </a:lnTo>
                  <a:lnTo>
                    <a:pt x="7750550" y="3309620"/>
                  </a:lnTo>
                  <a:lnTo>
                    <a:pt x="7740268" y="3393776"/>
                  </a:lnTo>
                  <a:lnTo>
                    <a:pt x="8015096" y="3358724"/>
                  </a:lnTo>
                  <a:lnTo>
                    <a:pt x="8219628" y="3326948"/>
                  </a:lnTo>
                  <a:lnTo>
                    <a:pt x="8422777" y="3291340"/>
                  </a:lnTo>
                  <a:lnTo>
                    <a:pt x="8574205" y="3262143"/>
                  </a:lnTo>
                  <a:lnTo>
                    <a:pt x="8724814" y="3230829"/>
                  </a:lnTo>
                  <a:lnTo>
                    <a:pt x="8874585" y="3197417"/>
                  </a:lnTo>
                  <a:lnTo>
                    <a:pt x="9023501" y="3161923"/>
                  </a:lnTo>
                  <a:lnTo>
                    <a:pt x="9171543" y="3124363"/>
                  </a:lnTo>
                  <a:lnTo>
                    <a:pt x="9318694" y="3084756"/>
                  </a:lnTo>
                  <a:lnTo>
                    <a:pt x="9464936" y="3043117"/>
                  </a:lnTo>
                  <a:lnTo>
                    <a:pt x="9610251" y="2999464"/>
                  </a:lnTo>
                  <a:lnTo>
                    <a:pt x="9754620" y="2953814"/>
                  </a:lnTo>
                  <a:lnTo>
                    <a:pt x="9898027" y="2906184"/>
                  </a:lnTo>
                  <a:lnTo>
                    <a:pt x="10040454" y="2856590"/>
                  </a:lnTo>
                  <a:lnTo>
                    <a:pt x="10181881" y="2805051"/>
                  </a:lnTo>
                  <a:lnTo>
                    <a:pt x="10322293" y="2751582"/>
                  </a:lnTo>
                  <a:lnTo>
                    <a:pt x="10461669" y="2696201"/>
                  </a:lnTo>
                  <a:lnTo>
                    <a:pt x="10599994" y="2638924"/>
                  </a:lnTo>
                  <a:lnTo>
                    <a:pt x="10737248" y="2579770"/>
                  </a:lnTo>
                  <a:lnTo>
                    <a:pt x="10873415" y="2518754"/>
                  </a:lnTo>
                  <a:lnTo>
                    <a:pt x="11008475" y="2455893"/>
                  </a:lnTo>
                  <a:lnTo>
                    <a:pt x="11142411" y="2391206"/>
                  </a:lnTo>
                  <a:lnTo>
                    <a:pt x="11275206" y="2324708"/>
                  </a:lnTo>
                  <a:lnTo>
                    <a:pt x="11406841" y="2256416"/>
                  </a:lnTo>
                  <a:lnTo>
                    <a:pt x="11537299" y="2186349"/>
                  </a:lnTo>
                  <a:lnTo>
                    <a:pt x="11666561" y="2114522"/>
                  </a:lnTo>
                  <a:lnTo>
                    <a:pt x="11794610" y="2040952"/>
                  </a:lnTo>
                  <a:lnTo>
                    <a:pt x="11921428" y="1965657"/>
                  </a:lnTo>
                  <a:lnTo>
                    <a:pt x="12046997" y="1888654"/>
                  </a:lnTo>
                  <a:lnTo>
                    <a:pt x="12130006" y="1836378"/>
                  </a:lnTo>
                  <a:lnTo>
                    <a:pt x="12171299" y="1809959"/>
                  </a:lnTo>
                  <a:lnTo>
                    <a:pt x="12192000" y="179594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62000" y="-116923"/>
            <a:ext cx="8796020" cy="1439239"/>
          </a:xfrm>
          <a:prstGeom prst="rect">
            <a:avLst/>
          </a:prstGeom>
        </p:spPr>
        <p:txBody>
          <a:bodyPr vert="horz" wrap="square" lIns="0" tIns="328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145" dirty="0"/>
              <a:t>Helpful</a:t>
            </a:r>
            <a:r>
              <a:rPr sz="3600" spc="-275" dirty="0"/>
              <a:t> </a:t>
            </a:r>
            <a:r>
              <a:rPr sz="3600" spc="-160" dirty="0"/>
              <a:t>Tools</a:t>
            </a:r>
            <a:r>
              <a:rPr lang="en-US" sz="3600" spc="-160" dirty="0"/>
              <a:t> for Weight Control &amp; Metabolic Feedback</a:t>
            </a:r>
            <a:endParaRPr sz="3600" spc="-160" dirty="0"/>
          </a:p>
        </p:txBody>
      </p:sp>
      <p:sp>
        <p:nvSpPr>
          <p:cNvPr id="6" name="object 6"/>
          <p:cNvSpPr txBox="1"/>
          <p:nvPr/>
        </p:nvSpPr>
        <p:spPr>
          <a:xfrm>
            <a:off x="5578094" y="5951982"/>
            <a:ext cx="109855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Smartwatch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84538" y="4953000"/>
            <a:ext cx="116649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Portion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plate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52104" y="1711451"/>
            <a:ext cx="3124961" cy="313867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567941" y="4953000"/>
            <a:ext cx="144907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Electronic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scale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8213" y="1696211"/>
            <a:ext cx="4075176" cy="328574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682983" y="255778"/>
            <a:ext cx="194945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-25" dirty="0">
                <a:solidFill>
                  <a:srgbClr val="FFC000"/>
                </a:solidFill>
                <a:latin typeface="Arial"/>
                <a:cs typeface="Arial"/>
              </a:rPr>
              <a:t>20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876745" y="5041391"/>
            <a:ext cx="9315286" cy="1816735"/>
            <a:chOff x="2876745" y="5041391"/>
            <a:chExt cx="9315286" cy="1816735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76745" y="5041391"/>
              <a:ext cx="9315254" cy="181660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185951" y="6313931"/>
              <a:ext cx="8006080" cy="544195"/>
            </a:xfrm>
            <a:custGeom>
              <a:avLst/>
              <a:gdLst/>
              <a:ahLst/>
              <a:cxnLst/>
              <a:rect l="l" t="t" r="r" b="b"/>
              <a:pathLst>
                <a:path w="8006080" h="544195">
                  <a:moveTo>
                    <a:pt x="8006048" y="0"/>
                  </a:moveTo>
                  <a:lnTo>
                    <a:pt x="7896624" y="24520"/>
                  </a:lnTo>
                  <a:lnTo>
                    <a:pt x="7781444" y="48337"/>
                  </a:lnTo>
                  <a:lnTo>
                    <a:pt x="7619218" y="79017"/>
                  </a:lnTo>
                  <a:lnTo>
                    <a:pt x="7447480" y="108489"/>
                  </a:lnTo>
                  <a:lnTo>
                    <a:pt x="7220060" y="143667"/>
                  </a:lnTo>
                  <a:lnTo>
                    <a:pt x="6929525" y="183505"/>
                  </a:lnTo>
                  <a:lnTo>
                    <a:pt x="6568016" y="226809"/>
                  </a:lnTo>
                  <a:lnTo>
                    <a:pt x="6070938" y="277662"/>
                  </a:lnTo>
                  <a:lnTo>
                    <a:pt x="5359256" y="337467"/>
                  </a:lnTo>
                  <a:lnTo>
                    <a:pt x="4341198" y="404020"/>
                  </a:lnTo>
                  <a:lnTo>
                    <a:pt x="2857244" y="473536"/>
                  </a:lnTo>
                  <a:lnTo>
                    <a:pt x="587114" y="538114"/>
                  </a:lnTo>
                  <a:lnTo>
                    <a:pt x="0" y="544068"/>
                  </a:lnTo>
                  <a:lnTo>
                    <a:pt x="8006048" y="544068"/>
                  </a:lnTo>
                  <a:lnTo>
                    <a:pt x="8006048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Picture 15" descr="A logo of a lion and a map&#10;&#10;AI-generated content may be incorrect.">
            <a:extLst>
              <a:ext uri="{FF2B5EF4-FFF2-40B4-BE49-F238E27FC236}">
                <a16:creationId xmlns:a16="http://schemas.microsoft.com/office/drawing/2014/main" id="{339E9EB7-51ED-B0E1-CA0D-D70CEE8A05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577840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02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63161" y="5661472"/>
              <a:ext cx="851786" cy="810381"/>
            </a:xfrm>
            <a:prstGeom prst="rect">
              <a:avLst/>
            </a:prstGeom>
          </p:spPr>
        </p:pic>
        <p:pic>
          <p:nvPicPr>
            <p:cNvPr id="103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grpSp>
        <p:nvGrpSpPr>
          <p:cNvPr id="104" name="object 7"/>
          <p:cNvGrpSpPr/>
          <p:nvPr/>
        </p:nvGrpSpPr>
        <p:grpSpPr>
          <a:xfrm>
            <a:off x="509016" y="5011673"/>
            <a:ext cx="11683365" cy="1846580"/>
            <a:chOff x="509016" y="5011673"/>
            <a:chExt cx="11683365" cy="1846580"/>
          </a:xfrm>
        </p:grpSpPr>
        <p:sp>
          <p:nvSpPr>
            <p:cNvPr id="105" name="object 8"/>
            <p:cNvSpPr/>
            <p:nvPr/>
          </p:nvSpPr>
          <p:spPr>
            <a:xfrm>
              <a:off x="509016" y="5011673"/>
              <a:ext cx="11683365" cy="1846580"/>
            </a:xfrm>
            <a:custGeom>
              <a:avLst/>
              <a:gdLst/>
              <a:ahLst/>
              <a:cxnLst/>
              <a:rect l="l" t="t" r="r" b="b"/>
              <a:pathLst>
                <a:path w="11683365" h="1846579">
                  <a:moveTo>
                    <a:pt x="11682984" y="0"/>
                  </a:moveTo>
                  <a:lnTo>
                    <a:pt x="11647159" y="26553"/>
                  </a:lnTo>
                  <a:lnTo>
                    <a:pt x="11610683" y="52853"/>
                  </a:lnTo>
                  <a:lnTo>
                    <a:pt x="11573560" y="78900"/>
                  </a:lnTo>
                  <a:lnTo>
                    <a:pt x="11535797" y="104696"/>
                  </a:lnTo>
                  <a:lnTo>
                    <a:pt x="11497402" y="130242"/>
                  </a:lnTo>
                  <a:lnTo>
                    <a:pt x="11458380" y="155538"/>
                  </a:lnTo>
                  <a:lnTo>
                    <a:pt x="11418737" y="180587"/>
                  </a:lnTo>
                  <a:lnTo>
                    <a:pt x="11378481" y="205390"/>
                  </a:lnTo>
                  <a:lnTo>
                    <a:pt x="11337618" y="229947"/>
                  </a:lnTo>
                  <a:lnTo>
                    <a:pt x="11296153" y="254260"/>
                  </a:lnTo>
                  <a:lnTo>
                    <a:pt x="11254094" y="278330"/>
                  </a:lnTo>
                  <a:lnTo>
                    <a:pt x="11211447" y="302158"/>
                  </a:lnTo>
                  <a:lnTo>
                    <a:pt x="11168219" y="325746"/>
                  </a:lnTo>
                  <a:lnTo>
                    <a:pt x="11124415" y="349094"/>
                  </a:lnTo>
                  <a:lnTo>
                    <a:pt x="11080043" y="372205"/>
                  </a:lnTo>
                  <a:lnTo>
                    <a:pt x="11035108" y="395078"/>
                  </a:lnTo>
                  <a:lnTo>
                    <a:pt x="10989618" y="417716"/>
                  </a:lnTo>
                  <a:lnTo>
                    <a:pt x="10943578" y="440119"/>
                  </a:lnTo>
                  <a:lnTo>
                    <a:pt x="10896996" y="462289"/>
                  </a:lnTo>
                  <a:lnTo>
                    <a:pt x="10849877" y="484227"/>
                  </a:lnTo>
                  <a:lnTo>
                    <a:pt x="10802228" y="505934"/>
                  </a:lnTo>
                  <a:lnTo>
                    <a:pt x="10754055" y="527412"/>
                  </a:lnTo>
                  <a:lnTo>
                    <a:pt x="10705365" y="548661"/>
                  </a:lnTo>
                  <a:lnTo>
                    <a:pt x="10656165" y="569683"/>
                  </a:lnTo>
                  <a:lnTo>
                    <a:pt x="10606461" y="590479"/>
                  </a:lnTo>
                  <a:lnTo>
                    <a:pt x="10556258" y="611050"/>
                  </a:lnTo>
                  <a:lnTo>
                    <a:pt x="10505565" y="631397"/>
                  </a:lnTo>
                  <a:lnTo>
                    <a:pt x="10454386" y="651522"/>
                  </a:lnTo>
                  <a:lnTo>
                    <a:pt x="10402729" y="671426"/>
                  </a:lnTo>
                  <a:lnTo>
                    <a:pt x="10350600" y="691109"/>
                  </a:lnTo>
                  <a:lnTo>
                    <a:pt x="10298006" y="710574"/>
                  </a:lnTo>
                  <a:lnTo>
                    <a:pt x="10244952" y="729822"/>
                  </a:lnTo>
                  <a:lnTo>
                    <a:pt x="10191446" y="748853"/>
                  </a:lnTo>
                  <a:lnTo>
                    <a:pt x="10137493" y="767669"/>
                  </a:lnTo>
                  <a:lnTo>
                    <a:pt x="10083101" y="786271"/>
                  </a:lnTo>
                  <a:lnTo>
                    <a:pt x="10028276" y="804660"/>
                  </a:lnTo>
                  <a:lnTo>
                    <a:pt x="9973023" y="822837"/>
                  </a:lnTo>
                  <a:lnTo>
                    <a:pt x="9917350" y="840804"/>
                  </a:lnTo>
                  <a:lnTo>
                    <a:pt x="9861264" y="858563"/>
                  </a:lnTo>
                  <a:lnTo>
                    <a:pt x="9804769" y="876113"/>
                  </a:lnTo>
                  <a:lnTo>
                    <a:pt x="9747874" y="893456"/>
                  </a:lnTo>
                  <a:lnTo>
                    <a:pt x="9690584" y="910594"/>
                  </a:lnTo>
                  <a:lnTo>
                    <a:pt x="9632906" y="927528"/>
                  </a:lnTo>
                  <a:lnTo>
                    <a:pt x="9574846" y="944258"/>
                  </a:lnTo>
                  <a:lnTo>
                    <a:pt x="9516410" y="960787"/>
                  </a:lnTo>
                  <a:lnTo>
                    <a:pt x="9457606" y="977115"/>
                  </a:lnTo>
                  <a:lnTo>
                    <a:pt x="9398440" y="993243"/>
                  </a:lnTo>
                  <a:lnTo>
                    <a:pt x="9338917" y="1009174"/>
                  </a:lnTo>
                  <a:lnTo>
                    <a:pt x="9279045" y="1024907"/>
                  </a:lnTo>
                  <a:lnTo>
                    <a:pt x="9218830" y="1040444"/>
                  </a:lnTo>
                  <a:lnTo>
                    <a:pt x="9158279" y="1055787"/>
                  </a:lnTo>
                  <a:lnTo>
                    <a:pt x="9097397" y="1070936"/>
                  </a:lnTo>
                  <a:lnTo>
                    <a:pt x="9036191" y="1085893"/>
                  </a:lnTo>
                  <a:lnTo>
                    <a:pt x="8974668" y="1100659"/>
                  </a:lnTo>
                  <a:lnTo>
                    <a:pt x="8912835" y="1115235"/>
                  </a:lnTo>
                  <a:lnTo>
                    <a:pt x="8788260" y="1143822"/>
                  </a:lnTo>
                  <a:lnTo>
                    <a:pt x="8662520" y="1171665"/>
                  </a:lnTo>
                  <a:lnTo>
                    <a:pt x="8535666" y="1198773"/>
                  </a:lnTo>
                  <a:lnTo>
                    <a:pt x="8407748" y="1225155"/>
                  </a:lnTo>
                  <a:lnTo>
                    <a:pt x="8278819" y="1250821"/>
                  </a:lnTo>
                  <a:lnTo>
                    <a:pt x="8148931" y="1275781"/>
                  </a:lnTo>
                  <a:lnTo>
                    <a:pt x="8018134" y="1300044"/>
                  </a:lnTo>
                  <a:lnTo>
                    <a:pt x="7886481" y="1323621"/>
                  </a:lnTo>
                  <a:lnTo>
                    <a:pt x="7754022" y="1346520"/>
                  </a:lnTo>
                  <a:lnTo>
                    <a:pt x="7620811" y="1368752"/>
                  </a:lnTo>
                  <a:lnTo>
                    <a:pt x="7486897" y="1390325"/>
                  </a:lnTo>
                  <a:lnTo>
                    <a:pt x="7352333" y="1411251"/>
                  </a:lnTo>
                  <a:lnTo>
                    <a:pt x="7217170" y="1431538"/>
                  </a:lnTo>
                  <a:lnTo>
                    <a:pt x="7081460" y="1451196"/>
                  </a:lnTo>
                  <a:lnTo>
                    <a:pt x="6945255" y="1470234"/>
                  </a:lnTo>
                  <a:lnTo>
                    <a:pt x="6808605" y="1488663"/>
                  </a:lnTo>
                  <a:lnTo>
                    <a:pt x="6671563" y="1506492"/>
                  </a:lnTo>
                  <a:lnTo>
                    <a:pt x="6534180" y="1523731"/>
                  </a:lnTo>
                  <a:lnTo>
                    <a:pt x="6396507" y="1540389"/>
                  </a:lnTo>
                  <a:lnTo>
                    <a:pt x="6258597" y="1556475"/>
                  </a:lnTo>
                  <a:lnTo>
                    <a:pt x="6120501" y="1572001"/>
                  </a:lnTo>
                  <a:lnTo>
                    <a:pt x="5982269" y="1586975"/>
                  </a:lnTo>
                  <a:lnTo>
                    <a:pt x="5843955" y="1601406"/>
                  </a:lnTo>
                  <a:lnTo>
                    <a:pt x="5705610" y="1615305"/>
                  </a:lnTo>
                  <a:lnTo>
                    <a:pt x="5567284" y="1628682"/>
                  </a:lnTo>
                  <a:lnTo>
                    <a:pt x="5359946" y="1647787"/>
                  </a:lnTo>
                  <a:lnTo>
                    <a:pt x="5152943" y="1665771"/>
                  </a:lnTo>
                  <a:lnTo>
                    <a:pt x="4946449" y="1682665"/>
                  </a:lnTo>
                  <a:lnTo>
                    <a:pt x="4740639" y="1698503"/>
                  </a:lnTo>
                  <a:lnTo>
                    <a:pt x="4535686" y="1713316"/>
                  </a:lnTo>
                  <a:lnTo>
                    <a:pt x="4331764" y="1727138"/>
                  </a:lnTo>
                  <a:lnTo>
                    <a:pt x="4129047" y="1740001"/>
                  </a:lnTo>
                  <a:lnTo>
                    <a:pt x="3927710" y="1751937"/>
                  </a:lnTo>
                  <a:lnTo>
                    <a:pt x="3727927" y="1762980"/>
                  </a:lnTo>
                  <a:lnTo>
                    <a:pt x="3464266" y="1776369"/>
                  </a:lnTo>
                  <a:lnTo>
                    <a:pt x="3204089" y="1788304"/>
                  </a:lnTo>
                  <a:lnTo>
                    <a:pt x="2947808" y="1798863"/>
                  </a:lnTo>
                  <a:lnTo>
                    <a:pt x="2695836" y="1808122"/>
                  </a:lnTo>
                  <a:lnTo>
                    <a:pt x="2448585" y="1816159"/>
                  </a:lnTo>
                  <a:lnTo>
                    <a:pt x="2146789" y="1824604"/>
                  </a:lnTo>
                  <a:lnTo>
                    <a:pt x="1853821" y="1831411"/>
                  </a:lnTo>
                  <a:lnTo>
                    <a:pt x="1515045" y="1837630"/>
                  </a:lnTo>
                  <a:lnTo>
                    <a:pt x="1191534" y="1841967"/>
                  </a:lnTo>
                  <a:lnTo>
                    <a:pt x="835253" y="1844998"/>
                  </a:lnTo>
                  <a:lnTo>
                    <a:pt x="458672" y="1846292"/>
                  </a:lnTo>
                  <a:lnTo>
                    <a:pt x="0" y="1845386"/>
                  </a:lnTo>
                  <a:lnTo>
                    <a:pt x="11682984" y="1845386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9"/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000000">
                <a:alpha val="2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7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89257" y="184404"/>
            <a:ext cx="374142" cy="373380"/>
          </a:xfrm>
          <a:prstGeom prst="rect">
            <a:avLst/>
          </a:prstGeom>
        </p:spPr>
      </p:pic>
      <p:sp>
        <p:nvSpPr>
          <p:cNvPr id="109" name="Title"/>
          <p:cNvSpPr>
            <a:spLocks noGrp="1"/>
          </p:cNvSpPr>
          <p:nvPr>
            <p:ph type="title"/>
          </p:nvPr>
        </p:nvSpPr>
        <p:spPr>
          <a:xfrm>
            <a:off x="420624" y="365760"/>
            <a:ext cx="8778240" cy="822960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Other Healthy Habits That Help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1585448" y="265176"/>
            <a:ext cx="374904" cy="210312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 algn="ctr"/>
            <a:r>
              <a:rPr lang="en-US" sz="1200" spc="-25" dirty="0">
                <a:solidFill>
                  <a:srgbClr val="15468F"/>
                </a:solidFill>
                <a:latin typeface="Arial"/>
                <a:cs typeface="Arial"/>
              </a:rPr>
              <a:t>21</a:t>
            </a:r>
          </a:p>
        </p:txBody>
      </p:sp>
      <p:grpSp>
        <p:nvGrpSpPr>
          <p:cNvPr id="113" name="Habit 1 icon"/>
          <p:cNvGrpSpPr/>
          <p:nvPr/>
        </p:nvGrpSpPr>
        <p:grpSpPr>
          <a:xfrm>
            <a:off x="1737360" y="1691640"/>
            <a:ext cx="1280160" cy="1280160"/>
            <a:chOff x="1737360" y="1691640"/>
            <a:chExt cx="1280160" cy="1280160"/>
          </a:xfrm>
        </p:grpSpPr>
        <p:sp>
          <p:nvSpPr>
            <p:cNvPr id="111" name="Habit 1 icon circle"/>
            <p:cNvSpPr/>
            <p:nvPr/>
          </p:nvSpPr>
          <p:spPr>
            <a:xfrm>
              <a:off x="1737360" y="1691640"/>
              <a:ext cx="1280160" cy="128016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pic>
          <p:nvPicPr>
            <p:cNvPr id="112" name="Habit 1 icon icon" descr="Brain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44598" y="1998878"/>
              <a:ext cx="665683" cy="665683"/>
            </a:xfrm>
            <a:prstGeom prst="rect">
              <a:avLst/>
            </a:prstGeom>
          </p:spPr>
        </p:pic>
      </p:grpSp>
      <p:sp>
        <p:nvSpPr>
          <p:cNvPr id="114" name="Habit 1 heading"/>
          <p:cNvSpPr txBox="1"/>
          <p:nvPr/>
        </p:nvSpPr>
        <p:spPr>
          <a:xfrm>
            <a:off x="822960" y="3108960"/>
            <a:ext cx="3108960" cy="77724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200" b="1" i="0" dirty="0">
                <a:solidFill>
                  <a:srgbClr val="FFC000"/>
                </a:solidFill>
                <a:latin typeface="Arial"/>
                <a:cs typeface="Arial"/>
              </a:rPr>
              <a:t>Manage stress</a:t>
            </a:r>
            <a:endParaRPr lang="en-US" sz="2200" dirty="0"/>
          </a:p>
        </p:txBody>
      </p:sp>
      <p:sp>
        <p:nvSpPr>
          <p:cNvPr id="115" name="Habit 1 text"/>
          <p:cNvSpPr txBox="1"/>
          <p:nvPr/>
        </p:nvSpPr>
        <p:spPr>
          <a:xfrm>
            <a:off x="822960" y="3977640"/>
            <a:ext cx="310896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700" b="0" i="0" dirty="0">
                <a:solidFill>
                  <a:srgbClr val="FFFFFF"/>
                </a:solidFill>
                <a:latin typeface="Arial"/>
                <a:cs typeface="Arial"/>
              </a:rPr>
              <a:t>Plan for obstacles and solve problems as they arise</a:t>
            </a:r>
            <a:endParaRPr lang="en-US" sz="1700" dirty="0"/>
          </a:p>
        </p:txBody>
      </p:sp>
      <p:grpSp>
        <p:nvGrpSpPr>
          <p:cNvPr id="118" name="Habit 2 icon"/>
          <p:cNvGrpSpPr/>
          <p:nvPr/>
        </p:nvGrpSpPr>
        <p:grpSpPr>
          <a:xfrm>
            <a:off x="5349240" y="1691640"/>
            <a:ext cx="1280160" cy="1280160"/>
            <a:chOff x="5349240" y="1691640"/>
            <a:chExt cx="1280160" cy="1280160"/>
          </a:xfrm>
        </p:grpSpPr>
        <p:sp>
          <p:nvSpPr>
            <p:cNvPr id="116" name="Habit 2 icon circle"/>
            <p:cNvSpPr/>
            <p:nvPr/>
          </p:nvSpPr>
          <p:spPr>
            <a:xfrm>
              <a:off x="5349240" y="1691640"/>
              <a:ext cx="1280160" cy="128016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pic>
          <p:nvPicPr>
            <p:cNvPr id="117" name="Habit 2 icon icon" descr="Bed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56478" y="1998878"/>
              <a:ext cx="665683" cy="665683"/>
            </a:xfrm>
            <a:prstGeom prst="rect">
              <a:avLst/>
            </a:prstGeom>
          </p:spPr>
        </p:pic>
      </p:grpSp>
      <p:sp>
        <p:nvSpPr>
          <p:cNvPr id="119" name="Habit 2 heading"/>
          <p:cNvSpPr txBox="1"/>
          <p:nvPr/>
        </p:nvSpPr>
        <p:spPr>
          <a:xfrm>
            <a:off x="4434840" y="3108960"/>
            <a:ext cx="3108960" cy="77724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200" b="1" i="0" dirty="0">
                <a:solidFill>
                  <a:srgbClr val="FFC000"/>
                </a:solidFill>
                <a:latin typeface="Arial"/>
                <a:cs typeface="Arial"/>
              </a:rPr>
              <a:t>Get regular sleep</a:t>
            </a:r>
            <a:endParaRPr lang="en-US" sz="2200" dirty="0"/>
          </a:p>
        </p:txBody>
      </p:sp>
      <p:sp>
        <p:nvSpPr>
          <p:cNvPr id="120" name="Habit 2 text"/>
          <p:cNvSpPr txBox="1"/>
          <p:nvPr/>
        </p:nvSpPr>
        <p:spPr>
          <a:xfrm>
            <a:off x="4434840" y="3977640"/>
            <a:ext cx="310896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700" b="0" i="0" dirty="0">
                <a:solidFill>
                  <a:srgbClr val="FFFFFF"/>
                </a:solidFill>
                <a:latin typeface="Arial"/>
                <a:cs typeface="Arial"/>
              </a:rPr>
              <a:t>Aim for 7 or more hours a night on a steady schedule</a:t>
            </a:r>
            <a:endParaRPr lang="en-US" sz="1700" dirty="0"/>
          </a:p>
        </p:txBody>
      </p:sp>
      <p:grpSp>
        <p:nvGrpSpPr>
          <p:cNvPr id="123" name="Habit 3 icon"/>
          <p:cNvGrpSpPr/>
          <p:nvPr/>
        </p:nvGrpSpPr>
        <p:grpSpPr>
          <a:xfrm>
            <a:off x="8961120" y="1691640"/>
            <a:ext cx="1280160" cy="1280160"/>
            <a:chOff x="8961120" y="1691640"/>
            <a:chExt cx="1280160" cy="1280160"/>
          </a:xfrm>
        </p:grpSpPr>
        <p:sp>
          <p:nvSpPr>
            <p:cNvPr id="121" name="Habit 3 icon circle"/>
            <p:cNvSpPr/>
            <p:nvPr/>
          </p:nvSpPr>
          <p:spPr>
            <a:xfrm>
              <a:off x="8961120" y="1691640"/>
              <a:ext cx="1280160" cy="128016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lIns="0" tIns="0" rIns="0" bIns="0" anchor="ctr"/>
            <a:lstStyle/>
            <a:p>
              <a:endParaRPr lang="en-US"/>
            </a:p>
          </p:txBody>
        </p:sp>
        <p:pic>
          <p:nvPicPr>
            <p:cNvPr id="122" name="Habit 3 icon icon" descr="No smoking sign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268358" y="1998878"/>
              <a:ext cx="665683" cy="665683"/>
            </a:xfrm>
            <a:prstGeom prst="rect">
              <a:avLst/>
            </a:prstGeom>
          </p:spPr>
        </p:pic>
      </p:grpSp>
      <p:sp>
        <p:nvSpPr>
          <p:cNvPr id="124" name="Habit 3 heading"/>
          <p:cNvSpPr txBox="1"/>
          <p:nvPr/>
        </p:nvSpPr>
        <p:spPr>
          <a:xfrm>
            <a:off x="8046720" y="3108960"/>
            <a:ext cx="3108960" cy="77724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200" b="1" i="0" dirty="0">
                <a:solidFill>
                  <a:srgbClr val="FFC000"/>
                </a:solidFill>
                <a:latin typeface="Arial"/>
                <a:cs typeface="Arial"/>
              </a:rPr>
              <a:t>Avoid tobacco &amp; limit alcohol</a:t>
            </a:r>
            <a:endParaRPr lang="en-US" sz="2200" dirty="0"/>
          </a:p>
        </p:txBody>
      </p:sp>
      <p:sp>
        <p:nvSpPr>
          <p:cNvPr id="125" name="Habit 3 text"/>
          <p:cNvSpPr txBox="1"/>
          <p:nvPr/>
        </p:nvSpPr>
        <p:spPr>
          <a:xfrm>
            <a:off x="8046720" y="3977640"/>
            <a:ext cx="310896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700" b="0" i="0" dirty="0">
                <a:solidFill>
                  <a:srgbClr val="FFFFFF"/>
                </a:solidFill>
                <a:latin typeface="Arial"/>
                <a:cs typeface="Arial"/>
              </a:rPr>
              <a:t>Smokers are 30–40% more likely to develop type 2 diabetes</a:t>
            </a:r>
            <a:endParaRPr lang="en-US" sz="1700" dirty="0"/>
          </a:p>
        </p:txBody>
      </p:sp>
      <p:pic>
        <p:nvPicPr>
          <p:cNvPr id="2" name="Picture 1" descr="A logo of a lion and a map&#10;&#10;AI-generated content may be incorrect.">
            <a:extLst>
              <a:ext uri="{FF2B5EF4-FFF2-40B4-BE49-F238E27FC236}">
                <a16:creationId xmlns:a16="http://schemas.microsoft.com/office/drawing/2014/main" id="{4366DA3D-B9E8-C752-A67D-A747D4C111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577840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63161" y="5661472"/>
              <a:ext cx="851786" cy="8103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24180" y="297434"/>
            <a:ext cx="59690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0" dirty="0">
                <a:solidFill>
                  <a:srgbClr val="FFFFFF"/>
                </a:solidFill>
              </a:rPr>
              <a:t>You</a:t>
            </a:r>
            <a:r>
              <a:rPr spc="-300" dirty="0">
                <a:solidFill>
                  <a:srgbClr val="FFFFFF"/>
                </a:solidFill>
              </a:rPr>
              <a:t> </a:t>
            </a:r>
            <a:r>
              <a:rPr spc="-100" dirty="0">
                <a:solidFill>
                  <a:srgbClr val="FFFFFF"/>
                </a:solidFill>
              </a:rPr>
              <a:t>can</a:t>
            </a:r>
            <a:r>
              <a:rPr spc="-290" dirty="0">
                <a:solidFill>
                  <a:srgbClr val="FFFFFF"/>
                </a:solidFill>
              </a:rPr>
              <a:t> </a:t>
            </a:r>
            <a:r>
              <a:rPr spc="-130" dirty="0">
                <a:solidFill>
                  <a:srgbClr val="FFFFFF"/>
                </a:solidFill>
              </a:rPr>
              <a:t>Make</a:t>
            </a:r>
            <a:r>
              <a:rPr spc="-28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a</a:t>
            </a:r>
            <a:r>
              <a:rPr spc="-285" dirty="0">
                <a:solidFill>
                  <a:srgbClr val="FFFFFF"/>
                </a:solidFill>
              </a:rPr>
              <a:t> </a:t>
            </a:r>
            <a:r>
              <a:rPr spc="-130" dirty="0">
                <a:solidFill>
                  <a:srgbClr val="FFFFFF"/>
                </a:solidFill>
              </a:rPr>
              <a:t>Difference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24180" y="815339"/>
            <a:ext cx="5568315" cy="18243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000" b="1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4000" b="1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b="1" spc="-85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4000" b="1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b="1" spc="-130" dirty="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sz="4000" b="1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Arial"/>
                <a:cs typeface="Arial"/>
              </a:rPr>
              <a:t>Health</a:t>
            </a:r>
            <a:endParaRPr sz="4000">
              <a:latin typeface="Arial"/>
              <a:cs typeface="Arial"/>
            </a:endParaRPr>
          </a:p>
          <a:p>
            <a:pPr marL="374015" marR="5080">
              <a:lnSpc>
                <a:spcPts val="3020"/>
              </a:lnSpc>
              <a:spcBef>
                <a:spcPts val="3354"/>
              </a:spcBef>
            </a:pPr>
            <a:r>
              <a:rPr sz="2800" b="1" dirty="0">
                <a:solidFill>
                  <a:srgbClr val="15468F"/>
                </a:solidFill>
                <a:latin typeface="Arial"/>
                <a:cs typeface="Arial"/>
              </a:rPr>
              <a:t>Adopting</a:t>
            </a:r>
            <a:r>
              <a:rPr sz="2800" b="1" spc="-75" dirty="0">
                <a:solidFill>
                  <a:srgbClr val="15468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15468F"/>
                </a:solidFill>
                <a:latin typeface="Arial"/>
                <a:cs typeface="Arial"/>
              </a:rPr>
              <a:t>simple</a:t>
            </a:r>
            <a:r>
              <a:rPr sz="2800" b="1" spc="-75" dirty="0">
                <a:solidFill>
                  <a:srgbClr val="15468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15468F"/>
                </a:solidFill>
                <a:latin typeface="Arial"/>
                <a:cs typeface="Arial"/>
              </a:rPr>
              <a:t>lifestyle </a:t>
            </a:r>
            <a:r>
              <a:rPr sz="2800" b="1" dirty="0">
                <a:solidFill>
                  <a:srgbClr val="15468F"/>
                </a:solidFill>
                <a:latin typeface="Arial"/>
                <a:cs typeface="Arial"/>
              </a:rPr>
              <a:t>changes</a:t>
            </a:r>
            <a:r>
              <a:rPr sz="2800" b="1" spc="-60" dirty="0">
                <a:solidFill>
                  <a:srgbClr val="15468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15468F"/>
                </a:solidFill>
                <a:latin typeface="Arial"/>
                <a:cs typeface="Arial"/>
              </a:rPr>
              <a:t>now</a:t>
            </a:r>
            <a:r>
              <a:rPr sz="2800" b="1" spc="-65" dirty="0">
                <a:solidFill>
                  <a:srgbClr val="15468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15468F"/>
                </a:solidFill>
                <a:latin typeface="Arial"/>
                <a:cs typeface="Arial"/>
              </a:rPr>
              <a:t>may</a:t>
            </a:r>
            <a:r>
              <a:rPr sz="2800" b="1" spc="-65" dirty="0">
                <a:solidFill>
                  <a:srgbClr val="15468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15468F"/>
                </a:solidFill>
                <a:latin typeface="Arial"/>
                <a:cs typeface="Arial"/>
              </a:rPr>
              <a:t>help</a:t>
            </a:r>
            <a:r>
              <a:rPr sz="2800" b="1" spc="-65" dirty="0">
                <a:solidFill>
                  <a:srgbClr val="15468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15468F"/>
                </a:solidFill>
                <a:latin typeface="Arial"/>
                <a:cs typeface="Arial"/>
              </a:rPr>
              <a:t>you</a:t>
            </a:r>
            <a:r>
              <a:rPr sz="2800" b="1" spc="-65" dirty="0">
                <a:solidFill>
                  <a:srgbClr val="15468F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15468F"/>
                </a:solidFill>
                <a:latin typeface="Arial"/>
                <a:cs typeface="Arial"/>
              </a:rPr>
              <a:t>to: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3086100"/>
            <a:ext cx="12192000" cy="2464435"/>
            <a:chOff x="0" y="3086100"/>
            <a:chExt cx="12192000" cy="2464435"/>
          </a:xfrm>
        </p:grpSpPr>
        <p:sp>
          <p:nvSpPr>
            <p:cNvPr id="8" name="object 8"/>
            <p:cNvSpPr/>
            <p:nvPr/>
          </p:nvSpPr>
          <p:spPr>
            <a:xfrm>
              <a:off x="0" y="3504437"/>
              <a:ext cx="12192000" cy="2045970"/>
            </a:xfrm>
            <a:custGeom>
              <a:avLst/>
              <a:gdLst/>
              <a:ahLst/>
              <a:cxnLst/>
              <a:rect l="l" t="t" r="r" b="b"/>
              <a:pathLst>
                <a:path w="12192000" h="2045970">
                  <a:moveTo>
                    <a:pt x="12192000" y="0"/>
                  </a:moveTo>
                  <a:lnTo>
                    <a:pt x="10199370" y="0"/>
                  </a:lnTo>
                  <a:lnTo>
                    <a:pt x="10195433" y="38862"/>
                  </a:lnTo>
                  <a:lnTo>
                    <a:pt x="10183555" y="84067"/>
                  </a:lnTo>
                  <a:lnTo>
                    <a:pt x="10167098" y="127238"/>
                  </a:lnTo>
                  <a:lnTo>
                    <a:pt x="10146340" y="168100"/>
                  </a:lnTo>
                  <a:lnTo>
                    <a:pt x="10121557" y="206378"/>
                  </a:lnTo>
                  <a:lnTo>
                    <a:pt x="10093027" y="241795"/>
                  </a:lnTo>
                  <a:lnTo>
                    <a:pt x="10061026" y="274077"/>
                  </a:lnTo>
                  <a:lnTo>
                    <a:pt x="10025831" y="302948"/>
                  </a:lnTo>
                  <a:lnTo>
                    <a:pt x="9987721" y="328133"/>
                  </a:lnTo>
                  <a:lnTo>
                    <a:pt x="9946971" y="349357"/>
                  </a:lnTo>
                  <a:lnTo>
                    <a:pt x="9903860" y="366343"/>
                  </a:lnTo>
                  <a:lnTo>
                    <a:pt x="9858663" y="378818"/>
                  </a:lnTo>
                  <a:lnTo>
                    <a:pt x="9811659" y="386504"/>
                  </a:lnTo>
                  <a:lnTo>
                    <a:pt x="9763125" y="389128"/>
                  </a:lnTo>
                  <a:lnTo>
                    <a:pt x="9714590" y="386504"/>
                  </a:lnTo>
                  <a:lnTo>
                    <a:pt x="9667586" y="378818"/>
                  </a:lnTo>
                  <a:lnTo>
                    <a:pt x="9622389" y="366343"/>
                  </a:lnTo>
                  <a:lnTo>
                    <a:pt x="9579278" y="349357"/>
                  </a:lnTo>
                  <a:lnTo>
                    <a:pt x="9538528" y="328133"/>
                  </a:lnTo>
                  <a:lnTo>
                    <a:pt x="9500418" y="302948"/>
                  </a:lnTo>
                  <a:lnTo>
                    <a:pt x="9465223" y="274077"/>
                  </a:lnTo>
                  <a:lnTo>
                    <a:pt x="9433222" y="241795"/>
                  </a:lnTo>
                  <a:lnTo>
                    <a:pt x="9404692" y="206378"/>
                  </a:lnTo>
                  <a:lnTo>
                    <a:pt x="9379909" y="168100"/>
                  </a:lnTo>
                  <a:lnTo>
                    <a:pt x="9359151" y="127238"/>
                  </a:lnTo>
                  <a:lnTo>
                    <a:pt x="9342694" y="84067"/>
                  </a:lnTo>
                  <a:lnTo>
                    <a:pt x="9330817" y="38862"/>
                  </a:lnTo>
                  <a:lnTo>
                    <a:pt x="9326880" y="0"/>
                  </a:lnTo>
                  <a:lnTo>
                    <a:pt x="7135622" y="0"/>
                  </a:lnTo>
                  <a:lnTo>
                    <a:pt x="7131684" y="38862"/>
                  </a:lnTo>
                  <a:lnTo>
                    <a:pt x="7119807" y="84067"/>
                  </a:lnTo>
                  <a:lnTo>
                    <a:pt x="7103350" y="127238"/>
                  </a:lnTo>
                  <a:lnTo>
                    <a:pt x="7082592" y="168100"/>
                  </a:lnTo>
                  <a:lnTo>
                    <a:pt x="7057809" y="206378"/>
                  </a:lnTo>
                  <a:lnTo>
                    <a:pt x="7029279" y="241795"/>
                  </a:lnTo>
                  <a:lnTo>
                    <a:pt x="6997278" y="274077"/>
                  </a:lnTo>
                  <a:lnTo>
                    <a:pt x="6962083" y="302948"/>
                  </a:lnTo>
                  <a:lnTo>
                    <a:pt x="6923973" y="328133"/>
                  </a:lnTo>
                  <a:lnTo>
                    <a:pt x="6883223" y="349357"/>
                  </a:lnTo>
                  <a:lnTo>
                    <a:pt x="6840112" y="366343"/>
                  </a:lnTo>
                  <a:lnTo>
                    <a:pt x="6794915" y="378818"/>
                  </a:lnTo>
                  <a:lnTo>
                    <a:pt x="6747911" y="386504"/>
                  </a:lnTo>
                  <a:lnTo>
                    <a:pt x="6699377" y="389128"/>
                  </a:lnTo>
                  <a:lnTo>
                    <a:pt x="6650842" y="386504"/>
                  </a:lnTo>
                  <a:lnTo>
                    <a:pt x="6603838" y="378818"/>
                  </a:lnTo>
                  <a:lnTo>
                    <a:pt x="6558641" y="366343"/>
                  </a:lnTo>
                  <a:lnTo>
                    <a:pt x="6515530" y="349357"/>
                  </a:lnTo>
                  <a:lnTo>
                    <a:pt x="6474780" y="328133"/>
                  </a:lnTo>
                  <a:lnTo>
                    <a:pt x="6436670" y="302948"/>
                  </a:lnTo>
                  <a:lnTo>
                    <a:pt x="6401475" y="274077"/>
                  </a:lnTo>
                  <a:lnTo>
                    <a:pt x="6369474" y="241795"/>
                  </a:lnTo>
                  <a:lnTo>
                    <a:pt x="6340944" y="206378"/>
                  </a:lnTo>
                  <a:lnTo>
                    <a:pt x="6316161" y="168100"/>
                  </a:lnTo>
                  <a:lnTo>
                    <a:pt x="6295403" y="127238"/>
                  </a:lnTo>
                  <a:lnTo>
                    <a:pt x="6278946" y="84067"/>
                  </a:lnTo>
                  <a:lnTo>
                    <a:pt x="6267069" y="38862"/>
                  </a:lnTo>
                  <a:lnTo>
                    <a:pt x="6263132" y="0"/>
                  </a:lnTo>
                  <a:lnTo>
                    <a:pt x="4285615" y="0"/>
                  </a:lnTo>
                  <a:lnTo>
                    <a:pt x="4281678" y="38862"/>
                  </a:lnTo>
                  <a:lnTo>
                    <a:pt x="4269800" y="84067"/>
                  </a:lnTo>
                  <a:lnTo>
                    <a:pt x="4253343" y="127238"/>
                  </a:lnTo>
                  <a:lnTo>
                    <a:pt x="4232585" y="168100"/>
                  </a:lnTo>
                  <a:lnTo>
                    <a:pt x="4207802" y="206378"/>
                  </a:lnTo>
                  <a:lnTo>
                    <a:pt x="4179272" y="241795"/>
                  </a:lnTo>
                  <a:lnTo>
                    <a:pt x="4147271" y="274077"/>
                  </a:lnTo>
                  <a:lnTo>
                    <a:pt x="4112076" y="302948"/>
                  </a:lnTo>
                  <a:lnTo>
                    <a:pt x="4073966" y="328133"/>
                  </a:lnTo>
                  <a:lnTo>
                    <a:pt x="4033216" y="349357"/>
                  </a:lnTo>
                  <a:lnTo>
                    <a:pt x="3990105" y="366343"/>
                  </a:lnTo>
                  <a:lnTo>
                    <a:pt x="3944908" y="378818"/>
                  </a:lnTo>
                  <a:lnTo>
                    <a:pt x="3897904" y="386504"/>
                  </a:lnTo>
                  <a:lnTo>
                    <a:pt x="3849370" y="389128"/>
                  </a:lnTo>
                  <a:lnTo>
                    <a:pt x="3800835" y="386504"/>
                  </a:lnTo>
                  <a:lnTo>
                    <a:pt x="3753831" y="378818"/>
                  </a:lnTo>
                  <a:lnTo>
                    <a:pt x="3708634" y="366343"/>
                  </a:lnTo>
                  <a:lnTo>
                    <a:pt x="3665523" y="349357"/>
                  </a:lnTo>
                  <a:lnTo>
                    <a:pt x="3624773" y="328133"/>
                  </a:lnTo>
                  <a:lnTo>
                    <a:pt x="3586663" y="302948"/>
                  </a:lnTo>
                  <a:lnTo>
                    <a:pt x="3551468" y="274077"/>
                  </a:lnTo>
                  <a:lnTo>
                    <a:pt x="3519467" y="241795"/>
                  </a:lnTo>
                  <a:lnTo>
                    <a:pt x="3490937" y="206378"/>
                  </a:lnTo>
                  <a:lnTo>
                    <a:pt x="3466154" y="168100"/>
                  </a:lnTo>
                  <a:lnTo>
                    <a:pt x="3445396" y="127238"/>
                  </a:lnTo>
                  <a:lnTo>
                    <a:pt x="3428939" y="84067"/>
                  </a:lnTo>
                  <a:lnTo>
                    <a:pt x="3417062" y="38862"/>
                  </a:lnTo>
                  <a:lnTo>
                    <a:pt x="3413125" y="0"/>
                  </a:lnTo>
                  <a:lnTo>
                    <a:pt x="1963166" y="0"/>
                  </a:lnTo>
                  <a:lnTo>
                    <a:pt x="1959229" y="38862"/>
                  </a:lnTo>
                  <a:lnTo>
                    <a:pt x="1947351" y="84067"/>
                  </a:lnTo>
                  <a:lnTo>
                    <a:pt x="1930894" y="127238"/>
                  </a:lnTo>
                  <a:lnTo>
                    <a:pt x="1910135" y="168100"/>
                  </a:lnTo>
                  <a:lnTo>
                    <a:pt x="1885350" y="206378"/>
                  </a:lnTo>
                  <a:lnTo>
                    <a:pt x="1856815" y="241795"/>
                  </a:lnTo>
                  <a:lnTo>
                    <a:pt x="1824809" y="274077"/>
                  </a:lnTo>
                  <a:lnTo>
                    <a:pt x="1789608" y="302948"/>
                  </a:lnTo>
                  <a:lnTo>
                    <a:pt x="1751487" y="328133"/>
                  </a:lnTo>
                  <a:lnTo>
                    <a:pt x="1710725" y="349357"/>
                  </a:lnTo>
                  <a:lnTo>
                    <a:pt x="1667598" y="366343"/>
                  </a:lnTo>
                  <a:lnTo>
                    <a:pt x="1622382" y="378818"/>
                  </a:lnTo>
                  <a:lnTo>
                    <a:pt x="1575355" y="386504"/>
                  </a:lnTo>
                  <a:lnTo>
                    <a:pt x="1526794" y="389128"/>
                  </a:lnTo>
                  <a:lnTo>
                    <a:pt x="1478259" y="386504"/>
                  </a:lnTo>
                  <a:lnTo>
                    <a:pt x="1431257" y="378818"/>
                  </a:lnTo>
                  <a:lnTo>
                    <a:pt x="1386063" y="366343"/>
                  </a:lnTo>
                  <a:lnTo>
                    <a:pt x="1342955" y="349357"/>
                  </a:lnTo>
                  <a:lnTo>
                    <a:pt x="1302210" y="328133"/>
                  </a:lnTo>
                  <a:lnTo>
                    <a:pt x="1264103" y="302948"/>
                  </a:lnTo>
                  <a:lnTo>
                    <a:pt x="1228914" y="274077"/>
                  </a:lnTo>
                  <a:lnTo>
                    <a:pt x="1196917" y="241795"/>
                  </a:lnTo>
                  <a:lnTo>
                    <a:pt x="1168390" y="206378"/>
                  </a:lnTo>
                  <a:lnTo>
                    <a:pt x="1143611" y="168100"/>
                  </a:lnTo>
                  <a:lnTo>
                    <a:pt x="1122855" y="127238"/>
                  </a:lnTo>
                  <a:lnTo>
                    <a:pt x="1106400" y="84067"/>
                  </a:lnTo>
                  <a:lnTo>
                    <a:pt x="1094524" y="38862"/>
                  </a:lnTo>
                  <a:lnTo>
                    <a:pt x="1090587" y="0"/>
                  </a:lnTo>
                  <a:lnTo>
                    <a:pt x="0" y="0"/>
                  </a:lnTo>
                  <a:lnTo>
                    <a:pt x="0" y="2045970"/>
                  </a:lnTo>
                  <a:lnTo>
                    <a:pt x="12192000" y="204597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0000">
                <a:alpha val="5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55953" y="3086100"/>
              <a:ext cx="741680" cy="737235"/>
            </a:xfrm>
            <a:custGeom>
              <a:avLst/>
              <a:gdLst/>
              <a:ahLst/>
              <a:cxnLst/>
              <a:rect l="l" t="t" r="r" b="b"/>
              <a:pathLst>
                <a:path w="741680" h="737235">
                  <a:moveTo>
                    <a:pt x="370713" y="0"/>
                  </a:moveTo>
                  <a:lnTo>
                    <a:pt x="324214" y="2870"/>
                  </a:lnTo>
                  <a:lnTo>
                    <a:pt x="279438" y="11253"/>
                  </a:lnTo>
                  <a:lnTo>
                    <a:pt x="236733" y="24802"/>
                  </a:lnTo>
                  <a:lnTo>
                    <a:pt x="196445" y="43171"/>
                  </a:lnTo>
                  <a:lnTo>
                    <a:pt x="158923" y="66016"/>
                  </a:lnTo>
                  <a:lnTo>
                    <a:pt x="124513" y="92990"/>
                  </a:lnTo>
                  <a:lnTo>
                    <a:pt x="93564" y="123749"/>
                  </a:lnTo>
                  <a:lnTo>
                    <a:pt x="66423" y="157946"/>
                  </a:lnTo>
                  <a:lnTo>
                    <a:pt x="43437" y="195237"/>
                  </a:lnTo>
                  <a:lnTo>
                    <a:pt x="24955" y="235276"/>
                  </a:lnTo>
                  <a:lnTo>
                    <a:pt x="11322" y="277718"/>
                  </a:lnTo>
                  <a:lnTo>
                    <a:pt x="2888" y="322216"/>
                  </a:lnTo>
                  <a:lnTo>
                    <a:pt x="0" y="368426"/>
                  </a:lnTo>
                  <a:lnTo>
                    <a:pt x="2888" y="414637"/>
                  </a:lnTo>
                  <a:lnTo>
                    <a:pt x="11322" y="459135"/>
                  </a:lnTo>
                  <a:lnTo>
                    <a:pt x="24955" y="501577"/>
                  </a:lnTo>
                  <a:lnTo>
                    <a:pt x="43437" y="541616"/>
                  </a:lnTo>
                  <a:lnTo>
                    <a:pt x="66423" y="578907"/>
                  </a:lnTo>
                  <a:lnTo>
                    <a:pt x="93564" y="613104"/>
                  </a:lnTo>
                  <a:lnTo>
                    <a:pt x="124513" y="643863"/>
                  </a:lnTo>
                  <a:lnTo>
                    <a:pt x="158923" y="670837"/>
                  </a:lnTo>
                  <a:lnTo>
                    <a:pt x="196445" y="693682"/>
                  </a:lnTo>
                  <a:lnTo>
                    <a:pt x="236733" y="712051"/>
                  </a:lnTo>
                  <a:lnTo>
                    <a:pt x="279438" y="725600"/>
                  </a:lnTo>
                  <a:lnTo>
                    <a:pt x="324214" y="733983"/>
                  </a:lnTo>
                  <a:lnTo>
                    <a:pt x="370713" y="736854"/>
                  </a:lnTo>
                  <a:lnTo>
                    <a:pt x="417211" y="733983"/>
                  </a:lnTo>
                  <a:lnTo>
                    <a:pt x="461987" y="725600"/>
                  </a:lnTo>
                  <a:lnTo>
                    <a:pt x="504692" y="712051"/>
                  </a:lnTo>
                  <a:lnTo>
                    <a:pt x="544980" y="693682"/>
                  </a:lnTo>
                  <a:lnTo>
                    <a:pt x="582502" y="670837"/>
                  </a:lnTo>
                  <a:lnTo>
                    <a:pt x="616912" y="643863"/>
                  </a:lnTo>
                  <a:lnTo>
                    <a:pt x="647861" y="613104"/>
                  </a:lnTo>
                  <a:lnTo>
                    <a:pt x="675002" y="578907"/>
                  </a:lnTo>
                  <a:lnTo>
                    <a:pt x="697988" y="541616"/>
                  </a:lnTo>
                  <a:lnTo>
                    <a:pt x="716470" y="501577"/>
                  </a:lnTo>
                  <a:lnTo>
                    <a:pt x="730103" y="459135"/>
                  </a:lnTo>
                  <a:lnTo>
                    <a:pt x="738537" y="414637"/>
                  </a:lnTo>
                  <a:lnTo>
                    <a:pt x="741426" y="368426"/>
                  </a:lnTo>
                  <a:lnTo>
                    <a:pt x="738537" y="322216"/>
                  </a:lnTo>
                  <a:lnTo>
                    <a:pt x="730103" y="277718"/>
                  </a:lnTo>
                  <a:lnTo>
                    <a:pt x="716470" y="235276"/>
                  </a:lnTo>
                  <a:lnTo>
                    <a:pt x="697988" y="195237"/>
                  </a:lnTo>
                  <a:lnTo>
                    <a:pt x="675002" y="157946"/>
                  </a:lnTo>
                  <a:lnTo>
                    <a:pt x="647861" y="123749"/>
                  </a:lnTo>
                  <a:lnTo>
                    <a:pt x="616912" y="92990"/>
                  </a:lnTo>
                  <a:lnTo>
                    <a:pt x="582502" y="66016"/>
                  </a:lnTo>
                  <a:lnTo>
                    <a:pt x="544980" y="43171"/>
                  </a:lnTo>
                  <a:lnTo>
                    <a:pt x="504692" y="24802"/>
                  </a:lnTo>
                  <a:lnTo>
                    <a:pt x="461987" y="11253"/>
                  </a:lnTo>
                  <a:lnTo>
                    <a:pt x="417211" y="2870"/>
                  </a:lnTo>
                  <a:lnTo>
                    <a:pt x="3707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30402" y="3151377"/>
            <a:ext cx="1193800" cy="2185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 algn="ctr">
              <a:lnSpc>
                <a:spcPct val="100000"/>
              </a:lnSpc>
              <a:spcBef>
                <a:spcPts val="100"/>
              </a:spcBef>
            </a:pPr>
            <a:r>
              <a:rPr sz="3600" spc="-50" dirty="0">
                <a:solidFill>
                  <a:srgbClr val="15468F"/>
                </a:solidFill>
                <a:latin typeface="Arial Black"/>
                <a:cs typeface="Arial Black"/>
              </a:rPr>
              <a:t>1</a:t>
            </a:r>
            <a:endParaRPr sz="3600">
              <a:latin typeface="Arial Black"/>
              <a:cs typeface="Arial Black"/>
            </a:endParaRPr>
          </a:p>
          <a:p>
            <a:pPr marL="12700" marR="5080" indent="-1270" algn="ctr">
              <a:lnSpc>
                <a:spcPct val="90000"/>
              </a:lnSpc>
              <a:spcBef>
                <a:spcPts val="2315"/>
              </a:spcBef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Live</a:t>
            </a:r>
            <a:r>
              <a:rPr sz="24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longer</a:t>
            </a:r>
            <a:r>
              <a:rPr sz="24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healthier 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life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78529" y="3086100"/>
            <a:ext cx="741680" cy="737235"/>
          </a:xfrm>
          <a:custGeom>
            <a:avLst/>
            <a:gdLst/>
            <a:ahLst/>
            <a:cxnLst/>
            <a:rect l="l" t="t" r="r" b="b"/>
            <a:pathLst>
              <a:path w="741679" h="737235">
                <a:moveTo>
                  <a:pt x="370713" y="0"/>
                </a:moveTo>
                <a:lnTo>
                  <a:pt x="324214" y="2870"/>
                </a:lnTo>
                <a:lnTo>
                  <a:pt x="279438" y="11253"/>
                </a:lnTo>
                <a:lnTo>
                  <a:pt x="236733" y="24802"/>
                </a:lnTo>
                <a:lnTo>
                  <a:pt x="196445" y="43171"/>
                </a:lnTo>
                <a:lnTo>
                  <a:pt x="158923" y="66016"/>
                </a:lnTo>
                <a:lnTo>
                  <a:pt x="124513" y="92990"/>
                </a:lnTo>
                <a:lnTo>
                  <a:pt x="93564" y="123749"/>
                </a:lnTo>
                <a:lnTo>
                  <a:pt x="66423" y="157946"/>
                </a:lnTo>
                <a:lnTo>
                  <a:pt x="43437" y="195237"/>
                </a:lnTo>
                <a:lnTo>
                  <a:pt x="24955" y="235276"/>
                </a:lnTo>
                <a:lnTo>
                  <a:pt x="11322" y="277718"/>
                </a:lnTo>
                <a:lnTo>
                  <a:pt x="2888" y="322216"/>
                </a:lnTo>
                <a:lnTo>
                  <a:pt x="0" y="368426"/>
                </a:lnTo>
                <a:lnTo>
                  <a:pt x="2888" y="414637"/>
                </a:lnTo>
                <a:lnTo>
                  <a:pt x="11322" y="459135"/>
                </a:lnTo>
                <a:lnTo>
                  <a:pt x="24955" y="501577"/>
                </a:lnTo>
                <a:lnTo>
                  <a:pt x="43437" y="541616"/>
                </a:lnTo>
                <a:lnTo>
                  <a:pt x="66423" y="578907"/>
                </a:lnTo>
                <a:lnTo>
                  <a:pt x="93564" y="613104"/>
                </a:lnTo>
                <a:lnTo>
                  <a:pt x="124513" y="643863"/>
                </a:lnTo>
                <a:lnTo>
                  <a:pt x="158923" y="670837"/>
                </a:lnTo>
                <a:lnTo>
                  <a:pt x="196445" y="693682"/>
                </a:lnTo>
                <a:lnTo>
                  <a:pt x="236733" y="712051"/>
                </a:lnTo>
                <a:lnTo>
                  <a:pt x="279438" y="725600"/>
                </a:lnTo>
                <a:lnTo>
                  <a:pt x="324214" y="733983"/>
                </a:lnTo>
                <a:lnTo>
                  <a:pt x="370713" y="736854"/>
                </a:lnTo>
                <a:lnTo>
                  <a:pt x="417211" y="733983"/>
                </a:lnTo>
                <a:lnTo>
                  <a:pt x="461987" y="725600"/>
                </a:lnTo>
                <a:lnTo>
                  <a:pt x="504692" y="712051"/>
                </a:lnTo>
                <a:lnTo>
                  <a:pt x="544980" y="693682"/>
                </a:lnTo>
                <a:lnTo>
                  <a:pt x="582502" y="670837"/>
                </a:lnTo>
                <a:lnTo>
                  <a:pt x="616912" y="643863"/>
                </a:lnTo>
                <a:lnTo>
                  <a:pt x="647861" y="613104"/>
                </a:lnTo>
                <a:lnTo>
                  <a:pt x="675002" y="578907"/>
                </a:lnTo>
                <a:lnTo>
                  <a:pt x="697988" y="541616"/>
                </a:lnTo>
                <a:lnTo>
                  <a:pt x="716470" y="501577"/>
                </a:lnTo>
                <a:lnTo>
                  <a:pt x="730103" y="459135"/>
                </a:lnTo>
                <a:lnTo>
                  <a:pt x="738537" y="414637"/>
                </a:lnTo>
                <a:lnTo>
                  <a:pt x="741426" y="368426"/>
                </a:lnTo>
                <a:lnTo>
                  <a:pt x="738537" y="322216"/>
                </a:lnTo>
                <a:lnTo>
                  <a:pt x="730103" y="277718"/>
                </a:lnTo>
                <a:lnTo>
                  <a:pt x="716470" y="235276"/>
                </a:lnTo>
                <a:lnTo>
                  <a:pt x="697988" y="195237"/>
                </a:lnTo>
                <a:lnTo>
                  <a:pt x="675002" y="157946"/>
                </a:lnTo>
                <a:lnTo>
                  <a:pt x="647861" y="123749"/>
                </a:lnTo>
                <a:lnTo>
                  <a:pt x="616912" y="92990"/>
                </a:lnTo>
                <a:lnTo>
                  <a:pt x="582502" y="66016"/>
                </a:lnTo>
                <a:lnTo>
                  <a:pt x="544980" y="43171"/>
                </a:lnTo>
                <a:lnTo>
                  <a:pt x="504692" y="24802"/>
                </a:lnTo>
                <a:lnTo>
                  <a:pt x="461987" y="11253"/>
                </a:lnTo>
                <a:lnTo>
                  <a:pt x="417211" y="2870"/>
                </a:lnTo>
                <a:lnTo>
                  <a:pt x="37071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040888" y="3151377"/>
            <a:ext cx="1619885" cy="2185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" algn="ctr">
              <a:lnSpc>
                <a:spcPct val="100000"/>
              </a:lnSpc>
              <a:spcBef>
                <a:spcPts val="100"/>
              </a:spcBef>
            </a:pPr>
            <a:r>
              <a:rPr sz="3600" spc="-50" dirty="0">
                <a:solidFill>
                  <a:srgbClr val="15468F"/>
                </a:solidFill>
                <a:latin typeface="Arial Black"/>
                <a:cs typeface="Arial Black"/>
              </a:rPr>
              <a:t>2</a:t>
            </a:r>
            <a:endParaRPr sz="3600">
              <a:latin typeface="Arial Black"/>
              <a:cs typeface="Arial Black"/>
            </a:endParaRPr>
          </a:p>
          <a:p>
            <a:pPr marL="12700" marR="5080" indent="-1270" algn="ctr">
              <a:lnSpc>
                <a:spcPct val="90000"/>
              </a:lnSpc>
              <a:spcBef>
                <a:spcPts val="2315"/>
              </a:spcBef>
            </a:pP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Avoid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diabetes</a:t>
            </a:r>
            <a:r>
              <a:rPr sz="24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Arial"/>
                <a:cs typeface="Arial"/>
              </a:rPr>
              <a:t>or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prediabetes altogether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329171" y="3086100"/>
            <a:ext cx="741045" cy="737235"/>
          </a:xfrm>
          <a:custGeom>
            <a:avLst/>
            <a:gdLst/>
            <a:ahLst/>
            <a:cxnLst/>
            <a:rect l="l" t="t" r="r" b="b"/>
            <a:pathLst>
              <a:path w="741045" h="737235">
                <a:moveTo>
                  <a:pt x="370332" y="0"/>
                </a:moveTo>
                <a:lnTo>
                  <a:pt x="323889" y="2870"/>
                </a:lnTo>
                <a:lnTo>
                  <a:pt x="279166" y="11253"/>
                </a:lnTo>
                <a:lnTo>
                  <a:pt x="236507" y="24802"/>
                </a:lnTo>
                <a:lnTo>
                  <a:pt x="196263" y="43171"/>
                </a:lnTo>
                <a:lnTo>
                  <a:pt x="158779" y="66016"/>
                </a:lnTo>
                <a:lnTo>
                  <a:pt x="124403" y="92990"/>
                </a:lnTo>
                <a:lnTo>
                  <a:pt x="93483" y="123749"/>
                </a:lnTo>
                <a:lnTo>
                  <a:pt x="66367" y="157946"/>
                </a:lnTo>
                <a:lnTo>
                  <a:pt x="43401" y="195237"/>
                </a:lnTo>
                <a:lnTo>
                  <a:pt x="24934" y="235276"/>
                </a:lnTo>
                <a:lnTo>
                  <a:pt x="11313" y="277718"/>
                </a:lnTo>
                <a:lnTo>
                  <a:pt x="2886" y="322216"/>
                </a:lnTo>
                <a:lnTo>
                  <a:pt x="0" y="368426"/>
                </a:lnTo>
                <a:lnTo>
                  <a:pt x="2886" y="414637"/>
                </a:lnTo>
                <a:lnTo>
                  <a:pt x="11313" y="459135"/>
                </a:lnTo>
                <a:lnTo>
                  <a:pt x="24934" y="501577"/>
                </a:lnTo>
                <a:lnTo>
                  <a:pt x="43401" y="541616"/>
                </a:lnTo>
                <a:lnTo>
                  <a:pt x="66367" y="578907"/>
                </a:lnTo>
                <a:lnTo>
                  <a:pt x="93483" y="613104"/>
                </a:lnTo>
                <a:lnTo>
                  <a:pt x="124403" y="643863"/>
                </a:lnTo>
                <a:lnTo>
                  <a:pt x="158779" y="670837"/>
                </a:lnTo>
                <a:lnTo>
                  <a:pt x="196263" y="693682"/>
                </a:lnTo>
                <a:lnTo>
                  <a:pt x="236507" y="712051"/>
                </a:lnTo>
                <a:lnTo>
                  <a:pt x="279166" y="725600"/>
                </a:lnTo>
                <a:lnTo>
                  <a:pt x="323889" y="733983"/>
                </a:lnTo>
                <a:lnTo>
                  <a:pt x="370332" y="736854"/>
                </a:lnTo>
                <a:lnTo>
                  <a:pt x="416774" y="733983"/>
                </a:lnTo>
                <a:lnTo>
                  <a:pt x="461497" y="725600"/>
                </a:lnTo>
                <a:lnTo>
                  <a:pt x="504156" y="712051"/>
                </a:lnTo>
                <a:lnTo>
                  <a:pt x="544400" y="693682"/>
                </a:lnTo>
                <a:lnTo>
                  <a:pt x="581884" y="670837"/>
                </a:lnTo>
                <a:lnTo>
                  <a:pt x="616260" y="643863"/>
                </a:lnTo>
                <a:lnTo>
                  <a:pt x="647180" y="613104"/>
                </a:lnTo>
                <a:lnTo>
                  <a:pt x="674296" y="578907"/>
                </a:lnTo>
                <a:lnTo>
                  <a:pt x="697262" y="541616"/>
                </a:lnTo>
                <a:lnTo>
                  <a:pt x="715729" y="501577"/>
                </a:lnTo>
                <a:lnTo>
                  <a:pt x="729350" y="459135"/>
                </a:lnTo>
                <a:lnTo>
                  <a:pt x="737777" y="414637"/>
                </a:lnTo>
                <a:lnTo>
                  <a:pt x="740664" y="368426"/>
                </a:lnTo>
                <a:lnTo>
                  <a:pt x="737777" y="322216"/>
                </a:lnTo>
                <a:lnTo>
                  <a:pt x="729350" y="277718"/>
                </a:lnTo>
                <a:lnTo>
                  <a:pt x="715729" y="235276"/>
                </a:lnTo>
                <a:lnTo>
                  <a:pt x="697262" y="195237"/>
                </a:lnTo>
                <a:lnTo>
                  <a:pt x="674296" y="157946"/>
                </a:lnTo>
                <a:lnTo>
                  <a:pt x="647180" y="123749"/>
                </a:lnTo>
                <a:lnTo>
                  <a:pt x="616260" y="92990"/>
                </a:lnTo>
                <a:lnTo>
                  <a:pt x="581884" y="66016"/>
                </a:lnTo>
                <a:lnTo>
                  <a:pt x="544400" y="43171"/>
                </a:lnTo>
                <a:lnTo>
                  <a:pt x="504156" y="24802"/>
                </a:lnTo>
                <a:lnTo>
                  <a:pt x="461497" y="11253"/>
                </a:lnTo>
                <a:lnTo>
                  <a:pt x="416774" y="2870"/>
                </a:lnTo>
                <a:lnTo>
                  <a:pt x="370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662929" y="3151377"/>
            <a:ext cx="2110105" cy="2185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525" algn="ctr">
              <a:lnSpc>
                <a:spcPct val="100000"/>
              </a:lnSpc>
              <a:spcBef>
                <a:spcPts val="100"/>
              </a:spcBef>
            </a:pPr>
            <a:r>
              <a:rPr sz="3600" spc="-50" dirty="0">
                <a:solidFill>
                  <a:srgbClr val="15468F"/>
                </a:solidFill>
                <a:latin typeface="Arial Black"/>
                <a:cs typeface="Arial Black"/>
              </a:rPr>
              <a:t>3</a:t>
            </a:r>
            <a:endParaRPr sz="3600">
              <a:latin typeface="Arial Black"/>
              <a:cs typeface="Arial Black"/>
            </a:endParaRPr>
          </a:p>
          <a:p>
            <a:pPr marL="258445" marR="250190" indent="635" algn="ctr">
              <a:lnSpc>
                <a:spcPct val="90000"/>
              </a:lnSpc>
              <a:spcBef>
                <a:spcPts val="2315"/>
              </a:spcBef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Treat</a:t>
            </a:r>
            <a:r>
              <a:rPr sz="2400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your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prediabetes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24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diabetes;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ts val="2590"/>
              </a:lnSpc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even</a:t>
            </a:r>
            <a:r>
              <a:rPr sz="24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reverse</a:t>
            </a:r>
            <a:r>
              <a:rPr sz="24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Arial"/>
                <a:cs typeface="Arial"/>
              </a:rPr>
              <a:t>it!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392411" y="3086100"/>
            <a:ext cx="741680" cy="737235"/>
          </a:xfrm>
          <a:custGeom>
            <a:avLst/>
            <a:gdLst/>
            <a:ahLst/>
            <a:cxnLst/>
            <a:rect l="l" t="t" r="r" b="b"/>
            <a:pathLst>
              <a:path w="741679" h="737235">
                <a:moveTo>
                  <a:pt x="370713" y="0"/>
                </a:moveTo>
                <a:lnTo>
                  <a:pt x="324214" y="2870"/>
                </a:lnTo>
                <a:lnTo>
                  <a:pt x="279438" y="11253"/>
                </a:lnTo>
                <a:lnTo>
                  <a:pt x="236733" y="24802"/>
                </a:lnTo>
                <a:lnTo>
                  <a:pt x="196445" y="43171"/>
                </a:lnTo>
                <a:lnTo>
                  <a:pt x="158923" y="66016"/>
                </a:lnTo>
                <a:lnTo>
                  <a:pt x="124513" y="92990"/>
                </a:lnTo>
                <a:lnTo>
                  <a:pt x="93564" y="123749"/>
                </a:lnTo>
                <a:lnTo>
                  <a:pt x="66423" y="157946"/>
                </a:lnTo>
                <a:lnTo>
                  <a:pt x="43437" y="195237"/>
                </a:lnTo>
                <a:lnTo>
                  <a:pt x="24955" y="235276"/>
                </a:lnTo>
                <a:lnTo>
                  <a:pt x="11322" y="277718"/>
                </a:lnTo>
                <a:lnTo>
                  <a:pt x="2888" y="322216"/>
                </a:lnTo>
                <a:lnTo>
                  <a:pt x="0" y="368426"/>
                </a:lnTo>
                <a:lnTo>
                  <a:pt x="2888" y="414637"/>
                </a:lnTo>
                <a:lnTo>
                  <a:pt x="11322" y="459135"/>
                </a:lnTo>
                <a:lnTo>
                  <a:pt x="24955" y="501577"/>
                </a:lnTo>
                <a:lnTo>
                  <a:pt x="43437" y="541616"/>
                </a:lnTo>
                <a:lnTo>
                  <a:pt x="66423" y="578907"/>
                </a:lnTo>
                <a:lnTo>
                  <a:pt x="93564" y="613104"/>
                </a:lnTo>
                <a:lnTo>
                  <a:pt x="124513" y="643863"/>
                </a:lnTo>
                <a:lnTo>
                  <a:pt x="158923" y="670837"/>
                </a:lnTo>
                <a:lnTo>
                  <a:pt x="196445" y="693682"/>
                </a:lnTo>
                <a:lnTo>
                  <a:pt x="236733" y="712051"/>
                </a:lnTo>
                <a:lnTo>
                  <a:pt x="279438" y="725600"/>
                </a:lnTo>
                <a:lnTo>
                  <a:pt x="324214" y="733983"/>
                </a:lnTo>
                <a:lnTo>
                  <a:pt x="370713" y="736854"/>
                </a:lnTo>
                <a:lnTo>
                  <a:pt x="417211" y="733983"/>
                </a:lnTo>
                <a:lnTo>
                  <a:pt x="461987" y="725600"/>
                </a:lnTo>
                <a:lnTo>
                  <a:pt x="504692" y="712051"/>
                </a:lnTo>
                <a:lnTo>
                  <a:pt x="544980" y="693682"/>
                </a:lnTo>
                <a:lnTo>
                  <a:pt x="582502" y="670837"/>
                </a:lnTo>
                <a:lnTo>
                  <a:pt x="616912" y="643863"/>
                </a:lnTo>
                <a:lnTo>
                  <a:pt x="647861" y="613104"/>
                </a:lnTo>
                <a:lnTo>
                  <a:pt x="675002" y="578907"/>
                </a:lnTo>
                <a:lnTo>
                  <a:pt x="697988" y="541616"/>
                </a:lnTo>
                <a:lnTo>
                  <a:pt x="716470" y="501577"/>
                </a:lnTo>
                <a:lnTo>
                  <a:pt x="730103" y="459135"/>
                </a:lnTo>
                <a:lnTo>
                  <a:pt x="738537" y="414637"/>
                </a:lnTo>
                <a:lnTo>
                  <a:pt x="741426" y="368426"/>
                </a:lnTo>
                <a:lnTo>
                  <a:pt x="738537" y="322216"/>
                </a:lnTo>
                <a:lnTo>
                  <a:pt x="730103" y="277718"/>
                </a:lnTo>
                <a:lnTo>
                  <a:pt x="716470" y="235276"/>
                </a:lnTo>
                <a:lnTo>
                  <a:pt x="697988" y="195237"/>
                </a:lnTo>
                <a:lnTo>
                  <a:pt x="675002" y="157946"/>
                </a:lnTo>
                <a:lnTo>
                  <a:pt x="647861" y="123749"/>
                </a:lnTo>
                <a:lnTo>
                  <a:pt x="616912" y="92990"/>
                </a:lnTo>
                <a:lnTo>
                  <a:pt x="582502" y="66016"/>
                </a:lnTo>
                <a:lnTo>
                  <a:pt x="544980" y="43171"/>
                </a:lnTo>
                <a:lnTo>
                  <a:pt x="504692" y="24802"/>
                </a:lnTo>
                <a:lnTo>
                  <a:pt x="461987" y="11253"/>
                </a:lnTo>
                <a:lnTo>
                  <a:pt x="417211" y="2870"/>
                </a:lnTo>
                <a:lnTo>
                  <a:pt x="37071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793480" y="3151377"/>
            <a:ext cx="1940560" cy="2185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 algn="ctr">
              <a:lnSpc>
                <a:spcPct val="100000"/>
              </a:lnSpc>
              <a:spcBef>
                <a:spcPts val="100"/>
              </a:spcBef>
            </a:pPr>
            <a:r>
              <a:rPr sz="3600" spc="-50" dirty="0">
                <a:solidFill>
                  <a:srgbClr val="15468F"/>
                </a:solidFill>
                <a:latin typeface="Arial Black"/>
                <a:cs typeface="Arial Black"/>
              </a:rPr>
              <a:t>4</a:t>
            </a:r>
            <a:endParaRPr sz="3600">
              <a:latin typeface="Arial Black"/>
              <a:cs typeface="Arial Black"/>
            </a:endParaRPr>
          </a:p>
          <a:p>
            <a:pPr marL="12700" marR="5080" algn="ctr">
              <a:lnSpc>
                <a:spcPct val="90000"/>
              </a:lnSpc>
              <a:spcBef>
                <a:spcPts val="2315"/>
              </a:spcBef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Reduce</a:t>
            </a:r>
            <a:r>
              <a:rPr sz="24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future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medical</a:t>
            </a:r>
            <a:r>
              <a:rPr sz="24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insurance expenses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89257" y="184404"/>
            <a:ext cx="374142" cy="37338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1674093" y="264667"/>
            <a:ext cx="1949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-25" dirty="0">
                <a:solidFill>
                  <a:srgbClr val="FFC000"/>
                </a:solidFill>
                <a:latin typeface="Arial"/>
                <a:cs typeface="Arial"/>
              </a:rPr>
              <a:t>22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20" name="Picture 19" descr="A logo of a lion and a map&#10;&#10;AI-generated content may be incorrect.">
            <a:extLst>
              <a:ext uri="{FF2B5EF4-FFF2-40B4-BE49-F238E27FC236}">
                <a16:creationId xmlns:a16="http://schemas.microsoft.com/office/drawing/2014/main" id="{4D02D66E-88B3-4A88-A714-530AA817DD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577840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341" y="0"/>
            <a:ext cx="12192000" cy="6859270"/>
            <a:chOff x="0" y="-761"/>
            <a:chExt cx="12192000" cy="68592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761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9016" y="5011673"/>
              <a:ext cx="11683365" cy="1846580"/>
            </a:xfrm>
            <a:custGeom>
              <a:avLst/>
              <a:gdLst/>
              <a:ahLst/>
              <a:cxnLst/>
              <a:rect l="l" t="t" r="r" b="b"/>
              <a:pathLst>
                <a:path w="11683365" h="1846579">
                  <a:moveTo>
                    <a:pt x="11682984" y="0"/>
                  </a:moveTo>
                  <a:lnTo>
                    <a:pt x="11647159" y="26553"/>
                  </a:lnTo>
                  <a:lnTo>
                    <a:pt x="11610683" y="52853"/>
                  </a:lnTo>
                  <a:lnTo>
                    <a:pt x="11573560" y="78900"/>
                  </a:lnTo>
                  <a:lnTo>
                    <a:pt x="11535797" y="104696"/>
                  </a:lnTo>
                  <a:lnTo>
                    <a:pt x="11497402" y="130242"/>
                  </a:lnTo>
                  <a:lnTo>
                    <a:pt x="11458380" y="155538"/>
                  </a:lnTo>
                  <a:lnTo>
                    <a:pt x="11418737" y="180587"/>
                  </a:lnTo>
                  <a:lnTo>
                    <a:pt x="11378481" y="205390"/>
                  </a:lnTo>
                  <a:lnTo>
                    <a:pt x="11337618" y="229947"/>
                  </a:lnTo>
                  <a:lnTo>
                    <a:pt x="11296153" y="254260"/>
                  </a:lnTo>
                  <a:lnTo>
                    <a:pt x="11254094" y="278330"/>
                  </a:lnTo>
                  <a:lnTo>
                    <a:pt x="11211447" y="302158"/>
                  </a:lnTo>
                  <a:lnTo>
                    <a:pt x="11168219" y="325746"/>
                  </a:lnTo>
                  <a:lnTo>
                    <a:pt x="11124415" y="349094"/>
                  </a:lnTo>
                  <a:lnTo>
                    <a:pt x="11080043" y="372205"/>
                  </a:lnTo>
                  <a:lnTo>
                    <a:pt x="11035108" y="395078"/>
                  </a:lnTo>
                  <a:lnTo>
                    <a:pt x="10989618" y="417716"/>
                  </a:lnTo>
                  <a:lnTo>
                    <a:pt x="10943578" y="440119"/>
                  </a:lnTo>
                  <a:lnTo>
                    <a:pt x="10896996" y="462289"/>
                  </a:lnTo>
                  <a:lnTo>
                    <a:pt x="10849877" y="484227"/>
                  </a:lnTo>
                  <a:lnTo>
                    <a:pt x="10802228" y="505934"/>
                  </a:lnTo>
                  <a:lnTo>
                    <a:pt x="10754055" y="527412"/>
                  </a:lnTo>
                  <a:lnTo>
                    <a:pt x="10705365" y="548661"/>
                  </a:lnTo>
                  <a:lnTo>
                    <a:pt x="10656165" y="569683"/>
                  </a:lnTo>
                  <a:lnTo>
                    <a:pt x="10606461" y="590479"/>
                  </a:lnTo>
                  <a:lnTo>
                    <a:pt x="10556258" y="611050"/>
                  </a:lnTo>
                  <a:lnTo>
                    <a:pt x="10505565" y="631397"/>
                  </a:lnTo>
                  <a:lnTo>
                    <a:pt x="10454386" y="651522"/>
                  </a:lnTo>
                  <a:lnTo>
                    <a:pt x="10402729" y="671426"/>
                  </a:lnTo>
                  <a:lnTo>
                    <a:pt x="10350600" y="691109"/>
                  </a:lnTo>
                  <a:lnTo>
                    <a:pt x="10298006" y="710574"/>
                  </a:lnTo>
                  <a:lnTo>
                    <a:pt x="10244952" y="729822"/>
                  </a:lnTo>
                  <a:lnTo>
                    <a:pt x="10191446" y="748853"/>
                  </a:lnTo>
                  <a:lnTo>
                    <a:pt x="10137493" y="767669"/>
                  </a:lnTo>
                  <a:lnTo>
                    <a:pt x="10083101" y="786271"/>
                  </a:lnTo>
                  <a:lnTo>
                    <a:pt x="10028276" y="804660"/>
                  </a:lnTo>
                  <a:lnTo>
                    <a:pt x="9973023" y="822837"/>
                  </a:lnTo>
                  <a:lnTo>
                    <a:pt x="9917350" y="840804"/>
                  </a:lnTo>
                  <a:lnTo>
                    <a:pt x="9861264" y="858563"/>
                  </a:lnTo>
                  <a:lnTo>
                    <a:pt x="9804769" y="876113"/>
                  </a:lnTo>
                  <a:lnTo>
                    <a:pt x="9747874" y="893456"/>
                  </a:lnTo>
                  <a:lnTo>
                    <a:pt x="9690584" y="910594"/>
                  </a:lnTo>
                  <a:lnTo>
                    <a:pt x="9632906" y="927528"/>
                  </a:lnTo>
                  <a:lnTo>
                    <a:pt x="9574846" y="944258"/>
                  </a:lnTo>
                  <a:lnTo>
                    <a:pt x="9516410" y="960787"/>
                  </a:lnTo>
                  <a:lnTo>
                    <a:pt x="9457606" y="977115"/>
                  </a:lnTo>
                  <a:lnTo>
                    <a:pt x="9398440" y="993243"/>
                  </a:lnTo>
                  <a:lnTo>
                    <a:pt x="9338917" y="1009174"/>
                  </a:lnTo>
                  <a:lnTo>
                    <a:pt x="9279045" y="1024907"/>
                  </a:lnTo>
                  <a:lnTo>
                    <a:pt x="9218830" y="1040444"/>
                  </a:lnTo>
                  <a:lnTo>
                    <a:pt x="9158279" y="1055787"/>
                  </a:lnTo>
                  <a:lnTo>
                    <a:pt x="9097397" y="1070936"/>
                  </a:lnTo>
                  <a:lnTo>
                    <a:pt x="9036191" y="1085893"/>
                  </a:lnTo>
                  <a:lnTo>
                    <a:pt x="8974668" y="1100659"/>
                  </a:lnTo>
                  <a:lnTo>
                    <a:pt x="8912835" y="1115235"/>
                  </a:lnTo>
                  <a:lnTo>
                    <a:pt x="8788260" y="1143822"/>
                  </a:lnTo>
                  <a:lnTo>
                    <a:pt x="8662520" y="1171665"/>
                  </a:lnTo>
                  <a:lnTo>
                    <a:pt x="8535666" y="1198773"/>
                  </a:lnTo>
                  <a:lnTo>
                    <a:pt x="8407748" y="1225155"/>
                  </a:lnTo>
                  <a:lnTo>
                    <a:pt x="8278819" y="1250821"/>
                  </a:lnTo>
                  <a:lnTo>
                    <a:pt x="8148931" y="1275781"/>
                  </a:lnTo>
                  <a:lnTo>
                    <a:pt x="8018134" y="1300044"/>
                  </a:lnTo>
                  <a:lnTo>
                    <a:pt x="7886481" y="1323621"/>
                  </a:lnTo>
                  <a:lnTo>
                    <a:pt x="7754022" y="1346520"/>
                  </a:lnTo>
                  <a:lnTo>
                    <a:pt x="7620811" y="1368752"/>
                  </a:lnTo>
                  <a:lnTo>
                    <a:pt x="7486897" y="1390325"/>
                  </a:lnTo>
                  <a:lnTo>
                    <a:pt x="7352333" y="1411251"/>
                  </a:lnTo>
                  <a:lnTo>
                    <a:pt x="7217170" y="1431538"/>
                  </a:lnTo>
                  <a:lnTo>
                    <a:pt x="7081460" y="1451196"/>
                  </a:lnTo>
                  <a:lnTo>
                    <a:pt x="6945255" y="1470234"/>
                  </a:lnTo>
                  <a:lnTo>
                    <a:pt x="6808605" y="1488663"/>
                  </a:lnTo>
                  <a:lnTo>
                    <a:pt x="6671563" y="1506492"/>
                  </a:lnTo>
                  <a:lnTo>
                    <a:pt x="6534180" y="1523731"/>
                  </a:lnTo>
                  <a:lnTo>
                    <a:pt x="6396507" y="1540389"/>
                  </a:lnTo>
                  <a:lnTo>
                    <a:pt x="6258597" y="1556475"/>
                  </a:lnTo>
                  <a:lnTo>
                    <a:pt x="6120501" y="1572001"/>
                  </a:lnTo>
                  <a:lnTo>
                    <a:pt x="5982269" y="1586975"/>
                  </a:lnTo>
                  <a:lnTo>
                    <a:pt x="5843955" y="1601406"/>
                  </a:lnTo>
                  <a:lnTo>
                    <a:pt x="5705610" y="1615305"/>
                  </a:lnTo>
                  <a:lnTo>
                    <a:pt x="5567284" y="1628682"/>
                  </a:lnTo>
                  <a:lnTo>
                    <a:pt x="5359946" y="1647787"/>
                  </a:lnTo>
                  <a:lnTo>
                    <a:pt x="5152943" y="1665771"/>
                  </a:lnTo>
                  <a:lnTo>
                    <a:pt x="4946449" y="1682665"/>
                  </a:lnTo>
                  <a:lnTo>
                    <a:pt x="4740639" y="1698503"/>
                  </a:lnTo>
                  <a:lnTo>
                    <a:pt x="4535686" y="1713316"/>
                  </a:lnTo>
                  <a:lnTo>
                    <a:pt x="4331764" y="1727138"/>
                  </a:lnTo>
                  <a:lnTo>
                    <a:pt x="4129047" y="1740001"/>
                  </a:lnTo>
                  <a:lnTo>
                    <a:pt x="3927710" y="1751937"/>
                  </a:lnTo>
                  <a:lnTo>
                    <a:pt x="3727927" y="1762980"/>
                  </a:lnTo>
                  <a:lnTo>
                    <a:pt x="3464266" y="1776369"/>
                  </a:lnTo>
                  <a:lnTo>
                    <a:pt x="3204089" y="1788304"/>
                  </a:lnTo>
                  <a:lnTo>
                    <a:pt x="2947808" y="1798863"/>
                  </a:lnTo>
                  <a:lnTo>
                    <a:pt x="2695836" y="1808122"/>
                  </a:lnTo>
                  <a:lnTo>
                    <a:pt x="2448585" y="1816159"/>
                  </a:lnTo>
                  <a:lnTo>
                    <a:pt x="2146789" y="1824604"/>
                  </a:lnTo>
                  <a:lnTo>
                    <a:pt x="1853821" y="1831411"/>
                  </a:lnTo>
                  <a:lnTo>
                    <a:pt x="1515045" y="1837630"/>
                  </a:lnTo>
                  <a:lnTo>
                    <a:pt x="1191534" y="1841967"/>
                  </a:lnTo>
                  <a:lnTo>
                    <a:pt x="835253" y="1844998"/>
                  </a:lnTo>
                  <a:lnTo>
                    <a:pt x="458672" y="1846292"/>
                  </a:lnTo>
                  <a:lnTo>
                    <a:pt x="0" y="1845386"/>
                  </a:lnTo>
                  <a:lnTo>
                    <a:pt x="11682984" y="1845386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09016" y="6284214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000000">
                <a:alpha val="2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86204" y="520445"/>
            <a:ext cx="844042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14" dirty="0">
                <a:solidFill>
                  <a:srgbClr val="FFFFFF"/>
                </a:solidFill>
              </a:rPr>
              <a:t>For</a:t>
            </a:r>
            <a:r>
              <a:rPr spc="-275" dirty="0">
                <a:solidFill>
                  <a:srgbClr val="FFFFFF"/>
                </a:solidFill>
              </a:rPr>
              <a:t> </a:t>
            </a:r>
            <a:r>
              <a:rPr spc="-135" dirty="0">
                <a:solidFill>
                  <a:srgbClr val="FFFFFF"/>
                </a:solidFill>
              </a:rPr>
              <a:t>More</a:t>
            </a:r>
            <a:r>
              <a:rPr spc="-260" dirty="0">
                <a:solidFill>
                  <a:srgbClr val="FFFFFF"/>
                </a:solidFill>
              </a:rPr>
              <a:t> </a:t>
            </a:r>
            <a:r>
              <a:rPr spc="-155" dirty="0">
                <a:solidFill>
                  <a:srgbClr val="FFFFFF"/>
                </a:solidFill>
              </a:rPr>
              <a:t>Information</a:t>
            </a:r>
            <a:r>
              <a:rPr spc="-265" dirty="0">
                <a:solidFill>
                  <a:srgbClr val="FFFFFF"/>
                </a:solidFill>
              </a:rPr>
              <a:t> </a:t>
            </a:r>
            <a:r>
              <a:rPr spc="-110" dirty="0">
                <a:solidFill>
                  <a:srgbClr val="FFFFFF"/>
                </a:solidFill>
              </a:rPr>
              <a:t>and</a:t>
            </a:r>
            <a:r>
              <a:rPr spc="-275" dirty="0">
                <a:solidFill>
                  <a:srgbClr val="FFFFFF"/>
                </a:solidFill>
              </a:rPr>
              <a:t> </a:t>
            </a:r>
            <a:r>
              <a:rPr spc="-110" dirty="0">
                <a:solidFill>
                  <a:srgbClr val="FFFFFF"/>
                </a:solidFill>
              </a:rPr>
              <a:t>Resources: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431057" y="2084349"/>
            <a:ext cx="5323205" cy="148951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Lions Diabetes </a:t>
            </a:r>
            <a:r>
              <a:rPr sz="3200" spc="-10" dirty="0">
                <a:solidFill>
                  <a:srgbClr val="FFFFFF"/>
                </a:solidFill>
                <a:latin typeface="Arial"/>
                <a:cs typeface="Arial"/>
              </a:rPr>
              <a:t>Website:</a:t>
            </a:r>
            <a:endParaRPr lang="en-US" sz="3200" spc="-1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3200" b="1" spc="-10" dirty="0">
                <a:solidFill>
                  <a:schemeClr val="bg1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http://diabetes-partners.org</a:t>
            </a:r>
            <a:endParaRPr sz="3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331720" y="4560570"/>
            <a:ext cx="7528559" cy="1348740"/>
            <a:chOff x="2331720" y="4560570"/>
            <a:chExt cx="7528559" cy="1348740"/>
          </a:xfrm>
        </p:grpSpPr>
        <p:sp>
          <p:nvSpPr>
            <p:cNvPr id="9" name="object 9"/>
            <p:cNvSpPr/>
            <p:nvPr/>
          </p:nvSpPr>
          <p:spPr>
            <a:xfrm>
              <a:off x="4398264" y="4560570"/>
              <a:ext cx="5462270" cy="1348740"/>
            </a:xfrm>
            <a:custGeom>
              <a:avLst/>
              <a:gdLst/>
              <a:ahLst/>
              <a:cxnLst/>
              <a:rect l="l" t="t" r="r" b="b"/>
              <a:pathLst>
                <a:path w="5462270" h="1348739">
                  <a:moveTo>
                    <a:pt x="4847971" y="0"/>
                  </a:moveTo>
                  <a:lnTo>
                    <a:pt x="0" y="0"/>
                  </a:lnTo>
                  <a:lnTo>
                    <a:pt x="0" y="1348739"/>
                  </a:lnTo>
                  <a:lnTo>
                    <a:pt x="4847971" y="1348739"/>
                  </a:lnTo>
                  <a:lnTo>
                    <a:pt x="4893793" y="1346890"/>
                  </a:lnTo>
                  <a:lnTo>
                    <a:pt x="4938701" y="1341428"/>
                  </a:lnTo>
                  <a:lnTo>
                    <a:pt x="4982577" y="1332483"/>
                  </a:lnTo>
                  <a:lnTo>
                    <a:pt x="5025301" y="1320187"/>
                  </a:lnTo>
                  <a:lnTo>
                    <a:pt x="5066755" y="1304670"/>
                  </a:lnTo>
                  <a:lnTo>
                    <a:pt x="5106820" y="1286061"/>
                  </a:lnTo>
                  <a:lnTo>
                    <a:pt x="5145377" y="1264492"/>
                  </a:lnTo>
                  <a:lnTo>
                    <a:pt x="5182308" y="1240093"/>
                  </a:lnTo>
                  <a:lnTo>
                    <a:pt x="5217493" y="1212995"/>
                  </a:lnTo>
                  <a:lnTo>
                    <a:pt x="5250814" y="1183327"/>
                  </a:lnTo>
                  <a:lnTo>
                    <a:pt x="5282152" y="1151220"/>
                  </a:lnTo>
                  <a:lnTo>
                    <a:pt x="5311388" y="1116804"/>
                  </a:lnTo>
                  <a:lnTo>
                    <a:pt x="5338403" y="1080211"/>
                  </a:lnTo>
                  <a:lnTo>
                    <a:pt x="5363080" y="1041569"/>
                  </a:lnTo>
                  <a:lnTo>
                    <a:pt x="5385298" y="1001011"/>
                  </a:lnTo>
                  <a:lnTo>
                    <a:pt x="5404938" y="958665"/>
                  </a:lnTo>
                  <a:lnTo>
                    <a:pt x="5421884" y="914663"/>
                  </a:lnTo>
                  <a:lnTo>
                    <a:pt x="5436014" y="869135"/>
                  </a:lnTo>
                  <a:lnTo>
                    <a:pt x="5447212" y="822211"/>
                  </a:lnTo>
                  <a:lnTo>
                    <a:pt x="5455357" y="774022"/>
                  </a:lnTo>
                  <a:lnTo>
                    <a:pt x="5460331" y="724698"/>
                  </a:lnTo>
                  <a:lnTo>
                    <a:pt x="5462016" y="674369"/>
                  </a:lnTo>
                  <a:lnTo>
                    <a:pt x="5460331" y="624035"/>
                  </a:lnTo>
                  <a:lnTo>
                    <a:pt x="5455357" y="574706"/>
                  </a:lnTo>
                  <a:lnTo>
                    <a:pt x="5447212" y="526512"/>
                  </a:lnTo>
                  <a:lnTo>
                    <a:pt x="5436014" y="479585"/>
                  </a:lnTo>
                  <a:lnTo>
                    <a:pt x="5421884" y="434055"/>
                  </a:lnTo>
                  <a:lnTo>
                    <a:pt x="5404938" y="390052"/>
                  </a:lnTo>
                  <a:lnTo>
                    <a:pt x="5385298" y="347706"/>
                  </a:lnTo>
                  <a:lnTo>
                    <a:pt x="5363080" y="307147"/>
                  </a:lnTo>
                  <a:lnTo>
                    <a:pt x="5338403" y="268507"/>
                  </a:lnTo>
                  <a:lnTo>
                    <a:pt x="5311388" y="231914"/>
                  </a:lnTo>
                  <a:lnTo>
                    <a:pt x="5282152" y="197500"/>
                  </a:lnTo>
                  <a:lnTo>
                    <a:pt x="5250814" y="165395"/>
                  </a:lnTo>
                  <a:lnTo>
                    <a:pt x="5217493" y="135729"/>
                  </a:lnTo>
                  <a:lnTo>
                    <a:pt x="5182308" y="108633"/>
                  </a:lnTo>
                  <a:lnTo>
                    <a:pt x="5145377" y="84236"/>
                  </a:lnTo>
                  <a:lnTo>
                    <a:pt x="5106820" y="62670"/>
                  </a:lnTo>
                  <a:lnTo>
                    <a:pt x="5066755" y="44063"/>
                  </a:lnTo>
                  <a:lnTo>
                    <a:pt x="5025301" y="28548"/>
                  </a:lnTo>
                  <a:lnTo>
                    <a:pt x="4982577" y="16253"/>
                  </a:lnTo>
                  <a:lnTo>
                    <a:pt x="4938701" y="7310"/>
                  </a:lnTo>
                  <a:lnTo>
                    <a:pt x="4893793" y="1849"/>
                  </a:lnTo>
                  <a:lnTo>
                    <a:pt x="484797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331720" y="4560570"/>
              <a:ext cx="1949450" cy="1348740"/>
            </a:xfrm>
            <a:custGeom>
              <a:avLst/>
              <a:gdLst/>
              <a:ahLst/>
              <a:cxnLst/>
              <a:rect l="l" t="t" r="r" b="b"/>
              <a:pathLst>
                <a:path w="1949450" h="1348739">
                  <a:moveTo>
                    <a:pt x="1949196" y="0"/>
                  </a:moveTo>
                  <a:lnTo>
                    <a:pt x="674243" y="0"/>
                  </a:lnTo>
                  <a:lnTo>
                    <a:pt x="625785" y="1714"/>
                  </a:lnTo>
                  <a:lnTo>
                    <a:pt x="578256" y="6779"/>
                  </a:lnTo>
                  <a:lnTo>
                    <a:pt x="531770" y="15079"/>
                  </a:lnTo>
                  <a:lnTo>
                    <a:pt x="486444" y="26497"/>
                  </a:lnTo>
                  <a:lnTo>
                    <a:pt x="442394" y="40917"/>
                  </a:lnTo>
                  <a:lnTo>
                    <a:pt x="399736" y="58224"/>
                  </a:lnTo>
                  <a:lnTo>
                    <a:pt x="358586" y="78300"/>
                  </a:lnTo>
                  <a:lnTo>
                    <a:pt x="319061" y="101031"/>
                  </a:lnTo>
                  <a:lnTo>
                    <a:pt x="281276" y="126298"/>
                  </a:lnTo>
                  <a:lnTo>
                    <a:pt x="245348" y="153987"/>
                  </a:lnTo>
                  <a:lnTo>
                    <a:pt x="211392" y="183981"/>
                  </a:lnTo>
                  <a:lnTo>
                    <a:pt x="179525" y="216164"/>
                  </a:lnTo>
                  <a:lnTo>
                    <a:pt x="149862" y="250419"/>
                  </a:lnTo>
                  <a:lnTo>
                    <a:pt x="122521" y="286631"/>
                  </a:lnTo>
                  <a:lnTo>
                    <a:pt x="97617" y="324683"/>
                  </a:lnTo>
                  <a:lnTo>
                    <a:pt x="75266" y="364459"/>
                  </a:lnTo>
                  <a:lnTo>
                    <a:pt x="55584" y="405843"/>
                  </a:lnTo>
                  <a:lnTo>
                    <a:pt x="38688" y="448718"/>
                  </a:lnTo>
                  <a:lnTo>
                    <a:pt x="24693" y="492969"/>
                  </a:lnTo>
                  <a:lnTo>
                    <a:pt x="13716" y="538479"/>
                  </a:lnTo>
                  <a:lnTo>
                    <a:pt x="0" y="674369"/>
                  </a:lnTo>
                  <a:lnTo>
                    <a:pt x="13716" y="810259"/>
                  </a:lnTo>
                  <a:lnTo>
                    <a:pt x="24693" y="855766"/>
                  </a:lnTo>
                  <a:lnTo>
                    <a:pt x="38688" y="900014"/>
                  </a:lnTo>
                  <a:lnTo>
                    <a:pt x="55584" y="942888"/>
                  </a:lnTo>
                  <a:lnTo>
                    <a:pt x="75266" y="984270"/>
                  </a:lnTo>
                  <a:lnTo>
                    <a:pt x="97617" y="1024045"/>
                  </a:lnTo>
                  <a:lnTo>
                    <a:pt x="122521" y="1062097"/>
                  </a:lnTo>
                  <a:lnTo>
                    <a:pt x="149862" y="1098309"/>
                  </a:lnTo>
                  <a:lnTo>
                    <a:pt x="179525" y="1132564"/>
                  </a:lnTo>
                  <a:lnTo>
                    <a:pt x="211392" y="1164748"/>
                  </a:lnTo>
                  <a:lnTo>
                    <a:pt x="245348" y="1194742"/>
                  </a:lnTo>
                  <a:lnTo>
                    <a:pt x="281276" y="1222432"/>
                  </a:lnTo>
                  <a:lnTo>
                    <a:pt x="319061" y="1247701"/>
                  </a:lnTo>
                  <a:lnTo>
                    <a:pt x="358586" y="1270433"/>
                  </a:lnTo>
                  <a:lnTo>
                    <a:pt x="399736" y="1290510"/>
                  </a:lnTo>
                  <a:lnTo>
                    <a:pt x="442394" y="1307818"/>
                  </a:lnTo>
                  <a:lnTo>
                    <a:pt x="486444" y="1322240"/>
                  </a:lnTo>
                  <a:lnTo>
                    <a:pt x="531770" y="1333659"/>
                  </a:lnTo>
                  <a:lnTo>
                    <a:pt x="578256" y="1341960"/>
                  </a:lnTo>
                  <a:lnTo>
                    <a:pt x="625785" y="1347025"/>
                  </a:lnTo>
                  <a:lnTo>
                    <a:pt x="674243" y="1348739"/>
                  </a:lnTo>
                  <a:lnTo>
                    <a:pt x="1949196" y="1348739"/>
                  </a:lnTo>
                  <a:lnTo>
                    <a:pt x="19491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80538" y="4953761"/>
            <a:ext cx="12452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20" dirty="0">
                <a:solidFill>
                  <a:srgbClr val="15468F"/>
                </a:solidFill>
                <a:latin typeface="Arial Black"/>
                <a:cs typeface="Arial Black"/>
              </a:rPr>
              <a:t>ALSO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30420" y="4660900"/>
            <a:ext cx="3940175" cy="1092607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080">
              <a:lnSpc>
                <a:spcPts val="2570"/>
              </a:lnSpc>
              <a:spcBef>
                <a:spcPts val="440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Jon</a:t>
            </a:r>
            <a:r>
              <a:rPr sz="2400" spc="-9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Yaeger </a:t>
            </a:r>
            <a:r>
              <a:rPr lang="en-US" sz="2400" spc="-10" dirty="0">
                <a:solidFill>
                  <a:srgbClr val="404040"/>
                </a:solidFill>
                <a:latin typeface="Arial"/>
                <a:cs typeface="Arial"/>
                <a:hlinkClick r:id="rId4"/>
              </a:rPr>
              <a:t>lionjonya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  <a:hlinkClick r:id="rId4"/>
              </a:rPr>
              <a:t>eger@gmail.com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  <a:tabLst>
                <a:tab pos="2268855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(404)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610-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9386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(cell)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03235" y="5008262"/>
            <a:ext cx="11685424" cy="1846292"/>
            <a:chOff x="471184" y="6284213"/>
            <a:chExt cx="11685424" cy="1846292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3624" y="6284213"/>
              <a:ext cx="11682984" cy="184629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71184" y="7552346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Picture 18" descr="A logo of a lion and a map&#10;&#10;AI-generated content may be incorrect.">
            <a:extLst>
              <a:ext uri="{FF2B5EF4-FFF2-40B4-BE49-F238E27FC236}">
                <a16:creationId xmlns:a16="http://schemas.microsoft.com/office/drawing/2014/main" id="{E1D3D67B-5E2E-7CFA-F794-91785CBE88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577840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3292</TotalTime>
  <Words>1257</Words>
  <Application>Microsoft Macintosh PowerPoint</Application>
  <PresentationFormat>Widescreen</PresentationFormat>
  <Paragraphs>223</Paragraphs>
  <Slides>23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Aptos</vt:lpstr>
      <vt:lpstr>Arial</vt:lpstr>
      <vt:lpstr>Arial Black</vt:lpstr>
      <vt:lpstr>Times New Roman</vt:lpstr>
      <vt:lpstr>Office Theme</vt:lpstr>
      <vt:lpstr>  Type 2 DIABETES </vt:lpstr>
      <vt:lpstr>What is Diabetes?</vt:lpstr>
      <vt:lpstr>The Two Main Types of Diabetes</vt:lpstr>
      <vt:lpstr>Facts:</vt:lpstr>
      <vt:lpstr>What is Prediabetes?</vt:lpstr>
      <vt:lpstr>Why is Prediabetes important?</vt:lpstr>
      <vt:lpstr>Type 2 Diabetes Risk Factors</vt:lpstr>
      <vt:lpstr>PowerPoint Presentation</vt:lpstr>
      <vt:lpstr>Typical* Signs and Symptoms of Hyperglycemia</vt:lpstr>
      <vt:lpstr>Why are Awareness &amp; Early Diagnosis Critical?</vt:lpstr>
      <vt:lpstr>How to Prevent or Reduce Diabetes?</vt:lpstr>
      <vt:lpstr>Lifestyle Change Works!</vt:lpstr>
      <vt:lpstr>What are the Basic Lifestyle Changes / Interventions?</vt:lpstr>
      <vt:lpstr>Modest Weight Loss</vt:lpstr>
      <vt:lpstr>Be Active</vt:lpstr>
      <vt:lpstr>Eat for Steady Blood Sugar</vt:lpstr>
      <vt:lpstr>Dietary Patterns &amp; Health Benefits</vt:lpstr>
      <vt:lpstr>Intermittent Fasting (IF) to Lose Weight*</vt:lpstr>
      <vt:lpstr>Caveats re: Intermittent Fasting (IF)</vt:lpstr>
      <vt:lpstr>Helpful Tools for Weight Control &amp; Metabolic Feedback</vt:lpstr>
      <vt:lpstr>Other Healthy Habits That Help</vt:lpstr>
      <vt:lpstr>You can Make a Difference</vt:lpstr>
      <vt:lpstr>For More Information and Resources: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Tara Freiman</dc:creator>
  <cp:lastModifiedBy>Jonathan Yaeger</cp:lastModifiedBy>
  <cp:revision>72</cp:revision>
  <dcterms:created xsi:type="dcterms:W3CDTF">2025-09-23T19:00:29Z</dcterms:created>
  <dcterms:modified xsi:type="dcterms:W3CDTF">2026-10-25T19:07:38Z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2025-09-23T00:00:00Z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2025-09-23T00:00:00Z</vt:filetime>
  </property>
  <property fmtid="{D5CDD505-2E9C-101B-9397-08002B2CF9AE}" pid="5" name="Producer">
    <vt:lpwstr>Adobe PDF Services</vt:lpwstr>
  </property>
</Properties>
</file>