
<file path=[Content_Types].xml><?xml version="1.0" encoding="utf-8"?>
<Types xmlns="http://schemas.openxmlformats.org/package/2006/content-types"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>
  <p:sldMasterIdLst>
    <p:sldMasterId id="2147483648" r:id="rId1"/>
  </p:sldMasterIdLst>
  <p:notesMasterIdLst>
    <p:notesMasterId r:id="rId27"/>
  </p:notesMasterIdLst>
  <p:sldIdLst>
    <p:sldId id="2147483425" r:id="rId2"/>
    <p:sldId id="257" r:id="rId3"/>
    <p:sldId id="2147483423" r:id="rId4"/>
    <p:sldId id="270" r:id="rId5"/>
    <p:sldId id="263" r:id="rId6"/>
    <p:sldId id="264" r:id="rId7"/>
    <p:sldId id="260" r:id="rId8"/>
    <p:sldId id="271" r:id="rId9"/>
    <p:sldId id="265" r:id="rId10"/>
    <p:sldId id="2147483420" r:id="rId11"/>
    <p:sldId id="259" r:id="rId12"/>
    <p:sldId id="261" r:id="rId13"/>
    <p:sldId id="262" r:id="rId14"/>
    <p:sldId id="2147483426" r:id="rId15"/>
    <p:sldId id="2147483428" r:id="rId16"/>
    <p:sldId id="272" r:id="rId17"/>
    <p:sldId id="2147483450" r:id="rId18"/>
    <p:sldId id="2147483451" r:id="rId19"/>
    <p:sldId id="2147483429" r:id="rId20"/>
    <p:sldId id="2147483430" r:id="rId21"/>
    <p:sldId id="2147483422" r:id="rId22"/>
    <p:sldId id="2147483449" r:id="rId23"/>
    <p:sldId id="2147483431" r:id="rId24"/>
    <p:sldId id="2147483432" r:id="rId25"/>
    <p:sldId id="2147483421" r:id="rId26"/>
  </p:sldIdLst>
  <p:sldSz cx="12192000" cy="6858000"/>
  <p:notesSz cx="12192000" cy="68580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1368"/>
    <p:restoredTop sz="94110"/>
  </p:normalViewPr>
  <p:slideViewPr>
    <p:cSldViewPr>
      <p:cViewPr varScale="1">
        <p:scale>
          <a:sx n="78" d="100"/>
          <a:sy n="78" d="100"/>
        </p:scale>
        <p:origin x="192" y="106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6905625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6CE671C-1532-714C-9A2A-61FFA8782920}" type="datetimeFigureOut">
              <a:rPr lang="en-US" smtClean="0"/>
              <a:t>8/17/26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38600" y="857250"/>
            <a:ext cx="41148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1219200" y="3300413"/>
            <a:ext cx="97536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6905625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66394D4-018F-ED4B-8EEB-743FAF4E9F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10715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6394D4-018F-ED4B-8EEB-743FAF4E9F1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52785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6394D4-018F-ED4B-8EEB-743FAF4E9F12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994292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6394D4-018F-ED4B-8EEB-743FAF4E9F12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29887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jp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000" b="1" i="0">
                <a:solidFill>
                  <a:srgbClr val="15468F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0" i="0">
                <a:solidFill>
                  <a:srgbClr val="404040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9F7176-EDCF-9F4C-9F53-F6EA82855950}" type="datetime1">
              <a:rPr lang="en-US" smtClean="0"/>
              <a:t>8/17/26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1" i="0">
                <a:solidFill>
                  <a:srgbClr val="15468F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800" b="0" i="0">
                <a:solidFill>
                  <a:srgbClr val="404040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413D60-F308-A042-A575-B851C04770A9}" type="datetime1">
              <a:rPr lang="en-US" smtClean="0"/>
              <a:t>8/17/26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589257" y="184404"/>
            <a:ext cx="374142" cy="373380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1063161" y="5661472"/>
            <a:ext cx="851786" cy="810381"/>
          </a:xfrm>
          <a:prstGeom prst="rect">
            <a:avLst/>
          </a:prstGeom>
        </p:spPr>
      </p:pic>
      <p:pic>
        <p:nvPicPr>
          <p:cNvPr id="18" name="bg object 1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0" y="0"/>
            <a:ext cx="12192000" cy="6857998"/>
          </a:xfrm>
          <a:prstGeom prst="rect">
            <a:avLst/>
          </a:prstGeom>
        </p:spPr>
      </p:pic>
      <p:pic>
        <p:nvPicPr>
          <p:cNvPr id="19" name="bg object 1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1" i="0">
                <a:solidFill>
                  <a:srgbClr val="15468F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759968" y="1590517"/>
            <a:ext cx="5428615" cy="38855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00" b="0" i="0">
                <a:solidFill>
                  <a:srgbClr val="FFC000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7263130" y="1590517"/>
            <a:ext cx="3867784" cy="38855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00" b="0" i="0">
                <a:solidFill>
                  <a:srgbClr val="FFC000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2E9C5E-8452-DA45-ACFA-8200041F497B}" type="datetime1">
              <a:rPr lang="en-US" smtClean="0"/>
              <a:t>8/17/26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1" i="0">
                <a:solidFill>
                  <a:srgbClr val="15468F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35B7-8060-8E4D-B662-28C346D09412}" type="datetime1">
              <a:rPr lang="en-US" smtClean="0"/>
              <a:t>8/17/26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685EC3-99BD-D042-B2FE-74A76BEAD7CB}" type="datetime1">
              <a:rPr lang="en-US" smtClean="0"/>
              <a:t>8/17/26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1589257" y="184404"/>
            <a:ext cx="374142" cy="373380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24180" y="297434"/>
            <a:ext cx="5958840" cy="115379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000" b="1" i="0">
                <a:solidFill>
                  <a:srgbClr val="15468F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152135" y="2434589"/>
            <a:ext cx="5644515" cy="29756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0" i="0">
                <a:solidFill>
                  <a:srgbClr val="404040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639880-CF58-084B-9404-5514AA779629}" type="datetime1">
              <a:rPr lang="en-US" smtClean="0"/>
              <a:t>8/17/26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hf hdr="0" ftr="0" dt="0"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7.png"/><Relationship Id="rId4" Type="http://schemas.openxmlformats.org/officeDocument/2006/relationships/image" Target="../media/image18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3.jpg"/><Relationship Id="rId7" Type="http://schemas.openxmlformats.org/officeDocument/2006/relationships/image" Target="../media/image2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7.png"/><Relationship Id="rId4" Type="http://schemas.openxmlformats.org/officeDocument/2006/relationships/image" Target="../media/image1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4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13" Type="http://schemas.openxmlformats.org/officeDocument/2006/relationships/image" Target="../media/image7.png"/><Relationship Id="rId3" Type="http://schemas.openxmlformats.org/officeDocument/2006/relationships/image" Target="../media/image33.png"/><Relationship Id="rId7" Type="http://schemas.openxmlformats.org/officeDocument/2006/relationships/image" Target="../media/image37.png"/><Relationship Id="rId12" Type="http://schemas.openxmlformats.org/officeDocument/2006/relationships/image" Target="../media/image14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png"/><Relationship Id="rId11" Type="http://schemas.openxmlformats.org/officeDocument/2006/relationships/image" Target="../media/image41.png"/><Relationship Id="rId5" Type="http://schemas.openxmlformats.org/officeDocument/2006/relationships/image" Target="../media/image35.png"/><Relationship Id="rId10" Type="http://schemas.openxmlformats.org/officeDocument/2006/relationships/image" Target="../media/image40.png"/><Relationship Id="rId4" Type="http://schemas.openxmlformats.org/officeDocument/2006/relationships/image" Target="../media/image34.png"/><Relationship Id="rId9" Type="http://schemas.openxmlformats.org/officeDocument/2006/relationships/image" Target="../media/image3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14.png"/><Relationship Id="rId4" Type="http://schemas.openxmlformats.org/officeDocument/2006/relationships/image" Target="../media/image4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7" Type="http://schemas.openxmlformats.org/officeDocument/2006/relationships/image" Target="../media/image7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7.png"/><Relationship Id="rId7" Type="http://schemas.openxmlformats.org/officeDocument/2006/relationships/image" Target="../media/image48.png"/><Relationship Id="rId2" Type="http://schemas.openxmlformats.org/officeDocument/2006/relationships/hyperlink" Target="http://diabetes-partners.org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diabetes-partners.org/" TargetMode="External"/><Relationship Id="rId5" Type="http://schemas.openxmlformats.org/officeDocument/2006/relationships/image" Target="../media/image47.png"/><Relationship Id="rId4" Type="http://schemas.openxmlformats.org/officeDocument/2006/relationships/image" Target="../media/image1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5.png"/><Relationship Id="rId5" Type="http://schemas.openxmlformats.org/officeDocument/2006/relationships/hyperlink" Target="https://diabetes-partners.org/" TargetMode="External"/><Relationship Id="rId4" Type="http://schemas.openxmlformats.org/officeDocument/2006/relationships/image" Target="../media/image1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7.png"/><Relationship Id="rId5" Type="http://schemas.openxmlformats.org/officeDocument/2006/relationships/image" Target="../media/image14.png"/><Relationship Id="rId4" Type="http://schemas.openxmlformats.org/officeDocument/2006/relationships/image" Target="../media/image2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59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7" Type="http://schemas.openxmlformats.org/officeDocument/2006/relationships/image" Target="../media/image7.png"/><Relationship Id="rId2" Type="http://schemas.openxmlformats.org/officeDocument/2006/relationships/hyperlink" Target="https://www.campkudzu.org/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3.png"/><Relationship Id="rId5" Type="http://schemas.openxmlformats.org/officeDocument/2006/relationships/image" Target="../media/image62.png"/><Relationship Id="rId4" Type="http://schemas.openxmlformats.org/officeDocument/2006/relationships/image" Target="../media/image14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hyperlink" Target="mailto:jonathan.Yaeger@gmail.com" TargetMode="External"/><Relationship Id="rId4" Type="http://schemas.openxmlformats.org/officeDocument/2006/relationships/hyperlink" Target="http://diabetes-partners.org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6DF5BE-2ECB-97B8-7970-17D5CA6C62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>
            <a:extLst>
              <a:ext uri="{FF2B5EF4-FFF2-40B4-BE49-F238E27FC236}">
                <a16:creationId xmlns:a16="http://schemas.microsoft.com/office/drawing/2014/main" id="{9C1B12A7-3174-CF0E-C887-A0910A881992}"/>
              </a:ext>
            </a:extLst>
          </p:cNvPr>
          <p:cNvGrpSpPr/>
          <p:nvPr/>
        </p:nvGrpSpPr>
        <p:grpSpPr>
          <a:xfrm>
            <a:off x="0" y="-1819221"/>
            <a:ext cx="12220619" cy="8677221"/>
            <a:chOff x="-258744" y="184403"/>
            <a:chExt cx="12220619" cy="8677221"/>
          </a:xfrm>
        </p:grpSpPr>
        <p:pic>
          <p:nvPicPr>
            <p:cNvPr id="3" name="object 3">
              <a:extLst>
                <a:ext uri="{FF2B5EF4-FFF2-40B4-BE49-F238E27FC236}">
                  <a16:creationId xmlns:a16="http://schemas.microsoft.com/office/drawing/2014/main" id="{E98AEEEA-EA51-A2D1-AF7C-EC77DE67CE27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589257" y="184403"/>
              <a:ext cx="372618" cy="371856"/>
            </a:xfrm>
            <a:prstGeom prst="rect">
              <a:avLst/>
            </a:prstGeom>
          </p:spPr>
        </p:pic>
        <p:pic>
          <p:nvPicPr>
            <p:cNvPr id="6" name="object 6">
              <a:extLst>
                <a:ext uri="{FF2B5EF4-FFF2-40B4-BE49-F238E27FC236}">
                  <a16:creationId xmlns:a16="http://schemas.microsoft.com/office/drawing/2014/main" id="{9DE90406-4363-04D0-58C3-A2430A8EF839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-258744" y="2003624"/>
              <a:ext cx="12192000" cy="6858000"/>
            </a:xfrm>
            <a:prstGeom prst="rect">
              <a:avLst/>
            </a:prstGeom>
          </p:spPr>
        </p:pic>
        <p:sp>
          <p:nvSpPr>
            <p:cNvPr id="8" name="object 8">
              <a:extLst>
                <a:ext uri="{FF2B5EF4-FFF2-40B4-BE49-F238E27FC236}">
                  <a16:creationId xmlns:a16="http://schemas.microsoft.com/office/drawing/2014/main" id="{2783C600-2293-E61F-8E62-D9178FFED9BC}"/>
                </a:ext>
              </a:extLst>
            </p:cNvPr>
            <p:cNvSpPr/>
            <p:nvPr/>
          </p:nvSpPr>
          <p:spPr>
            <a:xfrm>
              <a:off x="270118" y="7004158"/>
              <a:ext cx="11683365" cy="1846580"/>
            </a:xfrm>
            <a:custGeom>
              <a:avLst/>
              <a:gdLst/>
              <a:ahLst/>
              <a:cxnLst/>
              <a:rect l="l" t="t" r="r" b="b"/>
              <a:pathLst>
                <a:path w="11683365" h="1846579">
                  <a:moveTo>
                    <a:pt x="11682984" y="0"/>
                  </a:moveTo>
                  <a:lnTo>
                    <a:pt x="11647159" y="26553"/>
                  </a:lnTo>
                  <a:lnTo>
                    <a:pt x="11610683" y="52853"/>
                  </a:lnTo>
                  <a:lnTo>
                    <a:pt x="11573560" y="78900"/>
                  </a:lnTo>
                  <a:lnTo>
                    <a:pt x="11535797" y="104696"/>
                  </a:lnTo>
                  <a:lnTo>
                    <a:pt x="11497402" y="130242"/>
                  </a:lnTo>
                  <a:lnTo>
                    <a:pt x="11458380" y="155538"/>
                  </a:lnTo>
                  <a:lnTo>
                    <a:pt x="11418737" y="180587"/>
                  </a:lnTo>
                  <a:lnTo>
                    <a:pt x="11378481" y="205390"/>
                  </a:lnTo>
                  <a:lnTo>
                    <a:pt x="11337618" y="229947"/>
                  </a:lnTo>
                  <a:lnTo>
                    <a:pt x="11296153" y="254260"/>
                  </a:lnTo>
                  <a:lnTo>
                    <a:pt x="11254094" y="278330"/>
                  </a:lnTo>
                  <a:lnTo>
                    <a:pt x="11211447" y="302158"/>
                  </a:lnTo>
                  <a:lnTo>
                    <a:pt x="11168219" y="325746"/>
                  </a:lnTo>
                  <a:lnTo>
                    <a:pt x="11124415" y="349094"/>
                  </a:lnTo>
                  <a:lnTo>
                    <a:pt x="11080043" y="372205"/>
                  </a:lnTo>
                  <a:lnTo>
                    <a:pt x="11035108" y="395078"/>
                  </a:lnTo>
                  <a:lnTo>
                    <a:pt x="10989618" y="417716"/>
                  </a:lnTo>
                  <a:lnTo>
                    <a:pt x="10943578" y="440119"/>
                  </a:lnTo>
                  <a:lnTo>
                    <a:pt x="10896996" y="462289"/>
                  </a:lnTo>
                  <a:lnTo>
                    <a:pt x="10849877" y="484227"/>
                  </a:lnTo>
                  <a:lnTo>
                    <a:pt x="10802228" y="505935"/>
                  </a:lnTo>
                  <a:lnTo>
                    <a:pt x="10754055" y="527412"/>
                  </a:lnTo>
                  <a:lnTo>
                    <a:pt x="10705365" y="548661"/>
                  </a:lnTo>
                  <a:lnTo>
                    <a:pt x="10656165" y="569683"/>
                  </a:lnTo>
                  <a:lnTo>
                    <a:pt x="10606461" y="590479"/>
                  </a:lnTo>
                  <a:lnTo>
                    <a:pt x="10556258" y="611050"/>
                  </a:lnTo>
                  <a:lnTo>
                    <a:pt x="10505565" y="631397"/>
                  </a:lnTo>
                  <a:lnTo>
                    <a:pt x="10454386" y="651522"/>
                  </a:lnTo>
                  <a:lnTo>
                    <a:pt x="10402729" y="671426"/>
                  </a:lnTo>
                  <a:lnTo>
                    <a:pt x="10350600" y="691110"/>
                  </a:lnTo>
                  <a:lnTo>
                    <a:pt x="10298006" y="710575"/>
                  </a:lnTo>
                  <a:lnTo>
                    <a:pt x="10244952" y="729822"/>
                  </a:lnTo>
                  <a:lnTo>
                    <a:pt x="10191446" y="748853"/>
                  </a:lnTo>
                  <a:lnTo>
                    <a:pt x="10137493" y="767669"/>
                  </a:lnTo>
                  <a:lnTo>
                    <a:pt x="10083101" y="786271"/>
                  </a:lnTo>
                  <a:lnTo>
                    <a:pt x="10028276" y="804660"/>
                  </a:lnTo>
                  <a:lnTo>
                    <a:pt x="9973023" y="822838"/>
                  </a:lnTo>
                  <a:lnTo>
                    <a:pt x="9917350" y="840805"/>
                  </a:lnTo>
                  <a:lnTo>
                    <a:pt x="9861264" y="858563"/>
                  </a:lnTo>
                  <a:lnTo>
                    <a:pt x="9804769" y="876113"/>
                  </a:lnTo>
                  <a:lnTo>
                    <a:pt x="9747874" y="893457"/>
                  </a:lnTo>
                  <a:lnTo>
                    <a:pt x="9690584" y="910595"/>
                  </a:lnTo>
                  <a:lnTo>
                    <a:pt x="9632906" y="927528"/>
                  </a:lnTo>
                  <a:lnTo>
                    <a:pt x="9574846" y="944259"/>
                  </a:lnTo>
                  <a:lnTo>
                    <a:pt x="9516410" y="960788"/>
                  </a:lnTo>
                  <a:lnTo>
                    <a:pt x="9457606" y="977116"/>
                  </a:lnTo>
                  <a:lnTo>
                    <a:pt x="9398440" y="993244"/>
                  </a:lnTo>
                  <a:lnTo>
                    <a:pt x="9338917" y="1009174"/>
                  </a:lnTo>
                  <a:lnTo>
                    <a:pt x="9279045" y="1024907"/>
                  </a:lnTo>
                  <a:lnTo>
                    <a:pt x="9218830" y="1040445"/>
                  </a:lnTo>
                  <a:lnTo>
                    <a:pt x="9158279" y="1055787"/>
                  </a:lnTo>
                  <a:lnTo>
                    <a:pt x="9097397" y="1070937"/>
                  </a:lnTo>
                  <a:lnTo>
                    <a:pt x="9036191" y="1085894"/>
                  </a:lnTo>
                  <a:lnTo>
                    <a:pt x="8974668" y="1100660"/>
                  </a:lnTo>
                  <a:lnTo>
                    <a:pt x="8912835" y="1115236"/>
                  </a:lnTo>
                  <a:lnTo>
                    <a:pt x="8788260" y="1143823"/>
                  </a:lnTo>
                  <a:lnTo>
                    <a:pt x="8662520" y="1171666"/>
                  </a:lnTo>
                  <a:lnTo>
                    <a:pt x="8535666" y="1198774"/>
                  </a:lnTo>
                  <a:lnTo>
                    <a:pt x="8407748" y="1225156"/>
                  </a:lnTo>
                  <a:lnTo>
                    <a:pt x="8278819" y="1250822"/>
                  </a:lnTo>
                  <a:lnTo>
                    <a:pt x="8148931" y="1275782"/>
                  </a:lnTo>
                  <a:lnTo>
                    <a:pt x="8018134" y="1300045"/>
                  </a:lnTo>
                  <a:lnTo>
                    <a:pt x="7886481" y="1323622"/>
                  </a:lnTo>
                  <a:lnTo>
                    <a:pt x="7754022" y="1346521"/>
                  </a:lnTo>
                  <a:lnTo>
                    <a:pt x="7620811" y="1368753"/>
                  </a:lnTo>
                  <a:lnTo>
                    <a:pt x="7486897" y="1390327"/>
                  </a:lnTo>
                  <a:lnTo>
                    <a:pt x="7352333" y="1411252"/>
                  </a:lnTo>
                  <a:lnTo>
                    <a:pt x="7217170" y="1431539"/>
                  </a:lnTo>
                  <a:lnTo>
                    <a:pt x="7081460" y="1451197"/>
                  </a:lnTo>
                  <a:lnTo>
                    <a:pt x="6945255" y="1470236"/>
                  </a:lnTo>
                  <a:lnTo>
                    <a:pt x="6808605" y="1488665"/>
                  </a:lnTo>
                  <a:lnTo>
                    <a:pt x="6671563" y="1506494"/>
                  </a:lnTo>
                  <a:lnTo>
                    <a:pt x="6534180" y="1523732"/>
                  </a:lnTo>
                  <a:lnTo>
                    <a:pt x="6396507" y="1540390"/>
                  </a:lnTo>
                  <a:lnTo>
                    <a:pt x="6258597" y="1556477"/>
                  </a:lnTo>
                  <a:lnTo>
                    <a:pt x="6120501" y="1572003"/>
                  </a:lnTo>
                  <a:lnTo>
                    <a:pt x="5982269" y="1586976"/>
                  </a:lnTo>
                  <a:lnTo>
                    <a:pt x="5843955" y="1601408"/>
                  </a:lnTo>
                  <a:lnTo>
                    <a:pt x="5705610" y="1615307"/>
                  </a:lnTo>
                  <a:lnTo>
                    <a:pt x="5567284" y="1628684"/>
                  </a:lnTo>
                  <a:lnTo>
                    <a:pt x="5359946" y="1647790"/>
                  </a:lnTo>
                  <a:lnTo>
                    <a:pt x="5152943" y="1665773"/>
                  </a:lnTo>
                  <a:lnTo>
                    <a:pt x="4946449" y="1682668"/>
                  </a:lnTo>
                  <a:lnTo>
                    <a:pt x="4740639" y="1698505"/>
                  </a:lnTo>
                  <a:lnTo>
                    <a:pt x="4535686" y="1713319"/>
                  </a:lnTo>
                  <a:lnTo>
                    <a:pt x="4331764" y="1727140"/>
                  </a:lnTo>
                  <a:lnTo>
                    <a:pt x="4129047" y="1740003"/>
                  </a:lnTo>
                  <a:lnTo>
                    <a:pt x="3927710" y="1751939"/>
                  </a:lnTo>
                  <a:lnTo>
                    <a:pt x="3727927" y="1762982"/>
                  </a:lnTo>
                  <a:lnTo>
                    <a:pt x="3464266" y="1776371"/>
                  </a:lnTo>
                  <a:lnTo>
                    <a:pt x="3204089" y="1788306"/>
                  </a:lnTo>
                  <a:lnTo>
                    <a:pt x="2947808" y="1798865"/>
                  </a:lnTo>
                  <a:lnTo>
                    <a:pt x="2695836" y="1808124"/>
                  </a:lnTo>
                  <a:lnTo>
                    <a:pt x="2448585" y="1816161"/>
                  </a:lnTo>
                  <a:lnTo>
                    <a:pt x="2146789" y="1824606"/>
                  </a:lnTo>
                  <a:lnTo>
                    <a:pt x="1853821" y="1831413"/>
                  </a:lnTo>
                  <a:lnTo>
                    <a:pt x="1515045" y="1837632"/>
                  </a:lnTo>
                  <a:lnTo>
                    <a:pt x="1191534" y="1841969"/>
                  </a:lnTo>
                  <a:lnTo>
                    <a:pt x="835253" y="1844999"/>
                  </a:lnTo>
                  <a:lnTo>
                    <a:pt x="458672" y="1846293"/>
                  </a:lnTo>
                  <a:lnTo>
                    <a:pt x="0" y="1845385"/>
                  </a:lnTo>
                  <a:lnTo>
                    <a:pt x="11682984" y="1845385"/>
                  </a:lnTo>
                  <a:lnTo>
                    <a:pt x="11682984" y="0"/>
                  </a:lnTo>
                  <a:close/>
                </a:path>
              </a:pathLst>
            </a:custGeom>
            <a:solidFill>
              <a:srgbClr val="FFFFFF">
                <a:alpha val="30195"/>
              </a:srgbClr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9" name="object 9">
              <a:extLst>
                <a:ext uri="{FF2B5EF4-FFF2-40B4-BE49-F238E27FC236}">
                  <a16:creationId xmlns:a16="http://schemas.microsoft.com/office/drawing/2014/main" id="{DDB408F8-AE64-76E8-BE0A-D33075DB249D}"/>
                </a:ext>
              </a:extLst>
            </p:cNvPr>
            <p:cNvSpPr/>
            <p:nvPr/>
          </p:nvSpPr>
          <p:spPr>
            <a:xfrm>
              <a:off x="260004" y="8252070"/>
              <a:ext cx="11683365" cy="574040"/>
            </a:xfrm>
            <a:custGeom>
              <a:avLst/>
              <a:gdLst/>
              <a:ahLst/>
              <a:cxnLst/>
              <a:rect l="l" t="t" r="r" b="b"/>
              <a:pathLst>
                <a:path w="11683365" h="574040">
                  <a:moveTo>
                    <a:pt x="11682984" y="0"/>
                  </a:moveTo>
                  <a:lnTo>
                    <a:pt x="11573560" y="24520"/>
                  </a:lnTo>
                  <a:lnTo>
                    <a:pt x="11497402" y="40475"/>
                  </a:lnTo>
                  <a:lnTo>
                    <a:pt x="11418737" y="56121"/>
                  </a:lnTo>
                  <a:lnTo>
                    <a:pt x="11337618" y="71461"/>
                  </a:lnTo>
                  <a:lnTo>
                    <a:pt x="11254094" y="86497"/>
                  </a:lnTo>
                  <a:lnTo>
                    <a:pt x="11168219" y="101232"/>
                  </a:lnTo>
                  <a:lnTo>
                    <a:pt x="11080043" y="115670"/>
                  </a:lnTo>
                  <a:lnTo>
                    <a:pt x="10989618" y="129814"/>
                  </a:lnTo>
                  <a:lnTo>
                    <a:pt x="10896996" y="143666"/>
                  </a:lnTo>
                  <a:lnTo>
                    <a:pt x="10802228" y="157230"/>
                  </a:lnTo>
                  <a:lnTo>
                    <a:pt x="10705365" y="170508"/>
                  </a:lnTo>
                  <a:lnTo>
                    <a:pt x="10606461" y="183504"/>
                  </a:lnTo>
                  <a:lnTo>
                    <a:pt x="10505565" y="196220"/>
                  </a:lnTo>
                  <a:lnTo>
                    <a:pt x="10402729" y="208660"/>
                  </a:lnTo>
                  <a:lnTo>
                    <a:pt x="10244952" y="226808"/>
                  </a:lnTo>
                  <a:lnTo>
                    <a:pt x="10083101" y="244351"/>
                  </a:lnTo>
                  <a:lnTo>
                    <a:pt x="9917350" y="261298"/>
                  </a:lnTo>
                  <a:lnTo>
                    <a:pt x="9747874" y="277661"/>
                  </a:lnTo>
                  <a:lnTo>
                    <a:pt x="9574846" y="293449"/>
                  </a:lnTo>
                  <a:lnTo>
                    <a:pt x="9398440" y="308672"/>
                  </a:lnTo>
                  <a:lnTo>
                    <a:pt x="9218830" y="323341"/>
                  </a:lnTo>
                  <a:lnTo>
                    <a:pt x="8974668" y="342054"/>
                  </a:lnTo>
                  <a:lnTo>
                    <a:pt x="8725533" y="359823"/>
                  </a:lnTo>
                  <a:lnTo>
                    <a:pt x="8471836" y="376672"/>
                  </a:lnTo>
                  <a:lnTo>
                    <a:pt x="8213992" y="392626"/>
                  </a:lnTo>
                  <a:lnTo>
                    <a:pt x="7952411" y="407707"/>
                  </a:lnTo>
                  <a:lnTo>
                    <a:pt x="7620811" y="425370"/>
                  </a:lnTo>
                  <a:lnTo>
                    <a:pt x="7284823" y="441754"/>
                  </a:lnTo>
                  <a:lnTo>
                    <a:pt x="6945255" y="456908"/>
                  </a:lnTo>
                  <a:lnTo>
                    <a:pt x="6602911" y="470877"/>
                  </a:lnTo>
                  <a:lnTo>
                    <a:pt x="6189569" y="486143"/>
                  </a:lnTo>
                  <a:lnTo>
                    <a:pt x="5774783" y="499853"/>
                  </a:lnTo>
                  <a:lnTo>
                    <a:pt x="5290899" y="513987"/>
                  </a:lnTo>
                  <a:lnTo>
                    <a:pt x="4740639" y="527847"/>
                  </a:lnTo>
                  <a:lnTo>
                    <a:pt x="4196475" y="539444"/>
                  </a:lnTo>
                  <a:lnTo>
                    <a:pt x="3595687" y="550023"/>
                  </a:lnTo>
                  <a:lnTo>
                    <a:pt x="2884395" y="559793"/>
                  </a:lnTo>
                  <a:lnTo>
                    <a:pt x="2087464" y="567498"/>
                  </a:lnTo>
                  <a:lnTo>
                    <a:pt x="1191534" y="572432"/>
                  </a:lnTo>
                  <a:lnTo>
                    <a:pt x="0" y="573493"/>
                  </a:lnTo>
                  <a:lnTo>
                    <a:pt x="11682984" y="573493"/>
                  </a:lnTo>
                  <a:lnTo>
                    <a:pt x="11682984" y="0"/>
                  </a:lnTo>
                  <a:close/>
                </a:path>
              </a:pathLst>
            </a:custGeom>
            <a:solidFill>
              <a:srgbClr val="000000">
                <a:alpha val="23136"/>
              </a:srgbClr>
            </a:solidFill>
          </p:spPr>
          <p:txBody>
            <a:bodyPr wrap="square" lIns="0" tIns="0" rIns="0" bIns="0" rtlCol="0">
              <a:noAutofit/>
            </a:bodyPr>
            <a:lstStyle/>
            <a:p>
              <a:endParaRPr dirty="0"/>
            </a:p>
          </p:txBody>
        </p:sp>
      </p:grpSp>
      <p:sp>
        <p:nvSpPr>
          <p:cNvPr id="10" name="object 10">
            <a:extLst>
              <a:ext uri="{FF2B5EF4-FFF2-40B4-BE49-F238E27FC236}">
                <a16:creationId xmlns:a16="http://schemas.microsoft.com/office/drawing/2014/main" id="{7515FFA5-234F-6C1D-0E35-B3C08836FD6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127794" y="604645"/>
            <a:ext cx="6190615" cy="167481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00"/>
              </a:spcBef>
            </a:pPr>
            <a:r>
              <a:rPr lang="en-US" sz="3600" dirty="0">
                <a:solidFill>
                  <a:schemeClr val="bg1"/>
                </a:solidFill>
                <a:latin typeface="Arial Black"/>
                <a:cs typeface="Arial Black"/>
              </a:rPr>
              <a:t>  Type 2</a:t>
            </a:r>
            <a:br>
              <a:rPr lang="en-US" sz="7200" dirty="0">
                <a:solidFill>
                  <a:srgbClr val="FFC000"/>
                </a:solidFill>
                <a:latin typeface="Arial Black"/>
                <a:cs typeface="Arial Black"/>
              </a:rPr>
            </a:br>
            <a:r>
              <a:rPr lang="en-US" sz="7200" dirty="0">
                <a:solidFill>
                  <a:srgbClr val="FFC000"/>
                </a:solidFill>
                <a:latin typeface="Arial Black"/>
                <a:cs typeface="Arial Black"/>
              </a:rPr>
              <a:t>DIABETES </a:t>
            </a:r>
          </a:p>
        </p:txBody>
      </p:sp>
      <p:sp>
        <p:nvSpPr>
          <p:cNvPr id="11" name="object 11">
            <a:extLst>
              <a:ext uri="{FF2B5EF4-FFF2-40B4-BE49-F238E27FC236}">
                <a16:creationId xmlns:a16="http://schemas.microsoft.com/office/drawing/2014/main" id="{E9954048-FAA1-D18F-D5B0-F48DA6F795F2}"/>
              </a:ext>
            </a:extLst>
          </p:cNvPr>
          <p:cNvSpPr/>
          <p:nvPr/>
        </p:nvSpPr>
        <p:spPr>
          <a:xfrm>
            <a:off x="0" y="5035647"/>
            <a:ext cx="7618730" cy="0"/>
          </a:xfrm>
          <a:custGeom>
            <a:avLst/>
            <a:gdLst/>
            <a:ahLst/>
            <a:cxnLst/>
            <a:rect l="l" t="t" r="r" b="b"/>
            <a:pathLst>
              <a:path w="7618730">
                <a:moveTo>
                  <a:pt x="0" y="0"/>
                </a:moveTo>
                <a:lnTo>
                  <a:pt x="7618730" y="0"/>
                </a:lnTo>
              </a:path>
            </a:pathLst>
          </a:custGeom>
          <a:ln w="190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>
            <a:extLst>
              <a:ext uri="{FF2B5EF4-FFF2-40B4-BE49-F238E27FC236}">
                <a16:creationId xmlns:a16="http://schemas.microsoft.com/office/drawing/2014/main" id="{36A81F35-D7C2-8311-0297-E78B26DF27FA}"/>
              </a:ext>
            </a:extLst>
          </p:cNvPr>
          <p:cNvSpPr txBox="1"/>
          <p:nvPr/>
        </p:nvSpPr>
        <p:spPr>
          <a:xfrm>
            <a:off x="1159764" y="2106330"/>
            <a:ext cx="6020435" cy="2494280"/>
          </a:xfrm>
          <a:prstGeom prst="rect">
            <a:avLst/>
          </a:prstGeom>
        </p:spPr>
        <p:txBody>
          <a:bodyPr vert="horz" wrap="square" lIns="0" tIns="153035" rIns="0" bIns="0" rtlCol="0">
            <a:spAutoFit/>
          </a:bodyPr>
          <a:lstStyle/>
          <a:p>
            <a:pPr marL="12700" marR="5080">
              <a:lnSpc>
                <a:spcPts val="6120"/>
              </a:lnSpc>
              <a:spcBef>
                <a:spcPts val="1205"/>
              </a:spcBef>
            </a:pPr>
            <a:r>
              <a:rPr sz="5000" dirty="0">
                <a:solidFill>
                  <a:srgbClr val="FFFFFF"/>
                </a:solidFill>
                <a:latin typeface="Arial Black"/>
                <a:cs typeface="Arial Black"/>
              </a:rPr>
              <a:t>The</a:t>
            </a:r>
            <a:r>
              <a:rPr sz="5000" spc="-490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5000" spc="-10" dirty="0">
                <a:solidFill>
                  <a:srgbClr val="FFFFFF"/>
                </a:solidFill>
                <a:latin typeface="Arial Black"/>
                <a:cs typeface="Arial Black"/>
              </a:rPr>
              <a:t>Largest </a:t>
            </a:r>
            <a:r>
              <a:rPr sz="5000" spc="-150" dirty="0">
                <a:solidFill>
                  <a:srgbClr val="FFFFFF"/>
                </a:solidFill>
                <a:latin typeface="Arial Black"/>
                <a:cs typeface="Arial Black"/>
              </a:rPr>
              <a:t>Pandemic</a:t>
            </a:r>
            <a:r>
              <a:rPr sz="5000" spc="-325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5000" spc="-25" dirty="0">
                <a:solidFill>
                  <a:srgbClr val="FFFFFF"/>
                </a:solidFill>
                <a:latin typeface="Arial Black"/>
                <a:cs typeface="Arial Black"/>
              </a:rPr>
              <a:t>in </a:t>
            </a:r>
            <a:r>
              <a:rPr sz="5000" spc="-105" dirty="0">
                <a:solidFill>
                  <a:srgbClr val="FFFFFF"/>
                </a:solidFill>
                <a:latin typeface="Arial Black"/>
                <a:cs typeface="Arial Black"/>
              </a:rPr>
              <a:t>Human</a:t>
            </a:r>
            <a:r>
              <a:rPr sz="5000" spc="-380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5000" spc="-90" dirty="0">
                <a:solidFill>
                  <a:srgbClr val="FFFFFF"/>
                </a:solidFill>
                <a:latin typeface="Arial Black"/>
                <a:cs typeface="Arial Black"/>
              </a:rPr>
              <a:t>History</a:t>
            </a:r>
            <a:endParaRPr sz="5000" dirty="0">
              <a:latin typeface="Arial Black"/>
              <a:cs typeface="Arial Black"/>
            </a:endParaRPr>
          </a:p>
        </p:txBody>
      </p:sp>
      <p:sp>
        <p:nvSpPr>
          <p:cNvPr id="13" name="object 13">
            <a:extLst>
              <a:ext uri="{FF2B5EF4-FFF2-40B4-BE49-F238E27FC236}">
                <a16:creationId xmlns:a16="http://schemas.microsoft.com/office/drawing/2014/main" id="{A87BB135-6E04-51E2-1E22-CEA8DB67F134}"/>
              </a:ext>
            </a:extLst>
          </p:cNvPr>
          <p:cNvSpPr txBox="1"/>
          <p:nvPr/>
        </p:nvSpPr>
        <p:spPr>
          <a:xfrm>
            <a:off x="6341926" y="2635797"/>
            <a:ext cx="1313815" cy="232114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0" spc="-50" dirty="0">
                <a:solidFill>
                  <a:srgbClr val="FFC000"/>
                </a:solidFill>
                <a:latin typeface="Arial Black"/>
                <a:cs typeface="Arial Black"/>
              </a:rPr>
              <a:t>?</a:t>
            </a:r>
            <a:endParaRPr sz="15000" dirty="0">
              <a:latin typeface="Arial Black"/>
              <a:cs typeface="Arial Black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928E95A-511E-501D-8838-1EDCD674E972}"/>
              </a:ext>
            </a:extLst>
          </p:cNvPr>
          <p:cNvSpPr txBox="1"/>
          <p:nvPr/>
        </p:nvSpPr>
        <p:spPr>
          <a:xfrm>
            <a:off x="1127794" y="5470685"/>
            <a:ext cx="605240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</a:t>
            </a:r>
            <a:r>
              <a:rPr lang="en-US" sz="4800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Lions</a:t>
            </a:r>
            <a:r>
              <a:rPr lang="en-US" sz="4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call to action</a:t>
            </a:r>
          </a:p>
        </p:txBody>
      </p:sp>
      <p:pic>
        <p:nvPicPr>
          <p:cNvPr id="5" name="Picture 4" descr="A logo of a lion and a map&#10;&#10;AI-generated content may be incorrect.">
            <a:extLst>
              <a:ext uri="{FF2B5EF4-FFF2-40B4-BE49-F238E27FC236}">
                <a16:creationId xmlns:a16="http://schemas.microsoft.com/office/drawing/2014/main" id="{C057F5AE-FDF2-E8AE-A394-61F65D85E98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51383" y="228600"/>
            <a:ext cx="2165350" cy="26110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38876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6350"/>
            <a:ext cx="12192000" cy="6851650"/>
            <a:chOff x="0" y="6858"/>
            <a:chExt cx="12192000" cy="685165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1063161" y="5661472"/>
              <a:ext cx="851786" cy="810381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6858"/>
              <a:ext cx="12192000" cy="6851139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0" y="6858"/>
              <a:ext cx="12192000" cy="6851142"/>
            </a:xfrm>
            <a:prstGeom prst="rect">
              <a:avLst/>
            </a:prstGeom>
          </p:spPr>
        </p:pic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468883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400" spc="-125" dirty="0"/>
              <a:t>What</a:t>
            </a:r>
            <a:r>
              <a:rPr sz="4400" spc="-290" dirty="0"/>
              <a:t> </a:t>
            </a:r>
            <a:r>
              <a:rPr sz="4400" spc="-95" dirty="0"/>
              <a:t>is</a:t>
            </a:r>
            <a:r>
              <a:rPr sz="4400" spc="-285" dirty="0"/>
              <a:t> </a:t>
            </a:r>
            <a:r>
              <a:rPr sz="4400" spc="-130" dirty="0"/>
              <a:t>Diabetes?</a:t>
            </a:r>
            <a:endParaRPr sz="4400"/>
          </a:p>
        </p:txBody>
      </p:sp>
      <p:sp>
        <p:nvSpPr>
          <p:cNvPr id="7" name="object 7"/>
          <p:cNvSpPr/>
          <p:nvPr/>
        </p:nvSpPr>
        <p:spPr>
          <a:xfrm>
            <a:off x="509016" y="6284214"/>
            <a:ext cx="11683365" cy="574040"/>
          </a:xfrm>
          <a:custGeom>
            <a:avLst/>
            <a:gdLst/>
            <a:ahLst/>
            <a:cxnLst/>
            <a:rect l="l" t="t" r="r" b="b"/>
            <a:pathLst>
              <a:path w="11683365" h="574040">
                <a:moveTo>
                  <a:pt x="11682984" y="0"/>
                </a:moveTo>
                <a:lnTo>
                  <a:pt x="11573560" y="24520"/>
                </a:lnTo>
                <a:lnTo>
                  <a:pt x="11497402" y="40475"/>
                </a:lnTo>
                <a:lnTo>
                  <a:pt x="11418737" y="56121"/>
                </a:lnTo>
                <a:lnTo>
                  <a:pt x="11337618" y="71461"/>
                </a:lnTo>
                <a:lnTo>
                  <a:pt x="11254094" y="86497"/>
                </a:lnTo>
                <a:lnTo>
                  <a:pt x="11168219" y="101233"/>
                </a:lnTo>
                <a:lnTo>
                  <a:pt x="11080043" y="115671"/>
                </a:lnTo>
                <a:lnTo>
                  <a:pt x="10989618" y="129815"/>
                </a:lnTo>
                <a:lnTo>
                  <a:pt x="10896996" y="143667"/>
                </a:lnTo>
                <a:lnTo>
                  <a:pt x="10802228" y="157231"/>
                </a:lnTo>
                <a:lnTo>
                  <a:pt x="10705365" y="170509"/>
                </a:lnTo>
                <a:lnTo>
                  <a:pt x="10606461" y="183505"/>
                </a:lnTo>
                <a:lnTo>
                  <a:pt x="10505565" y="196221"/>
                </a:lnTo>
                <a:lnTo>
                  <a:pt x="10402729" y="208661"/>
                </a:lnTo>
                <a:lnTo>
                  <a:pt x="10244952" y="226809"/>
                </a:lnTo>
                <a:lnTo>
                  <a:pt x="10083101" y="244352"/>
                </a:lnTo>
                <a:lnTo>
                  <a:pt x="9917350" y="261300"/>
                </a:lnTo>
                <a:lnTo>
                  <a:pt x="9747874" y="277662"/>
                </a:lnTo>
                <a:lnTo>
                  <a:pt x="9574846" y="293450"/>
                </a:lnTo>
                <a:lnTo>
                  <a:pt x="9398440" y="308674"/>
                </a:lnTo>
                <a:lnTo>
                  <a:pt x="9218830" y="323342"/>
                </a:lnTo>
                <a:lnTo>
                  <a:pt x="8974668" y="342056"/>
                </a:lnTo>
                <a:lnTo>
                  <a:pt x="8725533" y="359825"/>
                </a:lnTo>
                <a:lnTo>
                  <a:pt x="8471836" y="376674"/>
                </a:lnTo>
                <a:lnTo>
                  <a:pt x="8213992" y="392628"/>
                </a:lnTo>
                <a:lnTo>
                  <a:pt x="7952411" y="407710"/>
                </a:lnTo>
                <a:lnTo>
                  <a:pt x="7620811" y="425372"/>
                </a:lnTo>
                <a:lnTo>
                  <a:pt x="7284823" y="441757"/>
                </a:lnTo>
                <a:lnTo>
                  <a:pt x="6945255" y="456910"/>
                </a:lnTo>
                <a:lnTo>
                  <a:pt x="6602911" y="470880"/>
                </a:lnTo>
                <a:lnTo>
                  <a:pt x="6189569" y="486146"/>
                </a:lnTo>
                <a:lnTo>
                  <a:pt x="5774783" y="499855"/>
                </a:lnTo>
                <a:lnTo>
                  <a:pt x="5290899" y="513990"/>
                </a:lnTo>
                <a:lnTo>
                  <a:pt x="4740639" y="527850"/>
                </a:lnTo>
                <a:lnTo>
                  <a:pt x="4196475" y="539447"/>
                </a:lnTo>
                <a:lnTo>
                  <a:pt x="3595687" y="550026"/>
                </a:lnTo>
                <a:lnTo>
                  <a:pt x="2884395" y="559795"/>
                </a:lnTo>
                <a:lnTo>
                  <a:pt x="2087464" y="567500"/>
                </a:lnTo>
                <a:lnTo>
                  <a:pt x="1191534" y="572433"/>
                </a:lnTo>
                <a:lnTo>
                  <a:pt x="0" y="573493"/>
                </a:lnTo>
                <a:lnTo>
                  <a:pt x="11682984" y="573493"/>
                </a:lnTo>
                <a:lnTo>
                  <a:pt x="11682984" y="0"/>
                </a:lnTo>
                <a:close/>
              </a:path>
            </a:pathLst>
          </a:custGeom>
          <a:solidFill>
            <a:srgbClr val="FFFFFF">
              <a:alpha val="45881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781558" y="1934717"/>
            <a:ext cx="9090660" cy="395160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3275"/>
              </a:lnSpc>
              <a:spcBef>
                <a:spcPts val="100"/>
              </a:spcBef>
            </a:pPr>
            <a:r>
              <a:rPr sz="2800" b="1" dirty="0">
                <a:solidFill>
                  <a:srgbClr val="404040"/>
                </a:solidFill>
                <a:latin typeface="Arial"/>
                <a:cs typeface="Arial"/>
              </a:rPr>
              <a:t>Diabetes</a:t>
            </a:r>
            <a:r>
              <a:rPr sz="2800" b="1" spc="-70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404040"/>
                </a:solidFill>
                <a:latin typeface="Arial"/>
                <a:cs typeface="Arial"/>
              </a:rPr>
              <a:t>is</a:t>
            </a:r>
            <a:r>
              <a:rPr sz="2800" spc="-80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404040"/>
                </a:solidFill>
                <a:latin typeface="Arial"/>
                <a:cs typeface="Arial"/>
              </a:rPr>
              <a:t>a</a:t>
            </a:r>
            <a:r>
              <a:rPr sz="2800" spc="-85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404040"/>
                </a:solidFill>
                <a:latin typeface="Arial"/>
                <a:cs typeface="Arial"/>
              </a:rPr>
              <a:t>chronic</a:t>
            </a:r>
            <a:r>
              <a:rPr sz="2800" spc="-75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404040"/>
                </a:solidFill>
                <a:latin typeface="Arial"/>
                <a:cs typeface="Arial"/>
              </a:rPr>
              <a:t>condition</a:t>
            </a:r>
            <a:r>
              <a:rPr sz="2800" spc="-80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800" spc="-20" dirty="0">
                <a:solidFill>
                  <a:srgbClr val="404040"/>
                </a:solidFill>
                <a:latin typeface="Arial"/>
                <a:cs typeface="Arial"/>
              </a:rPr>
              <a:t>that</a:t>
            </a:r>
            <a:endParaRPr sz="2800">
              <a:latin typeface="Arial"/>
              <a:cs typeface="Arial"/>
            </a:endParaRPr>
          </a:p>
          <a:p>
            <a:pPr marL="12700" marR="1706245">
              <a:lnSpc>
                <a:spcPts val="3190"/>
              </a:lnSpc>
              <a:spcBef>
                <a:spcPts val="165"/>
              </a:spcBef>
            </a:pPr>
            <a:r>
              <a:rPr sz="2800" dirty="0">
                <a:solidFill>
                  <a:srgbClr val="404040"/>
                </a:solidFill>
                <a:latin typeface="Arial"/>
                <a:cs typeface="Arial"/>
              </a:rPr>
              <a:t>affects</a:t>
            </a:r>
            <a:r>
              <a:rPr sz="2800" spc="-80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404040"/>
                </a:solidFill>
                <a:latin typeface="Arial"/>
                <a:cs typeface="Arial"/>
              </a:rPr>
              <a:t>how</a:t>
            </a:r>
            <a:r>
              <a:rPr sz="2800" spc="-60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404040"/>
                </a:solidFill>
                <a:latin typeface="Arial"/>
                <a:cs typeface="Arial"/>
              </a:rPr>
              <a:t>your</a:t>
            </a:r>
            <a:r>
              <a:rPr sz="2800" spc="-60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404040"/>
                </a:solidFill>
                <a:latin typeface="Arial"/>
                <a:cs typeface="Arial"/>
              </a:rPr>
              <a:t>body</a:t>
            </a:r>
            <a:r>
              <a:rPr sz="2800" spc="-60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404040"/>
                </a:solidFill>
                <a:latin typeface="Arial"/>
                <a:cs typeface="Arial"/>
              </a:rPr>
              <a:t>turns</a:t>
            </a:r>
            <a:r>
              <a:rPr sz="2800" spc="-65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404040"/>
                </a:solidFill>
                <a:latin typeface="Arial"/>
                <a:cs typeface="Arial"/>
              </a:rPr>
              <a:t>food</a:t>
            </a:r>
            <a:r>
              <a:rPr sz="2800" spc="-60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404040"/>
                </a:solidFill>
                <a:latin typeface="Arial"/>
                <a:cs typeface="Arial"/>
              </a:rPr>
              <a:t>into</a:t>
            </a:r>
            <a:r>
              <a:rPr sz="2800" spc="-60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800" spc="-10" dirty="0">
                <a:solidFill>
                  <a:srgbClr val="404040"/>
                </a:solidFill>
                <a:latin typeface="Arial"/>
                <a:cs typeface="Arial"/>
              </a:rPr>
              <a:t>energy. </a:t>
            </a:r>
            <a:r>
              <a:rPr sz="2800" dirty="0">
                <a:solidFill>
                  <a:srgbClr val="404040"/>
                </a:solidFill>
                <a:latin typeface="Arial"/>
                <a:cs typeface="Arial"/>
              </a:rPr>
              <a:t>People</a:t>
            </a:r>
            <a:r>
              <a:rPr sz="2800" spc="-85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404040"/>
                </a:solidFill>
                <a:latin typeface="Arial"/>
                <a:cs typeface="Arial"/>
              </a:rPr>
              <a:t>with</a:t>
            </a:r>
            <a:r>
              <a:rPr sz="2800" spc="-85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404040"/>
                </a:solidFill>
                <a:latin typeface="Arial"/>
                <a:cs typeface="Arial"/>
              </a:rPr>
              <a:t>diabetes</a:t>
            </a:r>
            <a:r>
              <a:rPr sz="2800" spc="-80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404040"/>
                </a:solidFill>
                <a:latin typeface="Arial"/>
                <a:cs typeface="Arial"/>
              </a:rPr>
              <a:t>have</a:t>
            </a:r>
            <a:r>
              <a:rPr sz="2800" spc="-75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800" b="1" u="sng" dirty="0">
                <a:solidFill>
                  <a:srgbClr val="15468F"/>
                </a:solidFill>
                <a:uFill>
                  <a:solidFill>
                    <a:srgbClr val="15468F"/>
                  </a:solidFill>
                </a:uFill>
                <a:latin typeface="Arial"/>
                <a:cs typeface="Arial"/>
              </a:rPr>
              <a:t>hyperglycemia</a:t>
            </a:r>
            <a:r>
              <a:rPr sz="2800" dirty="0">
                <a:solidFill>
                  <a:srgbClr val="404040"/>
                </a:solidFill>
                <a:latin typeface="Arial"/>
                <a:cs typeface="Arial"/>
              </a:rPr>
              <a:t>,</a:t>
            </a:r>
            <a:r>
              <a:rPr sz="2800" spc="-80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800" spc="-25" dirty="0">
                <a:solidFill>
                  <a:srgbClr val="404040"/>
                </a:solidFill>
                <a:latin typeface="Arial"/>
                <a:cs typeface="Arial"/>
              </a:rPr>
              <a:t>or </a:t>
            </a:r>
            <a:r>
              <a:rPr sz="2800" b="1" u="sng" dirty="0">
                <a:solidFill>
                  <a:srgbClr val="15468F"/>
                </a:solidFill>
                <a:uFill>
                  <a:solidFill>
                    <a:srgbClr val="15468F"/>
                  </a:solidFill>
                </a:uFill>
                <a:latin typeface="Arial"/>
                <a:cs typeface="Arial"/>
              </a:rPr>
              <a:t>too</a:t>
            </a:r>
            <a:r>
              <a:rPr sz="2800" b="1" u="sng" spc="-70" dirty="0">
                <a:solidFill>
                  <a:srgbClr val="15468F"/>
                </a:solidFill>
                <a:uFill>
                  <a:solidFill>
                    <a:srgbClr val="15468F"/>
                  </a:solidFill>
                </a:uFill>
                <a:latin typeface="Arial"/>
                <a:cs typeface="Arial"/>
              </a:rPr>
              <a:t> </a:t>
            </a:r>
            <a:r>
              <a:rPr sz="2800" b="1" u="sng" dirty="0">
                <a:solidFill>
                  <a:srgbClr val="15468F"/>
                </a:solidFill>
                <a:uFill>
                  <a:solidFill>
                    <a:srgbClr val="15468F"/>
                  </a:solidFill>
                </a:uFill>
                <a:latin typeface="Arial"/>
                <a:cs typeface="Arial"/>
              </a:rPr>
              <a:t>much</a:t>
            </a:r>
            <a:r>
              <a:rPr sz="2800" b="1" u="sng" spc="-65" dirty="0">
                <a:solidFill>
                  <a:srgbClr val="15468F"/>
                </a:solidFill>
                <a:uFill>
                  <a:solidFill>
                    <a:srgbClr val="15468F"/>
                  </a:solidFill>
                </a:uFill>
                <a:latin typeface="Arial"/>
                <a:cs typeface="Arial"/>
              </a:rPr>
              <a:t> </a:t>
            </a:r>
            <a:r>
              <a:rPr sz="2800" b="1" u="sng" dirty="0">
                <a:solidFill>
                  <a:srgbClr val="15468F"/>
                </a:solidFill>
                <a:uFill>
                  <a:solidFill>
                    <a:srgbClr val="15468F"/>
                  </a:solidFill>
                </a:uFill>
                <a:latin typeface="Arial"/>
                <a:cs typeface="Arial"/>
              </a:rPr>
              <a:t>sugar</a:t>
            </a:r>
            <a:r>
              <a:rPr sz="2800" b="1" spc="-65" dirty="0">
                <a:solidFill>
                  <a:srgbClr val="15468F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404040"/>
                </a:solidFill>
                <a:latin typeface="Arial"/>
                <a:cs typeface="Arial"/>
              </a:rPr>
              <a:t>(glucose)</a:t>
            </a:r>
            <a:r>
              <a:rPr sz="2800" spc="-60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404040"/>
                </a:solidFill>
                <a:latin typeface="Arial"/>
                <a:cs typeface="Arial"/>
              </a:rPr>
              <a:t>in</a:t>
            </a:r>
            <a:r>
              <a:rPr sz="2800" spc="-70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404040"/>
                </a:solidFill>
                <a:latin typeface="Arial"/>
                <a:cs typeface="Arial"/>
              </a:rPr>
              <a:t>the</a:t>
            </a:r>
            <a:r>
              <a:rPr sz="2800" spc="-70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800" spc="-10" dirty="0">
                <a:solidFill>
                  <a:srgbClr val="404040"/>
                </a:solidFill>
                <a:latin typeface="Arial"/>
                <a:cs typeface="Arial"/>
              </a:rPr>
              <a:t>bloodstream.</a:t>
            </a:r>
            <a:endParaRPr sz="2800">
              <a:latin typeface="Arial"/>
              <a:cs typeface="Arial"/>
            </a:endParaRPr>
          </a:p>
          <a:p>
            <a:pPr marL="4780280" marR="5080">
              <a:lnSpc>
                <a:spcPct val="95000"/>
              </a:lnSpc>
              <a:spcBef>
                <a:spcPts val="1939"/>
              </a:spcBef>
            </a:pPr>
            <a:r>
              <a:rPr sz="2800" dirty="0">
                <a:solidFill>
                  <a:srgbClr val="404040"/>
                </a:solidFill>
                <a:latin typeface="Arial"/>
                <a:cs typeface="Arial"/>
              </a:rPr>
              <a:t>Uncontrolled,</a:t>
            </a:r>
            <a:r>
              <a:rPr sz="2800" spc="-175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800" spc="-10" dirty="0">
                <a:solidFill>
                  <a:srgbClr val="404040"/>
                </a:solidFill>
                <a:latin typeface="Arial"/>
                <a:cs typeface="Arial"/>
              </a:rPr>
              <a:t>elevated </a:t>
            </a:r>
            <a:r>
              <a:rPr sz="2800" dirty="0">
                <a:solidFill>
                  <a:srgbClr val="404040"/>
                </a:solidFill>
                <a:latin typeface="Arial"/>
                <a:cs typeface="Arial"/>
              </a:rPr>
              <a:t>glucose</a:t>
            </a:r>
            <a:r>
              <a:rPr sz="2800" spc="-75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404040"/>
                </a:solidFill>
                <a:latin typeface="Arial"/>
                <a:cs typeface="Arial"/>
              </a:rPr>
              <a:t>levels</a:t>
            </a:r>
            <a:r>
              <a:rPr sz="2800" spc="-65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404040"/>
                </a:solidFill>
                <a:latin typeface="Arial"/>
                <a:cs typeface="Arial"/>
              </a:rPr>
              <a:t>can</a:t>
            </a:r>
            <a:r>
              <a:rPr sz="2800" spc="-80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800" spc="-10" dirty="0">
                <a:solidFill>
                  <a:srgbClr val="404040"/>
                </a:solidFill>
                <a:latin typeface="Arial"/>
                <a:cs typeface="Arial"/>
              </a:rPr>
              <a:t>damage </a:t>
            </a:r>
            <a:r>
              <a:rPr sz="2800" dirty="0">
                <a:solidFill>
                  <a:srgbClr val="404040"/>
                </a:solidFill>
                <a:latin typeface="Arial"/>
                <a:cs typeface="Arial"/>
              </a:rPr>
              <a:t>tissues</a:t>
            </a:r>
            <a:r>
              <a:rPr sz="2800" spc="-80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404040"/>
                </a:solidFill>
                <a:latin typeface="Arial"/>
                <a:cs typeface="Arial"/>
              </a:rPr>
              <a:t>throughout</a:t>
            </a:r>
            <a:r>
              <a:rPr sz="2800" spc="-75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800" spc="-25" dirty="0">
                <a:solidFill>
                  <a:srgbClr val="404040"/>
                </a:solidFill>
                <a:latin typeface="Arial"/>
                <a:cs typeface="Arial"/>
              </a:rPr>
              <a:t>the </a:t>
            </a:r>
            <a:r>
              <a:rPr sz="2800" spc="-20" dirty="0">
                <a:solidFill>
                  <a:srgbClr val="404040"/>
                </a:solidFill>
                <a:latin typeface="Arial"/>
                <a:cs typeface="Arial"/>
              </a:rPr>
              <a:t>body,</a:t>
            </a:r>
            <a:r>
              <a:rPr sz="2800" spc="-135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404040"/>
                </a:solidFill>
                <a:latin typeface="Arial"/>
                <a:cs typeface="Arial"/>
              </a:rPr>
              <a:t>causing</a:t>
            </a:r>
            <a:r>
              <a:rPr sz="2800" spc="-135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800" spc="-10" dirty="0">
                <a:solidFill>
                  <a:srgbClr val="404040"/>
                </a:solidFill>
                <a:latin typeface="Arial"/>
                <a:cs typeface="Arial"/>
              </a:rPr>
              <a:t>disease</a:t>
            </a:r>
            <a:endParaRPr sz="2800">
              <a:latin typeface="Arial"/>
              <a:cs typeface="Arial"/>
            </a:endParaRPr>
          </a:p>
          <a:p>
            <a:pPr marL="4780280">
              <a:lnSpc>
                <a:spcPts val="3190"/>
              </a:lnSpc>
            </a:pPr>
            <a:r>
              <a:rPr sz="2800" dirty="0">
                <a:solidFill>
                  <a:srgbClr val="404040"/>
                </a:solidFill>
                <a:latin typeface="Arial"/>
                <a:cs typeface="Arial"/>
              </a:rPr>
              <a:t>and</a:t>
            </a:r>
            <a:r>
              <a:rPr sz="2800" spc="-60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404040"/>
                </a:solidFill>
                <a:latin typeface="Arial"/>
                <a:cs typeface="Arial"/>
              </a:rPr>
              <a:t>early</a:t>
            </a:r>
            <a:r>
              <a:rPr sz="2800" spc="-50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800" spc="-10" dirty="0">
                <a:solidFill>
                  <a:srgbClr val="404040"/>
                </a:solidFill>
                <a:latin typeface="Arial"/>
                <a:cs typeface="Arial"/>
              </a:rPr>
              <a:t>death.</a:t>
            </a:r>
            <a:endParaRPr sz="2800">
              <a:latin typeface="Arial"/>
              <a:cs typeface="Arial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7163561" y="478663"/>
            <a:ext cx="4128771" cy="3438015"/>
            <a:chOff x="7163561" y="478663"/>
            <a:chExt cx="4128771" cy="3438015"/>
          </a:xfrm>
        </p:grpSpPr>
        <p:sp>
          <p:nvSpPr>
            <p:cNvPr id="10" name="object 10"/>
            <p:cNvSpPr/>
            <p:nvPr/>
          </p:nvSpPr>
          <p:spPr>
            <a:xfrm>
              <a:off x="7163561" y="524256"/>
              <a:ext cx="4128770" cy="2392680"/>
            </a:xfrm>
            <a:custGeom>
              <a:avLst/>
              <a:gdLst/>
              <a:ahLst/>
              <a:cxnLst/>
              <a:rect l="l" t="t" r="r" b="b"/>
              <a:pathLst>
                <a:path w="4128770" h="2392680">
                  <a:moveTo>
                    <a:pt x="1617091" y="0"/>
                  </a:moveTo>
                  <a:lnTo>
                    <a:pt x="0" y="940943"/>
                  </a:lnTo>
                  <a:lnTo>
                    <a:pt x="2511425" y="2392680"/>
                  </a:lnTo>
                  <a:lnTo>
                    <a:pt x="4128516" y="1451737"/>
                  </a:lnTo>
                  <a:lnTo>
                    <a:pt x="2872740" y="725932"/>
                  </a:lnTo>
                  <a:lnTo>
                    <a:pt x="1617091" y="0"/>
                  </a:lnTo>
                  <a:close/>
                </a:path>
              </a:pathLst>
            </a:custGeom>
            <a:solidFill>
              <a:srgbClr val="3866C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8780525" y="478663"/>
              <a:ext cx="1196975" cy="805815"/>
            </a:xfrm>
            <a:custGeom>
              <a:avLst/>
              <a:gdLst/>
              <a:ahLst/>
              <a:cxnLst/>
              <a:rect l="l" t="t" r="r" b="b"/>
              <a:pathLst>
                <a:path w="1196975" h="805815">
                  <a:moveTo>
                    <a:pt x="114427" y="0"/>
                  </a:moveTo>
                  <a:lnTo>
                    <a:pt x="0" y="113029"/>
                  </a:lnTo>
                  <a:lnTo>
                    <a:pt x="1196848" y="805306"/>
                  </a:lnTo>
                  <a:lnTo>
                    <a:pt x="1196848" y="626236"/>
                  </a:lnTo>
                  <a:lnTo>
                    <a:pt x="1188198" y="560933"/>
                  </a:lnTo>
                  <a:lnTo>
                    <a:pt x="1161567" y="496340"/>
                  </a:lnTo>
                  <a:lnTo>
                    <a:pt x="1118922" y="433072"/>
                  </a:lnTo>
                  <a:lnTo>
                    <a:pt x="1092210" y="402128"/>
                  </a:lnTo>
                  <a:lnTo>
                    <a:pt x="1062233" y="371747"/>
                  </a:lnTo>
                  <a:lnTo>
                    <a:pt x="1029237" y="342005"/>
                  </a:lnTo>
                  <a:lnTo>
                    <a:pt x="993469" y="312979"/>
                  </a:lnTo>
                  <a:lnTo>
                    <a:pt x="955174" y="284747"/>
                  </a:lnTo>
                  <a:lnTo>
                    <a:pt x="914598" y="257385"/>
                  </a:lnTo>
                  <a:lnTo>
                    <a:pt x="871989" y="230971"/>
                  </a:lnTo>
                  <a:lnTo>
                    <a:pt x="827591" y="205580"/>
                  </a:lnTo>
                  <a:lnTo>
                    <a:pt x="781651" y="181292"/>
                  </a:lnTo>
                  <a:lnTo>
                    <a:pt x="734416" y="158181"/>
                  </a:lnTo>
                  <a:lnTo>
                    <a:pt x="686131" y="136326"/>
                  </a:lnTo>
                  <a:lnTo>
                    <a:pt x="637042" y="115803"/>
                  </a:lnTo>
                  <a:lnTo>
                    <a:pt x="587396" y="96689"/>
                  </a:lnTo>
                  <a:lnTo>
                    <a:pt x="537438" y="79062"/>
                  </a:lnTo>
                  <a:lnTo>
                    <a:pt x="487416" y="62998"/>
                  </a:lnTo>
                  <a:lnTo>
                    <a:pt x="437574" y="48574"/>
                  </a:lnTo>
                  <a:lnTo>
                    <a:pt x="388160" y="35867"/>
                  </a:lnTo>
                  <a:lnTo>
                    <a:pt x="339419" y="24955"/>
                  </a:lnTo>
                  <a:lnTo>
                    <a:pt x="291597" y="15913"/>
                  </a:lnTo>
                  <a:lnTo>
                    <a:pt x="244941" y="8820"/>
                  </a:lnTo>
                  <a:lnTo>
                    <a:pt x="199696" y="3752"/>
                  </a:lnTo>
                  <a:lnTo>
                    <a:pt x="156109" y="786"/>
                  </a:lnTo>
                  <a:lnTo>
                    <a:pt x="114427" y="0"/>
                  </a:lnTo>
                  <a:close/>
                </a:path>
              </a:pathLst>
            </a:custGeom>
            <a:solidFill>
              <a:srgbClr val="E6E7E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7393685" y="478663"/>
              <a:ext cx="2583815" cy="1499235"/>
            </a:xfrm>
            <a:custGeom>
              <a:avLst/>
              <a:gdLst/>
              <a:ahLst/>
              <a:cxnLst/>
              <a:rect l="l" t="t" r="r" b="b"/>
              <a:pathLst>
                <a:path w="2583815" h="1499235">
                  <a:moveTo>
                    <a:pt x="1500504" y="0"/>
                  </a:moveTo>
                  <a:lnTo>
                    <a:pt x="0" y="872744"/>
                  </a:lnTo>
                  <a:lnTo>
                    <a:pt x="41722" y="873530"/>
                  </a:lnTo>
                  <a:lnTo>
                    <a:pt x="85348" y="876494"/>
                  </a:lnTo>
                  <a:lnTo>
                    <a:pt x="130631" y="881560"/>
                  </a:lnTo>
                  <a:lnTo>
                    <a:pt x="177326" y="888650"/>
                  </a:lnTo>
                  <a:lnTo>
                    <a:pt x="225186" y="897688"/>
                  </a:lnTo>
                  <a:lnTo>
                    <a:pt x="273965" y="908596"/>
                  </a:lnTo>
                  <a:lnTo>
                    <a:pt x="323416" y="921297"/>
                  </a:lnTo>
                  <a:lnTo>
                    <a:pt x="373293" y="935715"/>
                  </a:lnTo>
                  <a:lnTo>
                    <a:pt x="423351" y="951773"/>
                  </a:lnTo>
                  <a:lnTo>
                    <a:pt x="473342" y="969393"/>
                  </a:lnTo>
                  <a:lnTo>
                    <a:pt x="523021" y="988499"/>
                  </a:lnTo>
                  <a:lnTo>
                    <a:pt x="572141" y="1009014"/>
                  </a:lnTo>
                  <a:lnTo>
                    <a:pt x="620455" y="1030860"/>
                  </a:lnTo>
                  <a:lnTo>
                    <a:pt x="667719" y="1053961"/>
                  </a:lnTo>
                  <a:lnTo>
                    <a:pt x="713685" y="1078240"/>
                  </a:lnTo>
                  <a:lnTo>
                    <a:pt x="758107" y="1103620"/>
                  </a:lnTo>
                  <a:lnTo>
                    <a:pt x="800739" y="1130024"/>
                  </a:lnTo>
                  <a:lnTo>
                    <a:pt x="841335" y="1157375"/>
                  </a:lnTo>
                  <a:lnTo>
                    <a:pt x="879648" y="1185595"/>
                  </a:lnTo>
                  <a:lnTo>
                    <a:pt x="915432" y="1214609"/>
                  </a:lnTo>
                  <a:lnTo>
                    <a:pt x="948441" y="1244339"/>
                  </a:lnTo>
                  <a:lnTo>
                    <a:pt x="978428" y="1274709"/>
                  </a:lnTo>
                  <a:lnTo>
                    <a:pt x="1005148" y="1305640"/>
                  </a:lnTo>
                  <a:lnTo>
                    <a:pt x="1028354" y="1337057"/>
                  </a:lnTo>
                  <a:lnTo>
                    <a:pt x="1063239" y="1401038"/>
                  </a:lnTo>
                  <a:lnTo>
                    <a:pt x="1081113" y="1466038"/>
                  </a:lnTo>
                  <a:lnTo>
                    <a:pt x="1083055" y="1498727"/>
                  </a:lnTo>
                  <a:lnTo>
                    <a:pt x="2583687" y="625982"/>
                  </a:lnTo>
                  <a:lnTo>
                    <a:pt x="2575033" y="560705"/>
                  </a:lnTo>
                  <a:lnTo>
                    <a:pt x="2548386" y="496138"/>
                  </a:lnTo>
                  <a:lnTo>
                    <a:pt x="2505716" y="432896"/>
                  </a:lnTo>
                  <a:lnTo>
                    <a:pt x="2478989" y="401965"/>
                  </a:lnTo>
                  <a:lnTo>
                    <a:pt x="2448994" y="371595"/>
                  </a:lnTo>
                  <a:lnTo>
                    <a:pt x="2415978" y="341865"/>
                  </a:lnTo>
                  <a:lnTo>
                    <a:pt x="2380188" y="312851"/>
                  </a:lnTo>
                  <a:lnTo>
                    <a:pt x="2341870" y="284631"/>
                  </a:lnTo>
                  <a:lnTo>
                    <a:pt x="2301270" y="257280"/>
                  </a:lnTo>
                  <a:lnTo>
                    <a:pt x="2258633" y="230876"/>
                  </a:lnTo>
                  <a:lnTo>
                    <a:pt x="2214207" y="205496"/>
                  </a:lnTo>
                  <a:lnTo>
                    <a:pt x="2168238" y="181217"/>
                  </a:lnTo>
                  <a:lnTo>
                    <a:pt x="2120972" y="158116"/>
                  </a:lnTo>
                  <a:lnTo>
                    <a:pt x="2072655" y="136270"/>
                  </a:lnTo>
                  <a:lnTo>
                    <a:pt x="2023533" y="115755"/>
                  </a:lnTo>
                  <a:lnTo>
                    <a:pt x="1973852" y="96649"/>
                  </a:lnTo>
                  <a:lnTo>
                    <a:pt x="1923860" y="79029"/>
                  </a:lnTo>
                  <a:lnTo>
                    <a:pt x="1873801" y="62971"/>
                  </a:lnTo>
                  <a:lnTo>
                    <a:pt x="1823923" y="48553"/>
                  </a:lnTo>
                  <a:lnTo>
                    <a:pt x="1774471" y="35852"/>
                  </a:lnTo>
                  <a:lnTo>
                    <a:pt x="1725692" y="24944"/>
                  </a:lnTo>
                  <a:lnTo>
                    <a:pt x="1677831" y="15906"/>
                  </a:lnTo>
                  <a:lnTo>
                    <a:pt x="1631136" y="8816"/>
                  </a:lnTo>
                  <a:lnTo>
                    <a:pt x="1585853" y="3750"/>
                  </a:lnTo>
                  <a:lnTo>
                    <a:pt x="1542227" y="786"/>
                  </a:lnTo>
                  <a:lnTo>
                    <a:pt x="1500504" y="0"/>
                  </a:lnTo>
                  <a:close/>
                </a:path>
              </a:pathLst>
            </a:custGeom>
            <a:solidFill>
              <a:srgbClr val="D9D9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7163562" y="1465325"/>
              <a:ext cx="4128770" cy="1499235"/>
            </a:xfrm>
            <a:custGeom>
              <a:avLst/>
              <a:gdLst/>
              <a:ahLst/>
              <a:cxnLst/>
              <a:rect l="l" t="t" r="r" b="b"/>
              <a:pathLst>
                <a:path w="4128770" h="1499235">
                  <a:moveTo>
                    <a:pt x="4128516" y="510540"/>
                  </a:moveTo>
                  <a:lnTo>
                    <a:pt x="2511552" y="1451737"/>
                  </a:lnTo>
                  <a:lnTo>
                    <a:pt x="1255776" y="725805"/>
                  </a:lnTo>
                  <a:lnTo>
                    <a:pt x="0" y="0"/>
                  </a:lnTo>
                  <a:lnTo>
                    <a:pt x="0" y="48006"/>
                  </a:lnTo>
                  <a:lnTo>
                    <a:pt x="1255776" y="773049"/>
                  </a:lnTo>
                  <a:lnTo>
                    <a:pt x="2511552" y="1498854"/>
                  </a:lnTo>
                  <a:lnTo>
                    <a:pt x="4128516" y="557657"/>
                  </a:lnTo>
                  <a:lnTo>
                    <a:pt x="4128516" y="510540"/>
                  </a:lnTo>
                  <a:close/>
                </a:path>
              </a:pathLst>
            </a:custGeom>
            <a:solidFill>
              <a:srgbClr val="053D8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8477250" y="1283970"/>
              <a:ext cx="2699385" cy="1565910"/>
            </a:xfrm>
            <a:custGeom>
              <a:avLst/>
              <a:gdLst/>
              <a:ahLst/>
              <a:cxnLst/>
              <a:rect l="l" t="t" r="r" b="b"/>
              <a:pathLst>
                <a:path w="2699384" h="1565910">
                  <a:moveTo>
                    <a:pt x="1500631" y="0"/>
                  </a:moveTo>
                  <a:lnTo>
                    <a:pt x="0" y="873632"/>
                  </a:lnTo>
                  <a:lnTo>
                    <a:pt x="1197609" y="1565910"/>
                  </a:lnTo>
                  <a:lnTo>
                    <a:pt x="2699004" y="692276"/>
                  </a:lnTo>
                  <a:lnTo>
                    <a:pt x="1500631" y="0"/>
                  </a:lnTo>
                  <a:close/>
                </a:path>
              </a:pathLst>
            </a:custGeom>
            <a:solidFill>
              <a:srgbClr val="E6E7E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" name="object 15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279385" y="542797"/>
              <a:ext cx="3896868" cy="2307082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9589769" y="2905759"/>
              <a:ext cx="1588801" cy="1010919"/>
            </a:xfrm>
            <a:prstGeom prst="rect">
              <a:avLst/>
            </a:prstGeom>
          </p:spPr>
        </p:pic>
      </p:grpSp>
      <p:sp>
        <p:nvSpPr>
          <p:cNvPr id="17" name="Slide Number Placeholder 16">
            <a:extLst>
              <a:ext uri="{FF2B5EF4-FFF2-40B4-BE49-F238E27FC236}">
                <a16:creationId xmlns:a16="http://schemas.microsoft.com/office/drawing/2014/main" id="{1C4A7101-6BAD-EE44-DF09-A1373D0D0061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2</a:t>
            </a:fld>
            <a:endParaRPr lang="en-US"/>
          </a:p>
        </p:txBody>
      </p:sp>
      <p:pic>
        <p:nvPicPr>
          <p:cNvPr id="20" name="Picture 19" descr="A logo of a lion and a map&#10;&#10;AI-generated content may be incorrect.">
            <a:extLst>
              <a:ext uri="{FF2B5EF4-FFF2-40B4-BE49-F238E27FC236}">
                <a16:creationId xmlns:a16="http://schemas.microsoft.com/office/drawing/2014/main" id="{E91930BB-7368-3EF2-D3FD-89B28ABD59B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49692" y="5619321"/>
            <a:ext cx="964739" cy="1163293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6C41A9-BFE4-5636-DD45-8ABF5FAC3C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400" y="623458"/>
            <a:ext cx="5958840" cy="615553"/>
          </a:xfrm>
        </p:spPr>
        <p:txBody>
          <a:bodyPr/>
          <a:lstStyle/>
          <a:p>
            <a:r>
              <a:rPr lang="en-US" dirty="0"/>
              <a:t>What is Prediabetes?</a:t>
            </a:r>
          </a:p>
        </p:txBody>
      </p:sp>
      <p:pic>
        <p:nvPicPr>
          <p:cNvPr id="6" name="object 5">
            <a:extLst>
              <a:ext uri="{FF2B5EF4-FFF2-40B4-BE49-F238E27FC236}">
                <a16:creationId xmlns:a16="http://schemas.microsoft.com/office/drawing/2014/main" id="{2960214B-337C-DE3C-86ED-6B7FF072801B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722108" y="3650726"/>
            <a:ext cx="3361181" cy="1919477"/>
          </a:xfrm>
          <a:prstGeom prst="rect">
            <a:avLst/>
          </a:prstGeom>
        </p:spPr>
      </p:pic>
      <p:pic>
        <p:nvPicPr>
          <p:cNvPr id="8" name="object 7">
            <a:extLst>
              <a:ext uri="{FF2B5EF4-FFF2-40B4-BE49-F238E27FC236}">
                <a16:creationId xmlns:a16="http://schemas.microsoft.com/office/drawing/2014/main" id="{789D5439-4D74-F8C5-76EE-F422F5B48BF1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758101" y="1339564"/>
            <a:ext cx="2254757" cy="1283208"/>
          </a:xfrm>
          <a:prstGeom prst="rect">
            <a:avLst/>
          </a:prstGeom>
        </p:spPr>
      </p:pic>
      <p:sp>
        <p:nvSpPr>
          <p:cNvPr id="9" name="object 8">
            <a:extLst>
              <a:ext uri="{FF2B5EF4-FFF2-40B4-BE49-F238E27FC236}">
                <a16:creationId xmlns:a16="http://schemas.microsoft.com/office/drawing/2014/main" id="{6BB67819-2F3A-A4B6-391F-8EB61989FC0F}"/>
              </a:ext>
            </a:extLst>
          </p:cNvPr>
          <p:cNvSpPr txBox="1"/>
          <p:nvPr/>
        </p:nvSpPr>
        <p:spPr>
          <a:xfrm>
            <a:off x="632460" y="1981168"/>
            <a:ext cx="8050784" cy="21057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685" marR="100330">
              <a:lnSpc>
                <a:spcPct val="100000"/>
              </a:lnSpc>
              <a:spcBef>
                <a:spcPts val="100"/>
              </a:spcBef>
            </a:pPr>
            <a:r>
              <a:rPr sz="3600" b="1" spc="-10" dirty="0">
                <a:solidFill>
                  <a:srgbClr val="15468F"/>
                </a:solidFill>
                <a:latin typeface="Arial"/>
                <a:cs typeface="Arial"/>
              </a:rPr>
              <a:t>Prediabetes</a:t>
            </a:r>
            <a:r>
              <a:rPr sz="3600" b="1" spc="-75" dirty="0">
                <a:solidFill>
                  <a:srgbClr val="15468F"/>
                </a:solidFill>
                <a:latin typeface="Arial"/>
                <a:cs typeface="Arial"/>
              </a:rPr>
              <a:t> </a:t>
            </a:r>
            <a:r>
              <a:rPr sz="3600" dirty="0">
                <a:solidFill>
                  <a:srgbClr val="1A1617"/>
                </a:solidFill>
                <a:latin typeface="Arial"/>
                <a:cs typeface="Arial"/>
              </a:rPr>
              <a:t>occurs</a:t>
            </a:r>
            <a:r>
              <a:rPr sz="3600" spc="-85" dirty="0">
                <a:solidFill>
                  <a:srgbClr val="1A1617"/>
                </a:solidFill>
                <a:latin typeface="Arial"/>
                <a:cs typeface="Arial"/>
              </a:rPr>
              <a:t> </a:t>
            </a:r>
            <a:r>
              <a:rPr sz="3600" dirty="0">
                <a:solidFill>
                  <a:srgbClr val="1A1617"/>
                </a:solidFill>
                <a:latin typeface="Arial"/>
                <a:cs typeface="Arial"/>
              </a:rPr>
              <a:t>when</a:t>
            </a:r>
            <a:r>
              <a:rPr sz="3600" spc="-85" dirty="0">
                <a:solidFill>
                  <a:srgbClr val="1A1617"/>
                </a:solidFill>
                <a:latin typeface="Arial"/>
                <a:cs typeface="Arial"/>
              </a:rPr>
              <a:t> </a:t>
            </a:r>
            <a:r>
              <a:rPr sz="3600" dirty="0">
                <a:solidFill>
                  <a:srgbClr val="1A1617"/>
                </a:solidFill>
                <a:latin typeface="Arial"/>
                <a:cs typeface="Arial"/>
              </a:rPr>
              <a:t>blood</a:t>
            </a:r>
            <a:r>
              <a:rPr sz="3600" spc="-80" dirty="0">
                <a:solidFill>
                  <a:srgbClr val="1A1617"/>
                </a:solidFill>
                <a:latin typeface="Arial"/>
                <a:cs typeface="Arial"/>
              </a:rPr>
              <a:t> </a:t>
            </a:r>
            <a:r>
              <a:rPr sz="3600" dirty="0">
                <a:solidFill>
                  <a:srgbClr val="1A1617"/>
                </a:solidFill>
                <a:latin typeface="Arial"/>
                <a:cs typeface="Arial"/>
              </a:rPr>
              <a:t>sugar</a:t>
            </a:r>
            <a:r>
              <a:rPr sz="3600" spc="-85" dirty="0">
                <a:solidFill>
                  <a:srgbClr val="1A1617"/>
                </a:solidFill>
                <a:latin typeface="Arial"/>
                <a:cs typeface="Arial"/>
              </a:rPr>
              <a:t> </a:t>
            </a:r>
            <a:r>
              <a:rPr sz="3600" spc="-10" dirty="0">
                <a:solidFill>
                  <a:srgbClr val="1A1617"/>
                </a:solidFill>
                <a:latin typeface="Arial"/>
                <a:cs typeface="Arial"/>
              </a:rPr>
              <a:t>levels </a:t>
            </a:r>
            <a:r>
              <a:rPr sz="3600" dirty="0">
                <a:solidFill>
                  <a:srgbClr val="1A1617"/>
                </a:solidFill>
                <a:latin typeface="Arial"/>
                <a:cs typeface="Arial"/>
              </a:rPr>
              <a:t>are</a:t>
            </a:r>
            <a:r>
              <a:rPr sz="3600" spc="-60" dirty="0">
                <a:solidFill>
                  <a:srgbClr val="1A1617"/>
                </a:solidFill>
                <a:latin typeface="Arial"/>
                <a:cs typeface="Arial"/>
              </a:rPr>
              <a:t> </a:t>
            </a:r>
            <a:r>
              <a:rPr sz="3600" u="sng" dirty="0">
                <a:solidFill>
                  <a:srgbClr val="1A1617"/>
                </a:solidFill>
                <a:latin typeface="Arial"/>
                <a:cs typeface="Arial"/>
              </a:rPr>
              <a:t>higher</a:t>
            </a:r>
            <a:r>
              <a:rPr sz="3600" u="sng" spc="-40" dirty="0">
                <a:solidFill>
                  <a:srgbClr val="1A1617"/>
                </a:solidFill>
                <a:latin typeface="Arial"/>
                <a:cs typeface="Arial"/>
              </a:rPr>
              <a:t> </a:t>
            </a:r>
            <a:r>
              <a:rPr sz="3600" u="sng" dirty="0">
                <a:solidFill>
                  <a:srgbClr val="1A1617"/>
                </a:solidFill>
                <a:latin typeface="Arial"/>
                <a:cs typeface="Arial"/>
              </a:rPr>
              <a:t>than</a:t>
            </a:r>
            <a:r>
              <a:rPr sz="3600" u="sng" spc="-55" dirty="0">
                <a:solidFill>
                  <a:srgbClr val="1A1617"/>
                </a:solidFill>
                <a:latin typeface="Arial"/>
                <a:cs typeface="Arial"/>
              </a:rPr>
              <a:t> </a:t>
            </a:r>
            <a:r>
              <a:rPr sz="3600" u="sng" dirty="0">
                <a:solidFill>
                  <a:srgbClr val="1A1617"/>
                </a:solidFill>
                <a:latin typeface="Arial"/>
                <a:cs typeface="Arial"/>
              </a:rPr>
              <a:t>normal</a:t>
            </a:r>
            <a:r>
              <a:rPr sz="3600" u="sng" spc="-50" dirty="0">
                <a:solidFill>
                  <a:srgbClr val="1A1617"/>
                </a:solidFill>
                <a:latin typeface="Arial"/>
                <a:cs typeface="Arial"/>
              </a:rPr>
              <a:t> </a:t>
            </a:r>
            <a:r>
              <a:rPr sz="3600" u="sng" dirty="0">
                <a:solidFill>
                  <a:srgbClr val="1A1617"/>
                </a:solidFill>
                <a:latin typeface="Arial"/>
                <a:cs typeface="Arial"/>
              </a:rPr>
              <a:t>but</a:t>
            </a:r>
            <a:r>
              <a:rPr sz="3600" u="sng" spc="-55" dirty="0">
                <a:solidFill>
                  <a:srgbClr val="1A1617"/>
                </a:solidFill>
                <a:latin typeface="Arial"/>
                <a:cs typeface="Arial"/>
              </a:rPr>
              <a:t> </a:t>
            </a:r>
            <a:r>
              <a:rPr sz="3600" u="sng" dirty="0">
                <a:solidFill>
                  <a:srgbClr val="1A1617"/>
                </a:solidFill>
                <a:latin typeface="Arial"/>
                <a:cs typeface="Arial"/>
              </a:rPr>
              <a:t>not</a:t>
            </a:r>
            <a:r>
              <a:rPr sz="3600" u="sng" spc="-60" dirty="0">
                <a:solidFill>
                  <a:srgbClr val="1A1617"/>
                </a:solidFill>
                <a:latin typeface="Arial"/>
                <a:cs typeface="Arial"/>
              </a:rPr>
              <a:t> </a:t>
            </a:r>
            <a:r>
              <a:rPr sz="3600" u="sng" dirty="0">
                <a:solidFill>
                  <a:srgbClr val="1A1617"/>
                </a:solidFill>
                <a:latin typeface="Arial"/>
                <a:cs typeface="Arial"/>
              </a:rPr>
              <a:t>as</a:t>
            </a:r>
            <a:r>
              <a:rPr sz="3600" u="sng" spc="-55" dirty="0">
                <a:solidFill>
                  <a:srgbClr val="1A1617"/>
                </a:solidFill>
                <a:latin typeface="Arial"/>
                <a:cs typeface="Arial"/>
              </a:rPr>
              <a:t> </a:t>
            </a:r>
            <a:r>
              <a:rPr sz="3600" u="sng" dirty="0">
                <a:solidFill>
                  <a:srgbClr val="1A1617"/>
                </a:solidFill>
                <a:latin typeface="Arial"/>
                <a:cs typeface="Arial"/>
              </a:rPr>
              <a:t>high</a:t>
            </a:r>
            <a:r>
              <a:rPr sz="3600" u="sng" spc="-50" dirty="0">
                <a:solidFill>
                  <a:srgbClr val="1A1617"/>
                </a:solidFill>
                <a:latin typeface="Arial"/>
                <a:cs typeface="Arial"/>
              </a:rPr>
              <a:t> </a:t>
            </a:r>
            <a:r>
              <a:rPr sz="3600" u="sng" spc="-35" dirty="0">
                <a:solidFill>
                  <a:srgbClr val="1A1617"/>
                </a:solidFill>
                <a:latin typeface="Arial"/>
                <a:cs typeface="Arial"/>
              </a:rPr>
              <a:t>as </a:t>
            </a:r>
            <a:r>
              <a:rPr sz="3600" u="sng" dirty="0">
                <a:solidFill>
                  <a:srgbClr val="1A1617"/>
                </a:solidFill>
                <a:latin typeface="Arial"/>
                <a:cs typeface="Arial"/>
              </a:rPr>
              <a:t>they</a:t>
            </a:r>
            <a:r>
              <a:rPr sz="3600" u="sng" spc="-50" dirty="0">
                <a:solidFill>
                  <a:srgbClr val="1A1617"/>
                </a:solidFill>
                <a:latin typeface="Arial"/>
                <a:cs typeface="Arial"/>
              </a:rPr>
              <a:t> </a:t>
            </a:r>
            <a:r>
              <a:rPr sz="3600" u="sng" dirty="0">
                <a:solidFill>
                  <a:srgbClr val="1A1617"/>
                </a:solidFill>
                <a:latin typeface="Arial"/>
                <a:cs typeface="Arial"/>
              </a:rPr>
              <a:t>would</a:t>
            </a:r>
            <a:r>
              <a:rPr sz="3600" u="sng" spc="-45" dirty="0">
                <a:solidFill>
                  <a:srgbClr val="1A1617"/>
                </a:solidFill>
                <a:latin typeface="Arial"/>
                <a:cs typeface="Arial"/>
              </a:rPr>
              <a:t> </a:t>
            </a:r>
            <a:r>
              <a:rPr sz="3600" u="sng" dirty="0">
                <a:solidFill>
                  <a:srgbClr val="1A1617"/>
                </a:solidFill>
                <a:latin typeface="Arial"/>
                <a:cs typeface="Arial"/>
              </a:rPr>
              <a:t>be</a:t>
            </a:r>
            <a:r>
              <a:rPr sz="3600" u="sng" spc="-50" dirty="0">
                <a:solidFill>
                  <a:srgbClr val="1A1617"/>
                </a:solidFill>
                <a:latin typeface="Arial"/>
                <a:cs typeface="Arial"/>
              </a:rPr>
              <a:t> </a:t>
            </a:r>
            <a:r>
              <a:rPr sz="3600" u="sng" dirty="0">
                <a:solidFill>
                  <a:srgbClr val="1A1617"/>
                </a:solidFill>
                <a:latin typeface="Arial"/>
                <a:cs typeface="Arial"/>
              </a:rPr>
              <a:t>in</a:t>
            </a:r>
            <a:r>
              <a:rPr sz="3600" u="sng" spc="-50" dirty="0">
                <a:solidFill>
                  <a:srgbClr val="1A1617"/>
                </a:solidFill>
                <a:latin typeface="Arial"/>
                <a:cs typeface="Arial"/>
              </a:rPr>
              <a:t> </a:t>
            </a:r>
            <a:r>
              <a:rPr sz="3600" u="sng" spc="-10" dirty="0">
                <a:solidFill>
                  <a:srgbClr val="1A1617"/>
                </a:solidFill>
                <a:latin typeface="Arial"/>
                <a:cs typeface="Arial"/>
              </a:rPr>
              <a:t>diabetes</a:t>
            </a:r>
            <a:r>
              <a:rPr sz="3600" spc="-10" dirty="0">
                <a:solidFill>
                  <a:srgbClr val="1A1617"/>
                </a:solidFill>
                <a:latin typeface="Arial"/>
                <a:cs typeface="Arial"/>
              </a:rPr>
              <a:t>.</a:t>
            </a:r>
            <a:r>
              <a:rPr lang="en-US" sz="3600" dirty="0">
                <a:latin typeface="Arial"/>
                <a:cs typeface="Arial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Arial Black"/>
                <a:cs typeface="Arial Black"/>
              </a:rPr>
              <a:t>DIABETES.</a:t>
            </a:r>
            <a:endParaRPr sz="2800" dirty="0">
              <a:latin typeface="Arial Black"/>
              <a:cs typeface="Arial Black"/>
            </a:endParaRPr>
          </a:p>
        </p:txBody>
      </p:sp>
      <p:grpSp>
        <p:nvGrpSpPr>
          <p:cNvPr id="18" name="object 44">
            <a:extLst>
              <a:ext uri="{FF2B5EF4-FFF2-40B4-BE49-F238E27FC236}">
                <a16:creationId xmlns:a16="http://schemas.microsoft.com/office/drawing/2014/main" id="{55B5EB9C-BAF4-1C31-FD11-5A26E46025F4}"/>
              </a:ext>
            </a:extLst>
          </p:cNvPr>
          <p:cNvGrpSpPr/>
          <p:nvPr/>
        </p:nvGrpSpPr>
        <p:grpSpPr>
          <a:xfrm>
            <a:off x="509016" y="5011673"/>
            <a:ext cx="11683365" cy="1846580"/>
            <a:chOff x="509016" y="5011673"/>
            <a:chExt cx="11683365" cy="1846580"/>
          </a:xfrm>
        </p:grpSpPr>
        <p:pic>
          <p:nvPicPr>
            <p:cNvPr id="19" name="object 45">
              <a:extLst>
                <a:ext uri="{FF2B5EF4-FFF2-40B4-BE49-F238E27FC236}">
                  <a16:creationId xmlns:a16="http://schemas.microsoft.com/office/drawing/2014/main" id="{871573A4-C617-86D5-600D-839E45876218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09016" y="5011673"/>
              <a:ext cx="11682984" cy="1846292"/>
            </a:xfrm>
            <a:prstGeom prst="rect">
              <a:avLst/>
            </a:prstGeom>
          </p:spPr>
        </p:pic>
        <p:sp>
          <p:nvSpPr>
            <p:cNvPr id="20" name="object 46">
              <a:extLst>
                <a:ext uri="{FF2B5EF4-FFF2-40B4-BE49-F238E27FC236}">
                  <a16:creationId xmlns:a16="http://schemas.microsoft.com/office/drawing/2014/main" id="{9F7ED555-F489-7E77-BDDF-DC839BEB8AFE}"/>
                </a:ext>
              </a:extLst>
            </p:cNvPr>
            <p:cNvSpPr/>
            <p:nvPr/>
          </p:nvSpPr>
          <p:spPr>
            <a:xfrm>
              <a:off x="509016" y="6284213"/>
              <a:ext cx="11683365" cy="574040"/>
            </a:xfrm>
            <a:custGeom>
              <a:avLst/>
              <a:gdLst/>
              <a:ahLst/>
              <a:cxnLst/>
              <a:rect l="l" t="t" r="r" b="b"/>
              <a:pathLst>
                <a:path w="11683365" h="574040">
                  <a:moveTo>
                    <a:pt x="11682984" y="0"/>
                  </a:moveTo>
                  <a:lnTo>
                    <a:pt x="11573560" y="24520"/>
                  </a:lnTo>
                  <a:lnTo>
                    <a:pt x="11497402" y="40475"/>
                  </a:lnTo>
                  <a:lnTo>
                    <a:pt x="11418737" y="56121"/>
                  </a:lnTo>
                  <a:lnTo>
                    <a:pt x="11337618" y="71461"/>
                  </a:lnTo>
                  <a:lnTo>
                    <a:pt x="11254094" y="86497"/>
                  </a:lnTo>
                  <a:lnTo>
                    <a:pt x="11168219" y="101233"/>
                  </a:lnTo>
                  <a:lnTo>
                    <a:pt x="11080043" y="115671"/>
                  </a:lnTo>
                  <a:lnTo>
                    <a:pt x="10989618" y="129815"/>
                  </a:lnTo>
                  <a:lnTo>
                    <a:pt x="10896996" y="143667"/>
                  </a:lnTo>
                  <a:lnTo>
                    <a:pt x="10802228" y="157231"/>
                  </a:lnTo>
                  <a:lnTo>
                    <a:pt x="10705365" y="170509"/>
                  </a:lnTo>
                  <a:lnTo>
                    <a:pt x="10606461" y="183505"/>
                  </a:lnTo>
                  <a:lnTo>
                    <a:pt x="10505565" y="196221"/>
                  </a:lnTo>
                  <a:lnTo>
                    <a:pt x="10402729" y="208661"/>
                  </a:lnTo>
                  <a:lnTo>
                    <a:pt x="10244952" y="226809"/>
                  </a:lnTo>
                  <a:lnTo>
                    <a:pt x="10083101" y="244352"/>
                  </a:lnTo>
                  <a:lnTo>
                    <a:pt x="9917350" y="261300"/>
                  </a:lnTo>
                  <a:lnTo>
                    <a:pt x="9747874" y="277662"/>
                  </a:lnTo>
                  <a:lnTo>
                    <a:pt x="9574846" y="293450"/>
                  </a:lnTo>
                  <a:lnTo>
                    <a:pt x="9398440" y="308674"/>
                  </a:lnTo>
                  <a:lnTo>
                    <a:pt x="9218830" y="323342"/>
                  </a:lnTo>
                  <a:lnTo>
                    <a:pt x="8974668" y="342056"/>
                  </a:lnTo>
                  <a:lnTo>
                    <a:pt x="8725533" y="359825"/>
                  </a:lnTo>
                  <a:lnTo>
                    <a:pt x="8471836" y="376674"/>
                  </a:lnTo>
                  <a:lnTo>
                    <a:pt x="8213992" y="392628"/>
                  </a:lnTo>
                  <a:lnTo>
                    <a:pt x="7952411" y="407710"/>
                  </a:lnTo>
                  <a:lnTo>
                    <a:pt x="7620811" y="425372"/>
                  </a:lnTo>
                  <a:lnTo>
                    <a:pt x="7284823" y="441757"/>
                  </a:lnTo>
                  <a:lnTo>
                    <a:pt x="6945255" y="456910"/>
                  </a:lnTo>
                  <a:lnTo>
                    <a:pt x="6602911" y="470880"/>
                  </a:lnTo>
                  <a:lnTo>
                    <a:pt x="6189569" y="486146"/>
                  </a:lnTo>
                  <a:lnTo>
                    <a:pt x="5774783" y="499855"/>
                  </a:lnTo>
                  <a:lnTo>
                    <a:pt x="5290899" y="513990"/>
                  </a:lnTo>
                  <a:lnTo>
                    <a:pt x="4740639" y="527850"/>
                  </a:lnTo>
                  <a:lnTo>
                    <a:pt x="4196475" y="539447"/>
                  </a:lnTo>
                  <a:lnTo>
                    <a:pt x="3595687" y="550026"/>
                  </a:lnTo>
                  <a:lnTo>
                    <a:pt x="2884395" y="559795"/>
                  </a:lnTo>
                  <a:lnTo>
                    <a:pt x="2087464" y="567500"/>
                  </a:lnTo>
                  <a:lnTo>
                    <a:pt x="1191534" y="572433"/>
                  </a:lnTo>
                  <a:lnTo>
                    <a:pt x="0" y="573493"/>
                  </a:lnTo>
                  <a:lnTo>
                    <a:pt x="11682984" y="573493"/>
                  </a:lnTo>
                  <a:lnTo>
                    <a:pt x="11682984" y="0"/>
                  </a:lnTo>
                  <a:close/>
                </a:path>
              </a:pathLst>
            </a:custGeom>
            <a:solidFill>
              <a:srgbClr val="FFFFFF">
                <a:alpha val="45881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5CC1E3B-0B64-13FF-A4DB-371C34DF0DD7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3</a:t>
            </a:fld>
            <a:endParaRPr lang="en-US"/>
          </a:p>
        </p:txBody>
      </p:sp>
      <p:pic>
        <p:nvPicPr>
          <p:cNvPr id="4" name="Picture 3" descr="A logo of a lion and a map&#10;&#10;AI-generated content may be incorrect.">
            <a:extLst>
              <a:ext uri="{FF2B5EF4-FFF2-40B4-BE49-F238E27FC236}">
                <a16:creationId xmlns:a16="http://schemas.microsoft.com/office/drawing/2014/main" id="{727990C4-7606-D9B9-2E55-24C4D8D1989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49692" y="5619321"/>
            <a:ext cx="964739" cy="11632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2304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24180" y="448691"/>
            <a:ext cx="6943725" cy="6356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110" dirty="0"/>
              <a:t>Why</a:t>
            </a:r>
            <a:r>
              <a:rPr spc="-270" dirty="0"/>
              <a:t> </a:t>
            </a:r>
            <a:r>
              <a:rPr spc="-85" dirty="0"/>
              <a:t>is</a:t>
            </a:r>
            <a:r>
              <a:rPr spc="-254" dirty="0"/>
              <a:t> </a:t>
            </a:r>
            <a:r>
              <a:rPr spc="-155" dirty="0"/>
              <a:t>Prediabetes</a:t>
            </a:r>
            <a:r>
              <a:rPr spc="-250" dirty="0"/>
              <a:t> </a:t>
            </a:r>
            <a:r>
              <a:rPr spc="-125" dirty="0"/>
              <a:t>important?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219202" y="6213347"/>
            <a:ext cx="3117215" cy="5283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</a:pPr>
            <a:r>
              <a:rPr sz="1050" i="1" baseline="27777" dirty="0">
                <a:solidFill>
                  <a:srgbClr val="A6A6A6"/>
                </a:solidFill>
                <a:latin typeface="Arial"/>
                <a:cs typeface="Arial"/>
              </a:rPr>
              <a:t>1</a:t>
            </a:r>
            <a:r>
              <a:rPr sz="1050" i="1" spc="-30" baseline="27777" dirty="0">
                <a:solidFill>
                  <a:srgbClr val="A6A6A6"/>
                </a:solidFill>
                <a:latin typeface="Arial"/>
                <a:cs typeface="Arial"/>
              </a:rPr>
              <a:t> </a:t>
            </a:r>
            <a:r>
              <a:rPr sz="1100" i="1" dirty="0">
                <a:solidFill>
                  <a:srgbClr val="A6A6A6"/>
                </a:solidFill>
                <a:latin typeface="Arial"/>
                <a:cs typeface="Arial"/>
              </a:rPr>
              <a:t>CDC,</a:t>
            </a:r>
            <a:r>
              <a:rPr sz="1100" i="1" spc="-35" dirty="0">
                <a:solidFill>
                  <a:srgbClr val="A6A6A6"/>
                </a:solidFill>
                <a:latin typeface="Arial"/>
                <a:cs typeface="Arial"/>
              </a:rPr>
              <a:t> </a:t>
            </a:r>
            <a:r>
              <a:rPr sz="1100" i="1" dirty="0">
                <a:solidFill>
                  <a:srgbClr val="A6A6A6"/>
                </a:solidFill>
                <a:latin typeface="Arial"/>
                <a:cs typeface="Arial"/>
              </a:rPr>
              <a:t>National</a:t>
            </a:r>
            <a:r>
              <a:rPr sz="1100" i="1" spc="-35" dirty="0">
                <a:solidFill>
                  <a:srgbClr val="A6A6A6"/>
                </a:solidFill>
                <a:latin typeface="Arial"/>
                <a:cs typeface="Arial"/>
              </a:rPr>
              <a:t> </a:t>
            </a:r>
            <a:r>
              <a:rPr sz="1100" i="1" dirty="0">
                <a:solidFill>
                  <a:srgbClr val="A6A6A6"/>
                </a:solidFill>
                <a:latin typeface="Arial"/>
                <a:cs typeface="Arial"/>
              </a:rPr>
              <a:t>Diabetes</a:t>
            </a:r>
            <a:r>
              <a:rPr sz="1100" i="1" spc="-35" dirty="0">
                <a:solidFill>
                  <a:srgbClr val="A6A6A6"/>
                </a:solidFill>
                <a:latin typeface="Arial"/>
                <a:cs typeface="Arial"/>
              </a:rPr>
              <a:t> </a:t>
            </a:r>
            <a:r>
              <a:rPr sz="1100" i="1" dirty="0">
                <a:solidFill>
                  <a:srgbClr val="A6A6A6"/>
                </a:solidFill>
                <a:latin typeface="Arial"/>
                <a:cs typeface="Arial"/>
              </a:rPr>
              <a:t>Statistics</a:t>
            </a:r>
            <a:r>
              <a:rPr sz="1100" i="1" spc="-55" dirty="0">
                <a:solidFill>
                  <a:srgbClr val="A6A6A6"/>
                </a:solidFill>
                <a:latin typeface="Arial"/>
                <a:cs typeface="Arial"/>
              </a:rPr>
              <a:t> </a:t>
            </a:r>
            <a:r>
              <a:rPr sz="1100" i="1" dirty="0">
                <a:solidFill>
                  <a:srgbClr val="A6A6A6"/>
                </a:solidFill>
                <a:latin typeface="Arial"/>
                <a:cs typeface="Arial"/>
              </a:rPr>
              <a:t>Report,</a:t>
            </a:r>
            <a:r>
              <a:rPr sz="1100" i="1" spc="-50" dirty="0">
                <a:solidFill>
                  <a:srgbClr val="A6A6A6"/>
                </a:solidFill>
                <a:latin typeface="Arial"/>
                <a:cs typeface="Arial"/>
              </a:rPr>
              <a:t> </a:t>
            </a:r>
            <a:r>
              <a:rPr sz="1100" i="1" spc="-20" dirty="0">
                <a:solidFill>
                  <a:srgbClr val="A6A6A6"/>
                </a:solidFill>
                <a:latin typeface="Arial"/>
                <a:cs typeface="Arial"/>
              </a:rPr>
              <a:t>2017.</a:t>
            </a:r>
            <a:endParaRPr sz="1100">
              <a:latin typeface="Arial"/>
              <a:cs typeface="Arial"/>
            </a:endParaRPr>
          </a:p>
          <a:p>
            <a:pPr marL="38100">
              <a:lnSpc>
                <a:spcPct val="100000"/>
              </a:lnSpc>
            </a:pPr>
            <a:r>
              <a:rPr sz="1050" i="1" baseline="27777" dirty="0">
                <a:solidFill>
                  <a:srgbClr val="A6A6A6"/>
                </a:solidFill>
                <a:latin typeface="Arial"/>
                <a:cs typeface="Arial"/>
              </a:rPr>
              <a:t>2</a:t>
            </a:r>
            <a:r>
              <a:rPr sz="1050" i="1" spc="135" baseline="27777" dirty="0">
                <a:solidFill>
                  <a:srgbClr val="A6A6A6"/>
                </a:solidFill>
                <a:latin typeface="Arial"/>
                <a:cs typeface="Arial"/>
              </a:rPr>
              <a:t> </a:t>
            </a:r>
            <a:r>
              <a:rPr sz="1100" i="1" dirty="0">
                <a:solidFill>
                  <a:srgbClr val="A6A6A6"/>
                </a:solidFill>
                <a:latin typeface="Arial"/>
                <a:cs typeface="Arial"/>
              </a:rPr>
              <a:t>Circulation.</a:t>
            </a:r>
            <a:r>
              <a:rPr sz="1100" i="1" spc="-15" dirty="0">
                <a:solidFill>
                  <a:srgbClr val="A6A6A6"/>
                </a:solidFill>
                <a:latin typeface="Arial"/>
                <a:cs typeface="Arial"/>
              </a:rPr>
              <a:t> </a:t>
            </a:r>
            <a:r>
              <a:rPr sz="1100" i="1" dirty="0">
                <a:solidFill>
                  <a:srgbClr val="A6A6A6"/>
                </a:solidFill>
                <a:latin typeface="Arial"/>
                <a:cs typeface="Arial"/>
              </a:rPr>
              <a:t>2000</a:t>
            </a:r>
            <a:r>
              <a:rPr sz="1100" i="1" spc="-25" dirty="0">
                <a:solidFill>
                  <a:srgbClr val="A6A6A6"/>
                </a:solidFill>
                <a:latin typeface="Arial"/>
                <a:cs typeface="Arial"/>
              </a:rPr>
              <a:t> </a:t>
            </a:r>
            <a:r>
              <a:rPr sz="1100" i="1" dirty="0">
                <a:solidFill>
                  <a:srgbClr val="A6A6A6"/>
                </a:solidFill>
                <a:latin typeface="Arial"/>
                <a:cs typeface="Arial"/>
              </a:rPr>
              <a:t>&amp;</a:t>
            </a:r>
            <a:r>
              <a:rPr sz="1100" i="1" spc="-25" dirty="0">
                <a:solidFill>
                  <a:srgbClr val="A6A6A6"/>
                </a:solidFill>
                <a:latin typeface="Arial"/>
                <a:cs typeface="Arial"/>
              </a:rPr>
              <a:t> </a:t>
            </a:r>
            <a:r>
              <a:rPr sz="1100" i="1" spc="-20" dirty="0">
                <a:solidFill>
                  <a:srgbClr val="A6A6A6"/>
                </a:solidFill>
                <a:latin typeface="Arial"/>
                <a:cs typeface="Arial"/>
              </a:rPr>
              <a:t>2005</a:t>
            </a:r>
            <a:endParaRPr sz="1100">
              <a:latin typeface="Arial"/>
              <a:cs typeface="Arial"/>
            </a:endParaRPr>
          </a:p>
          <a:p>
            <a:pPr marL="38100">
              <a:lnSpc>
                <a:spcPct val="100000"/>
              </a:lnSpc>
            </a:pPr>
            <a:r>
              <a:rPr sz="1050" i="1" baseline="27777" dirty="0">
                <a:solidFill>
                  <a:srgbClr val="A6A6A6"/>
                </a:solidFill>
                <a:latin typeface="Arial"/>
                <a:cs typeface="Arial"/>
              </a:rPr>
              <a:t>3</a:t>
            </a:r>
            <a:r>
              <a:rPr sz="1050" i="1" spc="135" baseline="27777" dirty="0">
                <a:solidFill>
                  <a:srgbClr val="A6A6A6"/>
                </a:solidFill>
                <a:latin typeface="Arial"/>
                <a:cs typeface="Arial"/>
              </a:rPr>
              <a:t> </a:t>
            </a:r>
            <a:r>
              <a:rPr sz="1100" i="1" dirty="0">
                <a:solidFill>
                  <a:srgbClr val="A6A6A6"/>
                </a:solidFill>
                <a:latin typeface="Arial"/>
                <a:cs typeface="Arial"/>
              </a:rPr>
              <a:t>Diabetes</a:t>
            </a:r>
            <a:r>
              <a:rPr sz="1100" i="1" spc="-20" dirty="0">
                <a:solidFill>
                  <a:srgbClr val="A6A6A6"/>
                </a:solidFill>
                <a:latin typeface="Arial"/>
                <a:cs typeface="Arial"/>
              </a:rPr>
              <a:t> </a:t>
            </a:r>
            <a:r>
              <a:rPr sz="1100" i="1" dirty="0">
                <a:solidFill>
                  <a:srgbClr val="A6A6A6"/>
                </a:solidFill>
                <a:latin typeface="Arial"/>
                <a:cs typeface="Arial"/>
              </a:rPr>
              <a:t>Care.</a:t>
            </a:r>
            <a:r>
              <a:rPr sz="1100" i="1" spc="-25" dirty="0">
                <a:solidFill>
                  <a:srgbClr val="A6A6A6"/>
                </a:solidFill>
                <a:latin typeface="Arial"/>
                <a:cs typeface="Arial"/>
              </a:rPr>
              <a:t> </a:t>
            </a:r>
            <a:r>
              <a:rPr sz="1100" i="1" spc="-20" dirty="0">
                <a:solidFill>
                  <a:srgbClr val="A6A6A6"/>
                </a:solidFill>
                <a:latin typeface="Arial"/>
                <a:cs typeface="Arial"/>
              </a:rPr>
              <a:t>2007</a:t>
            </a:r>
            <a:endParaRPr sz="1100">
              <a:latin typeface="Arial"/>
              <a:cs typeface="Arial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9391578" y="1579477"/>
            <a:ext cx="1633220" cy="3519088"/>
            <a:chOff x="7917278" y="0"/>
            <a:chExt cx="3442970" cy="5268595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917278" y="71192"/>
              <a:ext cx="3442898" cy="5197075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138921" y="0"/>
              <a:ext cx="3035807" cy="4955286"/>
            </a:xfrm>
            <a:prstGeom prst="rect">
              <a:avLst/>
            </a:prstGeom>
          </p:spPr>
        </p:pic>
      </p:grpSp>
      <p:sp>
        <p:nvSpPr>
          <p:cNvPr id="8" name="object 8"/>
          <p:cNvSpPr txBox="1"/>
          <p:nvPr/>
        </p:nvSpPr>
        <p:spPr>
          <a:xfrm>
            <a:off x="604195" y="2319146"/>
            <a:ext cx="6795134" cy="367523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400" algn="just">
              <a:lnSpc>
                <a:spcPts val="5680"/>
              </a:lnSpc>
              <a:spcBef>
                <a:spcPts val="100"/>
              </a:spcBef>
            </a:pPr>
            <a:r>
              <a:rPr lang="en-US" sz="4000" spc="-100" dirty="0">
                <a:solidFill>
                  <a:srgbClr val="404040"/>
                </a:solidFill>
                <a:latin typeface="Arial Black"/>
                <a:cs typeface="Arial Black"/>
              </a:rPr>
              <a:t>115</a:t>
            </a:r>
            <a:r>
              <a:rPr sz="4000" spc="-395" dirty="0">
                <a:solidFill>
                  <a:srgbClr val="404040"/>
                </a:solidFill>
                <a:latin typeface="Arial Black"/>
                <a:cs typeface="Arial Black"/>
              </a:rPr>
              <a:t> </a:t>
            </a:r>
            <a:r>
              <a:rPr sz="4000" spc="-190" dirty="0">
                <a:solidFill>
                  <a:srgbClr val="404040"/>
                </a:solidFill>
                <a:latin typeface="Arial Black"/>
                <a:cs typeface="Arial Black"/>
              </a:rPr>
              <a:t>million</a:t>
            </a:r>
            <a:r>
              <a:rPr sz="4000" spc="-380" dirty="0">
                <a:solidFill>
                  <a:srgbClr val="404040"/>
                </a:solidFill>
                <a:latin typeface="Arial Black"/>
                <a:cs typeface="Arial Black"/>
              </a:rPr>
              <a:t> </a:t>
            </a:r>
            <a:r>
              <a:rPr sz="4000" spc="-10" dirty="0">
                <a:solidFill>
                  <a:srgbClr val="404040"/>
                </a:solidFill>
                <a:latin typeface="Arial Black"/>
                <a:cs typeface="Arial Black"/>
              </a:rPr>
              <a:t>people</a:t>
            </a:r>
            <a:endParaRPr sz="4000" dirty="0">
              <a:latin typeface="Arial Black"/>
              <a:cs typeface="Arial Black"/>
            </a:endParaRPr>
          </a:p>
          <a:p>
            <a:pPr marL="25400" marR="488950" algn="just">
              <a:lnSpc>
                <a:spcPts val="3360"/>
              </a:lnSpc>
              <a:spcBef>
                <a:spcPts val="30"/>
              </a:spcBef>
            </a:pPr>
            <a:r>
              <a:rPr sz="2800" dirty="0">
                <a:solidFill>
                  <a:srgbClr val="404040"/>
                </a:solidFill>
                <a:latin typeface="Arial"/>
                <a:cs typeface="Arial"/>
              </a:rPr>
              <a:t>–</a:t>
            </a:r>
            <a:r>
              <a:rPr sz="2800" spc="-40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lang="en-US" sz="2800" dirty="0">
                <a:solidFill>
                  <a:srgbClr val="404040"/>
                </a:solidFill>
                <a:latin typeface="Arial"/>
                <a:cs typeface="Arial"/>
              </a:rPr>
              <a:t>42</a:t>
            </a:r>
            <a:r>
              <a:rPr sz="2800" dirty="0">
                <a:solidFill>
                  <a:srgbClr val="404040"/>
                </a:solidFill>
                <a:latin typeface="Arial"/>
                <a:cs typeface="Arial"/>
              </a:rPr>
              <a:t>%</a:t>
            </a:r>
            <a:r>
              <a:rPr sz="2800" spc="-35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404040"/>
                </a:solidFill>
                <a:latin typeface="Arial"/>
                <a:cs typeface="Arial"/>
              </a:rPr>
              <a:t>of</a:t>
            </a:r>
            <a:r>
              <a:rPr sz="2800" spc="-35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404040"/>
                </a:solidFill>
                <a:latin typeface="Arial"/>
                <a:cs typeface="Arial"/>
              </a:rPr>
              <a:t>US</a:t>
            </a:r>
            <a:r>
              <a:rPr sz="2800" spc="-50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404040"/>
                </a:solidFill>
                <a:latin typeface="Arial"/>
                <a:cs typeface="Arial"/>
              </a:rPr>
              <a:t>adults</a:t>
            </a:r>
            <a:r>
              <a:rPr sz="2800" spc="-40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404040"/>
                </a:solidFill>
                <a:latin typeface="Arial"/>
                <a:cs typeface="Arial"/>
              </a:rPr>
              <a:t>–</a:t>
            </a:r>
            <a:r>
              <a:rPr sz="2800" spc="-40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404040"/>
                </a:solidFill>
                <a:latin typeface="Arial"/>
                <a:cs typeface="Arial"/>
              </a:rPr>
              <a:t>have</a:t>
            </a:r>
            <a:r>
              <a:rPr sz="2800" spc="-30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800" spc="-10" dirty="0">
                <a:solidFill>
                  <a:srgbClr val="404040"/>
                </a:solidFill>
                <a:latin typeface="Arial"/>
                <a:cs typeface="Arial"/>
              </a:rPr>
              <a:t>prediabetes, </a:t>
            </a:r>
            <a:r>
              <a:rPr sz="2800" dirty="0">
                <a:solidFill>
                  <a:srgbClr val="404040"/>
                </a:solidFill>
                <a:latin typeface="Arial"/>
                <a:cs typeface="Arial"/>
              </a:rPr>
              <a:t>which</a:t>
            </a:r>
            <a:r>
              <a:rPr sz="2800" spc="-75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404040"/>
                </a:solidFill>
                <a:latin typeface="Arial"/>
                <a:cs typeface="Arial"/>
              </a:rPr>
              <a:t>raises</a:t>
            </a:r>
            <a:r>
              <a:rPr sz="2800" spc="-75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800" spc="-10" dirty="0">
                <a:solidFill>
                  <a:srgbClr val="404040"/>
                </a:solidFill>
                <a:latin typeface="Arial"/>
                <a:cs typeface="Arial"/>
              </a:rPr>
              <a:t>short-</a:t>
            </a:r>
            <a:r>
              <a:rPr sz="2800" dirty="0">
                <a:solidFill>
                  <a:srgbClr val="404040"/>
                </a:solidFill>
                <a:latin typeface="Arial"/>
                <a:cs typeface="Arial"/>
              </a:rPr>
              <a:t>term</a:t>
            </a:r>
            <a:r>
              <a:rPr sz="2800" spc="-75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404040"/>
                </a:solidFill>
                <a:latin typeface="Arial"/>
                <a:cs typeface="Arial"/>
              </a:rPr>
              <a:t>absolute</a:t>
            </a:r>
            <a:r>
              <a:rPr sz="2800" spc="-75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404040"/>
                </a:solidFill>
                <a:latin typeface="Arial"/>
                <a:cs typeface="Arial"/>
              </a:rPr>
              <a:t>risk</a:t>
            </a:r>
            <a:r>
              <a:rPr sz="2800" spc="-70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800" spc="-25" dirty="0">
                <a:solidFill>
                  <a:srgbClr val="404040"/>
                </a:solidFill>
                <a:latin typeface="Arial"/>
                <a:cs typeface="Arial"/>
              </a:rPr>
              <a:t>of </a:t>
            </a:r>
            <a:r>
              <a:rPr sz="2800" spc="-10" dirty="0">
                <a:solidFill>
                  <a:srgbClr val="404040"/>
                </a:solidFill>
                <a:latin typeface="Arial"/>
                <a:cs typeface="Arial"/>
              </a:rPr>
              <a:t>Type</a:t>
            </a:r>
            <a:r>
              <a:rPr sz="2800" spc="-55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404040"/>
                </a:solidFill>
                <a:latin typeface="Arial"/>
                <a:cs typeface="Arial"/>
              </a:rPr>
              <a:t>2</a:t>
            </a:r>
            <a:r>
              <a:rPr sz="2800" spc="-50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404040"/>
                </a:solidFill>
                <a:latin typeface="Arial"/>
                <a:cs typeface="Arial"/>
              </a:rPr>
              <a:t>diabetes</a:t>
            </a:r>
            <a:r>
              <a:rPr sz="2800" spc="-50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404040"/>
                </a:solidFill>
                <a:latin typeface="Arial"/>
                <a:cs typeface="Arial"/>
              </a:rPr>
              <a:t>by</a:t>
            </a:r>
            <a:r>
              <a:rPr sz="2800" spc="-50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404040"/>
                </a:solidFill>
                <a:latin typeface="Arial"/>
                <a:cs typeface="Arial"/>
              </a:rPr>
              <a:t>3-</a:t>
            </a:r>
            <a:r>
              <a:rPr sz="2800" spc="-50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404040"/>
                </a:solidFill>
                <a:latin typeface="Arial"/>
                <a:cs typeface="Arial"/>
              </a:rPr>
              <a:t>to</a:t>
            </a:r>
            <a:r>
              <a:rPr sz="2800" spc="-55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800" spc="-25" dirty="0">
                <a:solidFill>
                  <a:srgbClr val="404040"/>
                </a:solidFill>
                <a:latin typeface="Arial"/>
                <a:cs typeface="Arial"/>
              </a:rPr>
              <a:t>10-</a:t>
            </a:r>
            <a:r>
              <a:rPr sz="2800" spc="-10" dirty="0">
                <a:solidFill>
                  <a:srgbClr val="404040"/>
                </a:solidFill>
                <a:latin typeface="Arial"/>
                <a:cs typeface="Arial"/>
              </a:rPr>
              <a:t>fold.</a:t>
            </a:r>
            <a:r>
              <a:rPr sz="2775" spc="-15" baseline="25525" dirty="0">
                <a:solidFill>
                  <a:srgbClr val="404040"/>
                </a:solidFill>
                <a:latin typeface="Arial"/>
                <a:cs typeface="Arial"/>
              </a:rPr>
              <a:t>1-</a:t>
            </a:r>
            <a:r>
              <a:rPr sz="2775" spc="-75" baseline="25525" dirty="0">
                <a:solidFill>
                  <a:srgbClr val="404040"/>
                </a:solidFill>
                <a:latin typeface="Arial"/>
                <a:cs typeface="Arial"/>
              </a:rPr>
              <a:t>2</a:t>
            </a:r>
            <a:endParaRPr sz="2775" baseline="25525" dirty="0">
              <a:latin typeface="Arial"/>
              <a:cs typeface="Arial"/>
            </a:endParaRPr>
          </a:p>
          <a:p>
            <a:pPr marL="25400" marR="17780">
              <a:lnSpc>
                <a:spcPct val="95900"/>
              </a:lnSpc>
              <a:spcBef>
                <a:spcPts val="1560"/>
              </a:spcBef>
              <a:tabLst>
                <a:tab pos="2330450" algn="l"/>
              </a:tabLst>
            </a:pPr>
            <a:r>
              <a:rPr sz="2800" dirty="0">
                <a:solidFill>
                  <a:srgbClr val="404040"/>
                </a:solidFill>
                <a:latin typeface="Arial"/>
                <a:cs typeface="Arial"/>
              </a:rPr>
              <a:t>Overall,</a:t>
            </a:r>
            <a:r>
              <a:rPr sz="2800" spc="-70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404040"/>
                </a:solidFill>
                <a:latin typeface="Arial"/>
                <a:cs typeface="Arial"/>
              </a:rPr>
              <a:t>up</a:t>
            </a:r>
            <a:r>
              <a:rPr sz="2800" spc="-70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800" spc="-25" dirty="0">
                <a:solidFill>
                  <a:srgbClr val="404040"/>
                </a:solidFill>
                <a:latin typeface="Arial"/>
                <a:cs typeface="Arial"/>
              </a:rPr>
              <a:t>to</a:t>
            </a:r>
            <a:r>
              <a:rPr lang="en-US" sz="2800" spc="-25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4000" spc="-140" dirty="0">
                <a:solidFill>
                  <a:srgbClr val="404040"/>
                </a:solidFill>
                <a:latin typeface="Arial Black"/>
                <a:cs typeface="Arial Black"/>
              </a:rPr>
              <a:t>70%</a:t>
            </a:r>
            <a:r>
              <a:rPr sz="4000" spc="-415" dirty="0">
                <a:solidFill>
                  <a:srgbClr val="404040"/>
                </a:solidFill>
                <a:latin typeface="Arial Black"/>
                <a:cs typeface="Arial Black"/>
              </a:rPr>
              <a:t> </a:t>
            </a:r>
            <a:r>
              <a:rPr sz="4000" dirty="0">
                <a:solidFill>
                  <a:srgbClr val="404040"/>
                </a:solidFill>
                <a:latin typeface="Arial Black"/>
                <a:cs typeface="Arial Black"/>
              </a:rPr>
              <a:t>of</a:t>
            </a:r>
            <a:r>
              <a:rPr sz="4000" spc="-320" dirty="0">
                <a:solidFill>
                  <a:srgbClr val="404040"/>
                </a:solidFill>
                <a:latin typeface="Arial Black"/>
                <a:cs typeface="Arial Black"/>
              </a:rPr>
              <a:t> </a:t>
            </a:r>
            <a:r>
              <a:rPr sz="4000" spc="-175" dirty="0">
                <a:solidFill>
                  <a:srgbClr val="404040"/>
                </a:solidFill>
                <a:latin typeface="Arial Black"/>
                <a:cs typeface="Arial Black"/>
              </a:rPr>
              <a:t>people </a:t>
            </a:r>
            <a:r>
              <a:rPr sz="2800" dirty="0">
                <a:solidFill>
                  <a:srgbClr val="404040"/>
                </a:solidFill>
                <a:latin typeface="Arial"/>
                <a:cs typeface="Arial"/>
              </a:rPr>
              <a:t>with</a:t>
            </a:r>
            <a:r>
              <a:rPr sz="2800" spc="-114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404040"/>
                </a:solidFill>
                <a:latin typeface="Arial"/>
                <a:cs typeface="Arial"/>
              </a:rPr>
              <a:t>prediabetes</a:t>
            </a:r>
            <a:r>
              <a:rPr sz="2800" spc="-114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404040"/>
                </a:solidFill>
                <a:latin typeface="Arial"/>
                <a:cs typeface="Arial"/>
              </a:rPr>
              <a:t>may</a:t>
            </a:r>
            <a:r>
              <a:rPr sz="2800" spc="-110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404040"/>
                </a:solidFill>
                <a:latin typeface="Arial"/>
                <a:cs typeface="Arial"/>
              </a:rPr>
              <a:t>develop</a:t>
            </a:r>
            <a:r>
              <a:rPr sz="2800" spc="-155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800" spc="-10" dirty="0">
                <a:solidFill>
                  <a:srgbClr val="404040"/>
                </a:solidFill>
                <a:latin typeface="Arial"/>
                <a:cs typeface="Arial"/>
              </a:rPr>
              <a:t>Type</a:t>
            </a:r>
            <a:r>
              <a:rPr sz="2800" spc="-114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800" spc="-50" dirty="0">
                <a:solidFill>
                  <a:srgbClr val="404040"/>
                </a:solidFill>
                <a:latin typeface="Arial"/>
                <a:cs typeface="Arial"/>
              </a:rPr>
              <a:t>2 </a:t>
            </a:r>
            <a:r>
              <a:rPr sz="2800" dirty="0">
                <a:solidFill>
                  <a:srgbClr val="404040"/>
                </a:solidFill>
                <a:latin typeface="Arial"/>
                <a:cs typeface="Arial"/>
              </a:rPr>
              <a:t>diabetes</a:t>
            </a:r>
            <a:r>
              <a:rPr sz="2800" spc="-80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404040"/>
                </a:solidFill>
                <a:latin typeface="Arial"/>
                <a:cs typeface="Arial"/>
              </a:rPr>
              <a:t>during</a:t>
            </a:r>
            <a:r>
              <a:rPr sz="2800" spc="-80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404040"/>
                </a:solidFill>
                <a:latin typeface="Arial"/>
                <a:cs typeface="Arial"/>
              </a:rPr>
              <a:t>their</a:t>
            </a:r>
            <a:r>
              <a:rPr sz="2800" spc="-75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800" spc="-10" dirty="0">
                <a:solidFill>
                  <a:srgbClr val="404040"/>
                </a:solidFill>
                <a:latin typeface="Arial"/>
                <a:cs typeface="Arial"/>
              </a:rPr>
              <a:t>lifetimes.</a:t>
            </a:r>
            <a:r>
              <a:rPr sz="2775" spc="-15" baseline="25525" dirty="0">
                <a:solidFill>
                  <a:srgbClr val="404040"/>
                </a:solidFill>
                <a:latin typeface="Arial"/>
                <a:cs typeface="Arial"/>
              </a:rPr>
              <a:t>3</a:t>
            </a:r>
            <a:endParaRPr sz="2775" baseline="25525" dirty="0">
              <a:latin typeface="Arial"/>
              <a:cs typeface="Arial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509016" y="5011673"/>
            <a:ext cx="11683365" cy="1846580"/>
            <a:chOff x="509016" y="5011673"/>
            <a:chExt cx="11683365" cy="1846580"/>
          </a:xfrm>
        </p:grpSpPr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09016" y="5011673"/>
              <a:ext cx="11682984" cy="1846292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509016" y="6284213"/>
              <a:ext cx="11683365" cy="574040"/>
            </a:xfrm>
            <a:custGeom>
              <a:avLst/>
              <a:gdLst/>
              <a:ahLst/>
              <a:cxnLst/>
              <a:rect l="l" t="t" r="r" b="b"/>
              <a:pathLst>
                <a:path w="11683365" h="574040">
                  <a:moveTo>
                    <a:pt x="11682984" y="0"/>
                  </a:moveTo>
                  <a:lnTo>
                    <a:pt x="11573560" y="24520"/>
                  </a:lnTo>
                  <a:lnTo>
                    <a:pt x="11497402" y="40475"/>
                  </a:lnTo>
                  <a:lnTo>
                    <a:pt x="11418737" y="56121"/>
                  </a:lnTo>
                  <a:lnTo>
                    <a:pt x="11337618" y="71461"/>
                  </a:lnTo>
                  <a:lnTo>
                    <a:pt x="11254094" y="86497"/>
                  </a:lnTo>
                  <a:lnTo>
                    <a:pt x="11168219" y="101233"/>
                  </a:lnTo>
                  <a:lnTo>
                    <a:pt x="11080043" y="115671"/>
                  </a:lnTo>
                  <a:lnTo>
                    <a:pt x="10989618" y="129815"/>
                  </a:lnTo>
                  <a:lnTo>
                    <a:pt x="10896996" y="143667"/>
                  </a:lnTo>
                  <a:lnTo>
                    <a:pt x="10802228" y="157231"/>
                  </a:lnTo>
                  <a:lnTo>
                    <a:pt x="10705365" y="170509"/>
                  </a:lnTo>
                  <a:lnTo>
                    <a:pt x="10606461" y="183505"/>
                  </a:lnTo>
                  <a:lnTo>
                    <a:pt x="10505565" y="196221"/>
                  </a:lnTo>
                  <a:lnTo>
                    <a:pt x="10402729" y="208661"/>
                  </a:lnTo>
                  <a:lnTo>
                    <a:pt x="10244952" y="226809"/>
                  </a:lnTo>
                  <a:lnTo>
                    <a:pt x="10083101" y="244352"/>
                  </a:lnTo>
                  <a:lnTo>
                    <a:pt x="9917350" y="261300"/>
                  </a:lnTo>
                  <a:lnTo>
                    <a:pt x="9747874" y="277662"/>
                  </a:lnTo>
                  <a:lnTo>
                    <a:pt x="9574846" y="293450"/>
                  </a:lnTo>
                  <a:lnTo>
                    <a:pt x="9398440" y="308674"/>
                  </a:lnTo>
                  <a:lnTo>
                    <a:pt x="9218830" y="323342"/>
                  </a:lnTo>
                  <a:lnTo>
                    <a:pt x="8974668" y="342056"/>
                  </a:lnTo>
                  <a:lnTo>
                    <a:pt x="8725533" y="359825"/>
                  </a:lnTo>
                  <a:lnTo>
                    <a:pt x="8471836" y="376674"/>
                  </a:lnTo>
                  <a:lnTo>
                    <a:pt x="8213992" y="392628"/>
                  </a:lnTo>
                  <a:lnTo>
                    <a:pt x="7952411" y="407710"/>
                  </a:lnTo>
                  <a:lnTo>
                    <a:pt x="7620811" y="425372"/>
                  </a:lnTo>
                  <a:lnTo>
                    <a:pt x="7284823" y="441757"/>
                  </a:lnTo>
                  <a:lnTo>
                    <a:pt x="6945255" y="456910"/>
                  </a:lnTo>
                  <a:lnTo>
                    <a:pt x="6602911" y="470880"/>
                  </a:lnTo>
                  <a:lnTo>
                    <a:pt x="6189569" y="486146"/>
                  </a:lnTo>
                  <a:lnTo>
                    <a:pt x="5774783" y="499855"/>
                  </a:lnTo>
                  <a:lnTo>
                    <a:pt x="5290899" y="513990"/>
                  </a:lnTo>
                  <a:lnTo>
                    <a:pt x="4740639" y="527850"/>
                  </a:lnTo>
                  <a:lnTo>
                    <a:pt x="4196475" y="539447"/>
                  </a:lnTo>
                  <a:lnTo>
                    <a:pt x="3595687" y="550026"/>
                  </a:lnTo>
                  <a:lnTo>
                    <a:pt x="2884395" y="559795"/>
                  </a:lnTo>
                  <a:lnTo>
                    <a:pt x="2087464" y="567500"/>
                  </a:lnTo>
                  <a:lnTo>
                    <a:pt x="1191534" y="572433"/>
                  </a:lnTo>
                  <a:lnTo>
                    <a:pt x="0" y="573493"/>
                  </a:lnTo>
                  <a:lnTo>
                    <a:pt x="11682984" y="573493"/>
                  </a:lnTo>
                  <a:lnTo>
                    <a:pt x="11682984" y="0"/>
                  </a:lnTo>
                  <a:close/>
                </a:path>
              </a:pathLst>
            </a:custGeom>
            <a:solidFill>
              <a:srgbClr val="FFFFFF">
                <a:alpha val="45881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" name="TextBox 15">
            <a:extLst>
              <a:ext uri="{FF2B5EF4-FFF2-40B4-BE49-F238E27FC236}">
                <a16:creationId xmlns:a16="http://schemas.microsoft.com/office/drawing/2014/main" id="{81E2829A-B27C-A2A0-03E5-BA93B5F7BEEF}"/>
              </a:ext>
            </a:extLst>
          </p:cNvPr>
          <p:cNvSpPr txBox="1"/>
          <p:nvPr/>
        </p:nvSpPr>
        <p:spPr>
          <a:xfrm>
            <a:off x="391522" y="1343860"/>
            <a:ext cx="8904877" cy="769441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2750"/>
              </a:spcBef>
            </a:pPr>
            <a:r>
              <a:rPr lang="en-US" sz="2200" dirty="0">
                <a:solidFill>
                  <a:srgbClr val="FFFFFF"/>
                </a:solidFill>
                <a:effectLst/>
                <a:latin typeface="Arial Black" panose="020B0604020202020204" pitchFamily="34" charset="0"/>
              </a:rPr>
              <a:t>Individuals diagnosed with prediabetes face an increased likelihood of progressing to diabetes.</a:t>
            </a:r>
            <a:endParaRPr lang="en-US" sz="2200" dirty="0">
              <a:latin typeface="Arial Black"/>
              <a:cs typeface="Arial Black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EAB6CA7-F495-E74B-C4FC-38DD743F41D6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4</a:t>
            </a:fld>
            <a:endParaRPr lang="en-US"/>
          </a:p>
        </p:txBody>
      </p:sp>
      <p:pic>
        <p:nvPicPr>
          <p:cNvPr id="13" name="Picture 12" descr="A logo of a lion and a map&#10;&#10;AI-generated content may be incorrect.">
            <a:extLst>
              <a:ext uri="{FF2B5EF4-FFF2-40B4-BE49-F238E27FC236}">
                <a16:creationId xmlns:a16="http://schemas.microsoft.com/office/drawing/2014/main" id="{FC927520-BED3-7516-F296-A201A0C0C6A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00221" y="5631700"/>
            <a:ext cx="964739" cy="1163293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25166" y="373926"/>
            <a:ext cx="10906866" cy="1090683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The</a:t>
            </a:r>
            <a:r>
              <a:rPr spc="-240" dirty="0"/>
              <a:t> </a:t>
            </a:r>
            <a:r>
              <a:rPr spc="-125" dirty="0"/>
              <a:t>Two</a:t>
            </a:r>
            <a:r>
              <a:rPr spc="-150" dirty="0"/>
              <a:t> </a:t>
            </a:r>
            <a:r>
              <a:rPr spc="-20" dirty="0"/>
              <a:t>Main</a:t>
            </a:r>
            <a:r>
              <a:rPr spc="-190" dirty="0"/>
              <a:t> </a:t>
            </a:r>
            <a:r>
              <a:rPr spc="-90" dirty="0"/>
              <a:t>Types</a:t>
            </a:r>
            <a:r>
              <a:rPr spc="-185" dirty="0"/>
              <a:t> </a:t>
            </a:r>
            <a:r>
              <a:rPr dirty="0"/>
              <a:t>of</a:t>
            </a:r>
            <a:r>
              <a:rPr spc="-185" dirty="0"/>
              <a:t> </a:t>
            </a:r>
            <a:r>
              <a:rPr spc="-20" dirty="0"/>
              <a:t>Diabetes</a:t>
            </a:r>
            <a:r>
              <a:rPr lang="en-US" spc="-20" dirty="0"/>
              <a:t> </a:t>
            </a:r>
            <a:br>
              <a:rPr lang="en-US" spc="-20" dirty="0"/>
            </a:br>
            <a:r>
              <a:rPr lang="en-US" sz="3000" spc="-20" dirty="0">
                <a:solidFill>
                  <a:schemeClr val="bg1">
                    <a:lumMod val="50000"/>
                  </a:schemeClr>
                </a:solidFill>
              </a:rPr>
              <a:t>(Diabetes is now understood to have multiple subgroups)</a:t>
            </a:r>
            <a:endParaRPr sz="3000" spc="-20" dirty="0">
              <a:solidFill>
                <a:schemeClr val="bg1">
                  <a:lumMod val="50000"/>
                </a:schemeClr>
              </a:solidFill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460780" y="1676400"/>
            <a:ext cx="11731220" cy="5197106"/>
            <a:chOff x="483108" y="1661147"/>
            <a:chExt cx="11731220" cy="5197106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83108" y="1661147"/>
              <a:ext cx="2410206" cy="1018044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31344" y="5011961"/>
              <a:ext cx="11682984" cy="1846292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509016" y="6284213"/>
              <a:ext cx="11683365" cy="574040"/>
            </a:xfrm>
            <a:custGeom>
              <a:avLst/>
              <a:gdLst/>
              <a:ahLst/>
              <a:cxnLst/>
              <a:rect l="l" t="t" r="r" b="b"/>
              <a:pathLst>
                <a:path w="11683365" h="574040">
                  <a:moveTo>
                    <a:pt x="11682984" y="0"/>
                  </a:moveTo>
                  <a:lnTo>
                    <a:pt x="11573560" y="24520"/>
                  </a:lnTo>
                  <a:lnTo>
                    <a:pt x="11497402" y="40475"/>
                  </a:lnTo>
                  <a:lnTo>
                    <a:pt x="11418737" y="56121"/>
                  </a:lnTo>
                  <a:lnTo>
                    <a:pt x="11337618" y="71461"/>
                  </a:lnTo>
                  <a:lnTo>
                    <a:pt x="11254094" y="86497"/>
                  </a:lnTo>
                  <a:lnTo>
                    <a:pt x="11168219" y="101233"/>
                  </a:lnTo>
                  <a:lnTo>
                    <a:pt x="11080043" y="115671"/>
                  </a:lnTo>
                  <a:lnTo>
                    <a:pt x="10989618" y="129815"/>
                  </a:lnTo>
                  <a:lnTo>
                    <a:pt x="10896996" y="143667"/>
                  </a:lnTo>
                  <a:lnTo>
                    <a:pt x="10802228" y="157231"/>
                  </a:lnTo>
                  <a:lnTo>
                    <a:pt x="10705365" y="170509"/>
                  </a:lnTo>
                  <a:lnTo>
                    <a:pt x="10606461" y="183505"/>
                  </a:lnTo>
                  <a:lnTo>
                    <a:pt x="10505565" y="196221"/>
                  </a:lnTo>
                  <a:lnTo>
                    <a:pt x="10402729" y="208661"/>
                  </a:lnTo>
                  <a:lnTo>
                    <a:pt x="10244952" y="226809"/>
                  </a:lnTo>
                  <a:lnTo>
                    <a:pt x="10083101" y="244352"/>
                  </a:lnTo>
                  <a:lnTo>
                    <a:pt x="9917350" y="261300"/>
                  </a:lnTo>
                  <a:lnTo>
                    <a:pt x="9747874" y="277662"/>
                  </a:lnTo>
                  <a:lnTo>
                    <a:pt x="9574846" y="293450"/>
                  </a:lnTo>
                  <a:lnTo>
                    <a:pt x="9398440" y="308674"/>
                  </a:lnTo>
                  <a:lnTo>
                    <a:pt x="9218830" y="323342"/>
                  </a:lnTo>
                  <a:lnTo>
                    <a:pt x="8974668" y="342056"/>
                  </a:lnTo>
                  <a:lnTo>
                    <a:pt x="8725533" y="359825"/>
                  </a:lnTo>
                  <a:lnTo>
                    <a:pt x="8471836" y="376674"/>
                  </a:lnTo>
                  <a:lnTo>
                    <a:pt x="8213992" y="392628"/>
                  </a:lnTo>
                  <a:lnTo>
                    <a:pt x="7952411" y="407710"/>
                  </a:lnTo>
                  <a:lnTo>
                    <a:pt x="7620811" y="425372"/>
                  </a:lnTo>
                  <a:lnTo>
                    <a:pt x="7284823" y="441757"/>
                  </a:lnTo>
                  <a:lnTo>
                    <a:pt x="6945255" y="456910"/>
                  </a:lnTo>
                  <a:lnTo>
                    <a:pt x="6602911" y="470880"/>
                  </a:lnTo>
                  <a:lnTo>
                    <a:pt x="6189569" y="486146"/>
                  </a:lnTo>
                  <a:lnTo>
                    <a:pt x="5774783" y="499855"/>
                  </a:lnTo>
                  <a:lnTo>
                    <a:pt x="5290899" y="513990"/>
                  </a:lnTo>
                  <a:lnTo>
                    <a:pt x="4740639" y="527850"/>
                  </a:lnTo>
                  <a:lnTo>
                    <a:pt x="4196475" y="539447"/>
                  </a:lnTo>
                  <a:lnTo>
                    <a:pt x="3595687" y="550026"/>
                  </a:lnTo>
                  <a:lnTo>
                    <a:pt x="2884395" y="559795"/>
                  </a:lnTo>
                  <a:lnTo>
                    <a:pt x="2087464" y="567500"/>
                  </a:lnTo>
                  <a:lnTo>
                    <a:pt x="1191534" y="572433"/>
                  </a:lnTo>
                  <a:lnTo>
                    <a:pt x="0" y="573493"/>
                  </a:lnTo>
                  <a:lnTo>
                    <a:pt x="11682984" y="573493"/>
                  </a:lnTo>
                  <a:lnTo>
                    <a:pt x="11682984" y="0"/>
                  </a:lnTo>
                  <a:close/>
                </a:path>
              </a:pathLst>
            </a:custGeom>
            <a:solidFill>
              <a:srgbClr val="FFFFFF">
                <a:alpha val="45881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6875906" y="1926716"/>
              <a:ext cx="0" cy="3493135"/>
            </a:xfrm>
            <a:custGeom>
              <a:avLst/>
              <a:gdLst/>
              <a:ahLst/>
              <a:cxnLst/>
              <a:rect l="l" t="t" r="r" b="b"/>
              <a:pathLst>
                <a:path h="3493135">
                  <a:moveTo>
                    <a:pt x="0" y="0"/>
                  </a:moveTo>
                  <a:lnTo>
                    <a:pt x="0" y="3492754"/>
                  </a:lnTo>
                </a:path>
              </a:pathLst>
            </a:custGeom>
            <a:ln w="25146">
              <a:solidFill>
                <a:srgbClr val="1546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>
            <a:spLocks noGrp="1"/>
          </p:cNvSpPr>
          <p:nvPr>
            <p:ph sz="half" idx="2"/>
          </p:nvPr>
        </p:nvSpPr>
        <p:spPr>
          <a:xfrm>
            <a:off x="759968" y="1590517"/>
            <a:ext cx="5428615" cy="4338367"/>
          </a:xfrm>
          <a:prstGeom prst="rect">
            <a:avLst/>
          </a:prstGeom>
        </p:spPr>
        <p:txBody>
          <a:bodyPr vert="horz" wrap="square" lIns="0" tIns="1943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530"/>
              </a:spcBef>
            </a:pPr>
            <a:r>
              <a:rPr dirty="0"/>
              <a:t>TYPE</a:t>
            </a:r>
            <a:r>
              <a:rPr spc="-140" dirty="0"/>
              <a:t> </a:t>
            </a:r>
            <a:r>
              <a:rPr spc="-50" dirty="0"/>
              <a:t>1</a:t>
            </a:r>
          </a:p>
          <a:p>
            <a:pPr marL="12700" marR="323850">
              <a:lnSpc>
                <a:spcPct val="100000"/>
              </a:lnSpc>
              <a:spcBef>
                <a:spcPts val="1115"/>
              </a:spcBef>
            </a:pPr>
            <a:r>
              <a:rPr sz="2800" dirty="0">
                <a:solidFill>
                  <a:srgbClr val="585858"/>
                </a:solidFill>
                <a:latin typeface="Arial"/>
                <a:cs typeface="Arial"/>
              </a:rPr>
              <a:t>(5%)</a:t>
            </a:r>
            <a:r>
              <a:rPr sz="2800" spc="-135" dirty="0">
                <a:solidFill>
                  <a:srgbClr val="585858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585858"/>
                </a:solidFill>
                <a:latin typeface="Arial"/>
                <a:cs typeface="Arial"/>
              </a:rPr>
              <a:t>The</a:t>
            </a:r>
            <a:r>
              <a:rPr sz="2800" spc="-85" dirty="0">
                <a:solidFill>
                  <a:srgbClr val="585858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585858"/>
                </a:solidFill>
                <a:latin typeface="Arial"/>
                <a:cs typeface="Arial"/>
              </a:rPr>
              <a:t>pancreas</a:t>
            </a:r>
            <a:r>
              <a:rPr sz="2800" spc="-85" dirty="0">
                <a:solidFill>
                  <a:srgbClr val="585858"/>
                </a:solidFill>
                <a:latin typeface="Arial"/>
                <a:cs typeface="Arial"/>
              </a:rPr>
              <a:t> </a:t>
            </a:r>
            <a:r>
              <a:rPr lang="en-US" sz="2800" dirty="0">
                <a:solidFill>
                  <a:srgbClr val="585858"/>
                </a:solidFill>
                <a:latin typeface="Arial"/>
                <a:cs typeface="Arial"/>
              </a:rPr>
              <a:t>makes too little</a:t>
            </a:r>
            <a:r>
              <a:rPr sz="2800" spc="-55" dirty="0">
                <a:solidFill>
                  <a:srgbClr val="585858"/>
                </a:solidFill>
                <a:latin typeface="Arial"/>
                <a:cs typeface="Arial"/>
              </a:rPr>
              <a:t> </a:t>
            </a:r>
            <a:r>
              <a:rPr lang="en-US" sz="2800" spc="-55" dirty="0">
                <a:solidFill>
                  <a:srgbClr val="585858"/>
                </a:solidFill>
                <a:latin typeface="Arial"/>
                <a:cs typeface="Arial"/>
              </a:rPr>
              <a:t>or no </a:t>
            </a:r>
            <a:r>
              <a:rPr sz="2800" spc="-10" dirty="0">
                <a:solidFill>
                  <a:srgbClr val="585858"/>
                </a:solidFill>
                <a:latin typeface="Arial"/>
                <a:cs typeface="Arial"/>
              </a:rPr>
              <a:t>insulin</a:t>
            </a:r>
            <a:r>
              <a:rPr lang="en-US" sz="2800" spc="-10" dirty="0">
                <a:solidFill>
                  <a:srgbClr val="585858"/>
                </a:solidFill>
                <a:latin typeface="Arial"/>
                <a:cs typeface="Arial"/>
              </a:rPr>
              <a:t>, usually because the immune system attacks and destroys its insulin-producing cells.</a:t>
            </a:r>
            <a:endParaRPr sz="2800" dirty="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  <a:spcBef>
                <a:spcPts val="5"/>
              </a:spcBef>
            </a:pPr>
            <a:r>
              <a:rPr lang="en-US" sz="2800" spc="-10" dirty="0">
                <a:solidFill>
                  <a:srgbClr val="585858"/>
                </a:solidFill>
                <a:latin typeface="Arial"/>
                <a:cs typeface="Arial"/>
              </a:rPr>
              <a:t>Typically</a:t>
            </a:r>
            <a:r>
              <a:rPr sz="2800" spc="-10" dirty="0">
                <a:solidFill>
                  <a:srgbClr val="585858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585858"/>
                </a:solidFill>
                <a:latin typeface="Arial"/>
                <a:cs typeface="Arial"/>
              </a:rPr>
              <a:t>manifests</a:t>
            </a:r>
            <a:r>
              <a:rPr sz="2800" spc="-60" dirty="0">
                <a:solidFill>
                  <a:srgbClr val="585858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585858"/>
                </a:solidFill>
                <a:latin typeface="Arial"/>
                <a:cs typeface="Arial"/>
              </a:rPr>
              <a:t>early</a:t>
            </a:r>
            <a:r>
              <a:rPr sz="2800" spc="-55" dirty="0">
                <a:solidFill>
                  <a:srgbClr val="585858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585858"/>
                </a:solidFill>
                <a:latin typeface="Arial"/>
                <a:cs typeface="Arial"/>
              </a:rPr>
              <a:t>in</a:t>
            </a:r>
            <a:r>
              <a:rPr sz="2800" spc="-55" dirty="0">
                <a:solidFill>
                  <a:srgbClr val="585858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585858"/>
                </a:solidFill>
                <a:latin typeface="Arial"/>
                <a:cs typeface="Arial"/>
              </a:rPr>
              <a:t>life</a:t>
            </a:r>
            <a:r>
              <a:rPr sz="2800" spc="-60" dirty="0">
                <a:solidFill>
                  <a:srgbClr val="585858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585858"/>
                </a:solidFill>
                <a:latin typeface="Arial"/>
                <a:cs typeface="Arial"/>
              </a:rPr>
              <a:t>and</a:t>
            </a:r>
            <a:r>
              <a:rPr sz="2800" spc="-55" dirty="0">
                <a:solidFill>
                  <a:srgbClr val="585858"/>
                </a:solidFill>
                <a:latin typeface="Arial"/>
                <a:cs typeface="Arial"/>
              </a:rPr>
              <a:t> </a:t>
            </a:r>
            <a:r>
              <a:rPr sz="2800" spc="-10" dirty="0">
                <a:solidFill>
                  <a:srgbClr val="585858"/>
                </a:solidFill>
                <a:latin typeface="Arial"/>
                <a:cs typeface="Arial"/>
              </a:rPr>
              <a:t>requires </a:t>
            </a:r>
            <a:r>
              <a:rPr sz="2800" dirty="0">
                <a:solidFill>
                  <a:srgbClr val="585858"/>
                </a:solidFill>
                <a:latin typeface="Arial"/>
                <a:cs typeface="Arial"/>
              </a:rPr>
              <a:t>lifelong</a:t>
            </a:r>
            <a:r>
              <a:rPr sz="2800" spc="-110" dirty="0">
                <a:solidFill>
                  <a:srgbClr val="585858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585858"/>
                </a:solidFill>
                <a:latin typeface="Arial"/>
                <a:cs typeface="Arial"/>
              </a:rPr>
              <a:t>insulin</a:t>
            </a:r>
            <a:r>
              <a:rPr sz="2800" spc="-110" dirty="0">
                <a:solidFill>
                  <a:srgbClr val="585858"/>
                </a:solidFill>
                <a:latin typeface="Arial"/>
                <a:cs typeface="Arial"/>
              </a:rPr>
              <a:t> </a:t>
            </a:r>
            <a:r>
              <a:rPr sz="2800" spc="-10" dirty="0">
                <a:solidFill>
                  <a:srgbClr val="585858"/>
                </a:solidFill>
                <a:latin typeface="Arial"/>
                <a:cs typeface="Arial"/>
              </a:rPr>
              <a:t>supplement</a:t>
            </a:r>
            <a:r>
              <a:rPr lang="en-US" sz="2800" spc="-10" dirty="0">
                <a:solidFill>
                  <a:srgbClr val="585858"/>
                </a:solidFill>
                <a:latin typeface="Arial"/>
                <a:cs typeface="Arial"/>
              </a:rPr>
              <a:t>ation</a:t>
            </a:r>
            <a:r>
              <a:rPr sz="2800" spc="-10" dirty="0">
                <a:solidFill>
                  <a:srgbClr val="585858"/>
                </a:solidFill>
                <a:latin typeface="Arial"/>
                <a:cs typeface="Arial"/>
              </a:rPr>
              <a:t>.</a:t>
            </a:r>
            <a:endParaRPr sz="2800" dirty="0">
              <a:latin typeface="Arial"/>
              <a:cs typeface="Arial"/>
            </a:endParaRPr>
          </a:p>
        </p:txBody>
      </p:sp>
      <p:pic>
        <p:nvPicPr>
          <p:cNvPr id="9" name="object 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986016" y="1661147"/>
            <a:ext cx="2410205" cy="1018044"/>
          </a:xfrm>
          <a:prstGeom prst="rect">
            <a:avLst/>
          </a:prstGeom>
        </p:spPr>
      </p:pic>
      <p:sp>
        <p:nvSpPr>
          <p:cNvPr id="10" name="object 10"/>
          <p:cNvSpPr txBox="1">
            <a:spLocks noGrp="1"/>
          </p:cNvSpPr>
          <p:nvPr>
            <p:ph sz="half" idx="3"/>
          </p:nvPr>
        </p:nvSpPr>
        <p:spPr>
          <a:xfrm>
            <a:off x="7263130" y="1590517"/>
            <a:ext cx="3867784" cy="3476593"/>
          </a:xfrm>
          <a:prstGeom prst="rect">
            <a:avLst/>
          </a:prstGeom>
        </p:spPr>
        <p:txBody>
          <a:bodyPr vert="horz" wrap="square" lIns="0" tIns="1943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530"/>
              </a:spcBef>
            </a:pPr>
            <a:r>
              <a:rPr dirty="0"/>
              <a:t>TYPE</a:t>
            </a:r>
            <a:r>
              <a:rPr spc="-140" dirty="0"/>
              <a:t> </a:t>
            </a:r>
            <a:r>
              <a:rPr spc="-50" dirty="0"/>
              <a:t>2</a:t>
            </a:r>
          </a:p>
          <a:p>
            <a:pPr marL="12700" marR="5080">
              <a:lnSpc>
                <a:spcPct val="100000"/>
              </a:lnSpc>
              <a:spcBef>
                <a:spcPts val="1115"/>
              </a:spcBef>
            </a:pPr>
            <a:r>
              <a:rPr sz="2800" spc="-20" dirty="0">
                <a:solidFill>
                  <a:srgbClr val="585858"/>
                </a:solidFill>
                <a:latin typeface="Arial"/>
                <a:cs typeface="Arial"/>
              </a:rPr>
              <a:t>(90-</a:t>
            </a:r>
            <a:r>
              <a:rPr sz="2800" dirty="0">
                <a:solidFill>
                  <a:srgbClr val="585858"/>
                </a:solidFill>
                <a:latin typeface="Arial"/>
                <a:cs typeface="Arial"/>
              </a:rPr>
              <a:t>95%)</a:t>
            </a:r>
            <a:r>
              <a:rPr sz="2800" spc="-90" dirty="0">
                <a:solidFill>
                  <a:srgbClr val="585858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585858"/>
                </a:solidFill>
                <a:latin typeface="Arial"/>
                <a:cs typeface="Arial"/>
              </a:rPr>
              <a:t>The</a:t>
            </a:r>
            <a:r>
              <a:rPr sz="2800" spc="-50" dirty="0">
                <a:solidFill>
                  <a:srgbClr val="585858"/>
                </a:solidFill>
                <a:latin typeface="Arial"/>
                <a:cs typeface="Arial"/>
              </a:rPr>
              <a:t> </a:t>
            </a:r>
            <a:r>
              <a:rPr sz="2800" spc="-20" dirty="0">
                <a:solidFill>
                  <a:srgbClr val="585858"/>
                </a:solidFill>
                <a:latin typeface="Arial"/>
                <a:cs typeface="Arial"/>
              </a:rPr>
              <a:t>body </a:t>
            </a:r>
            <a:r>
              <a:rPr lang="en-US" sz="2800" dirty="0">
                <a:solidFill>
                  <a:srgbClr val="585858"/>
                </a:solidFill>
                <a:latin typeface="Arial"/>
                <a:cs typeface="Arial"/>
              </a:rPr>
              <a:t>fails to use </a:t>
            </a:r>
            <a:r>
              <a:rPr sz="2800" dirty="0">
                <a:solidFill>
                  <a:srgbClr val="585858"/>
                </a:solidFill>
                <a:latin typeface="Arial"/>
                <a:cs typeface="Arial"/>
              </a:rPr>
              <a:t>insulin</a:t>
            </a:r>
            <a:r>
              <a:rPr sz="2800" spc="-50" dirty="0">
                <a:solidFill>
                  <a:srgbClr val="585858"/>
                </a:solidFill>
                <a:latin typeface="Arial"/>
                <a:cs typeface="Arial"/>
              </a:rPr>
              <a:t> </a:t>
            </a:r>
            <a:r>
              <a:rPr lang="en-US" sz="2800" dirty="0">
                <a:solidFill>
                  <a:srgbClr val="585858"/>
                </a:solidFill>
                <a:latin typeface="Arial"/>
                <a:cs typeface="Arial"/>
              </a:rPr>
              <a:t>properly</a:t>
            </a:r>
            <a:r>
              <a:rPr sz="2800" spc="-30" dirty="0">
                <a:solidFill>
                  <a:srgbClr val="585858"/>
                </a:solidFill>
                <a:latin typeface="Arial"/>
                <a:cs typeface="Arial"/>
              </a:rPr>
              <a:t> </a:t>
            </a:r>
            <a:r>
              <a:rPr lang="en-US" sz="2800" spc="-30" dirty="0">
                <a:solidFill>
                  <a:srgbClr val="585858"/>
                </a:solidFill>
                <a:latin typeface="Arial"/>
                <a:cs typeface="Arial"/>
              </a:rPr>
              <a:t>(</a:t>
            </a:r>
            <a:r>
              <a:rPr sz="2800" dirty="0">
                <a:solidFill>
                  <a:srgbClr val="585858"/>
                </a:solidFill>
                <a:latin typeface="Arial"/>
                <a:cs typeface="Arial"/>
              </a:rPr>
              <a:t>a</a:t>
            </a:r>
            <a:r>
              <a:rPr sz="2800" spc="-45" dirty="0">
                <a:solidFill>
                  <a:srgbClr val="585858"/>
                </a:solidFill>
                <a:latin typeface="Arial"/>
                <a:cs typeface="Arial"/>
              </a:rPr>
              <a:t> </a:t>
            </a:r>
            <a:r>
              <a:rPr sz="2800" spc="-10" dirty="0">
                <a:solidFill>
                  <a:srgbClr val="585858"/>
                </a:solidFill>
                <a:latin typeface="Arial"/>
                <a:cs typeface="Arial"/>
              </a:rPr>
              <a:t>condition </a:t>
            </a:r>
            <a:r>
              <a:rPr sz="2800" dirty="0">
                <a:solidFill>
                  <a:srgbClr val="585858"/>
                </a:solidFill>
                <a:latin typeface="Arial"/>
                <a:cs typeface="Arial"/>
              </a:rPr>
              <a:t>called</a:t>
            </a:r>
            <a:r>
              <a:rPr sz="2800" spc="-80" dirty="0">
                <a:solidFill>
                  <a:srgbClr val="585858"/>
                </a:solidFill>
                <a:latin typeface="Arial"/>
                <a:cs typeface="Arial"/>
              </a:rPr>
              <a:t> </a:t>
            </a:r>
            <a:r>
              <a:rPr sz="2800" b="1" i="1" spc="-10" dirty="0">
                <a:solidFill>
                  <a:srgbClr val="585858"/>
                </a:solidFill>
                <a:latin typeface="Arial"/>
                <a:cs typeface="Arial"/>
              </a:rPr>
              <a:t>insulin resistance</a:t>
            </a:r>
            <a:r>
              <a:rPr lang="en-US" sz="2800" i="1" spc="-10" dirty="0">
                <a:solidFill>
                  <a:srgbClr val="585858"/>
                </a:solidFill>
                <a:latin typeface="Arial"/>
                <a:cs typeface="Arial"/>
              </a:rPr>
              <a:t>) and the pancreas cannot compensate.</a:t>
            </a:r>
            <a:endParaRPr sz="2800" dirty="0">
              <a:latin typeface="Arial"/>
              <a:cs typeface="Arial"/>
            </a:endParaRPr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D8488F1D-364A-444D-7BDD-27B4560DC838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5</a:t>
            </a:fld>
            <a:endParaRPr lang="en-US"/>
          </a:p>
        </p:txBody>
      </p:sp>
      <p:pic>
        <p:nvPicPr>
          <p:cNvPr id="12" name="Picture 11" descr="A logo of a lion and a map&#10;&#10;AI-generated content may be incorrect.">
            <a:extLst>
              <a:ext uri="{FF2B5EF4-FFF2-40B4-BE49-F238E27FC236}">
                <a16:creationId xmlns:a16="http://schemas.microsoft.com/office/drawing/2014/main" id="{C87101D6-C5C8-15EB-34FB-1EBB5B40942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49692" y="5619321"/>
            <a:ext cx="964739" cy="1163293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54000" y="9640"/>
            <a:ext cx="12192000" cy="6858000"/>
            <a:chOff x="0" y="0"/>
            <a:chExt cx="12192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1063161" y="5661472"/>
              <a:ext cx="851786" cy="810381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12192000" cy="6857998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0" y="0"/>
              <a:ext cx="12192000" cy="6848094"/>
            </a:xfrm>
            <a:prstGeom prst="rect">
              <a:avLst/>
            </a:prstGeom>
          </p:spPr>
        </p:pic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424179" y="815339"/>
            <a:ext cx="8262611" cy="6356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en-US" dirty="0"/>
              <a:t>The Prognosis:</a:t>
            </a:r>
            <a:endParaRPr spc="-35" dirty="0"/>
          </a:p>
        </p:txBody>
      </p:sp>
      <p:grpSp>
        <p:nvGrpSpPr>
          <p:cNvPr id="7" name="object 7"/>
          <p:cNvGrpSpPr/>
          <p:nvPr/>
        </p:nvGrpSpPr>
        <p:grpSpPr>
          <a:xfrm>
            <a:off x="482600" y="1651254"/>
            <a:ext cx="11709400" cy="5196840"/>
            <a:chOff x="483108" y="1661147"/>
            <a:chExt cx="11709400" cy="5196840"/>
          </a:xfrm>
        </p:grpSpPr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83108" y="1661147"/>
              <a:ext cx="2410206" cy="1018044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09016" y="5011674"/>
              <a:ext cx="11682984" cy="1846292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509016" y="6284213"/>
              <a:ext cx="11683365" cy="574040"/>
            </a:xfrm>
            <a:custGeom>
              <a:avLst/>
              <a:gdLst/>
              <a:ahLst/>
              <a:cxnLst/>
              <a:rect l="l" t="t" r="r" b="b"/>
              <a:pathLst>
                <a:path w="11683365" h="574040">
                  <a:moveTo>
                    <a:pt x="11682984" y="0"/>
                  </a:moveTo>
                  <a:lnTo>
                    <a:pt x="11573560" y="24520"/>
                  </a:lnTo>
                  <a:lnTo>
                    <a:pt x="11497402" y="40475"/>
                  </a:lnTo>
                  <a:lnTo>
                    <a:pt x="11418737" y="56121"/>
                  </a:lnTo>
                  <a:lnTo>
                    <a:pt x="11337618" y="71461"/>
                  </a:lnTo>
                  <a:lnTo>
                    <a:pt x="11254094" y="86497"/>
                  </a:lnTo>
                  <a:lnTo>
                    <a:pt x="11168219" y="101233"/>
                  </a:lnTo>
                  <a:lnTo>
                    <a:pt x="11080043" y="115671"/>
                  </a:lnTo>
                  <a:lnTo>
                    <a:pt x="10989618" y="129815"/>
                  </a:lnTo>
                  <a:lnTo>
                    <a:pt x="10896996" y="143667"/>
                  </a:lnTo>
                  <a:lnTo>
                    <a:pt x="10802228" y="157231"/>
                  </a:lnTo>
                  <a:lnTo>
                    <a:pt x="10705365" y="170509"/>
                  </a:lnTo>
                  <a:lnTo>
                    <a:pt x="10606461" y="183505"/>
                  </a:lnTo>
                  <a:lnTo>
                    <a:pt x="10505565" y="196221"/>
                  </a:lnTo>
                  <a:lnTo>
                    <a:pt x="10402729" y="208661"/>
                  </a:lnTo>
                  <a:lnTo>
                    <a:pt x="10244952" y="226809"/>
                  </a:lnTo>
                  <a:lnTo>
                    <a:pt x="10083101" y="244352"/>
                  </a:lnTo>
                  <a:lnTo>
                    <a:pt x="9917350" y="261300"/>
                  </a:lnTo>
                  <a:lnTo>
                    <a:pt x="9747874" y="277662"/>
                  </a:lnTo>
                  <a:lnTo>
                    <a:pt x="9574846" y="293450"/>
                  </a:lnTo>
                  <a:lnTo>
                    <a:pt x="9398440" y="308674"/>
                  </a:lnTo>
                  <a:lnTo>
                    <a:pt x="9218830" y="323342"/>
                  </a:lnTo>
                  <a:lnTo>
                    <a:pt x="8974668" y="342056"/>
                  </a:lnTo>
                  <a:lnTo>
                    <a:pt x="8725533" y="359825"/>
                  </a:lnTo>
                  <a:lnTo>
                    <a:pt x="8471836" y="376674"/>
                  </a:lnTo>
                  <a:lnTo>
                    <a:pt x="8213992" y="392628"/>
                  </a:lnTo>
                  <a:lnTo>
                    <a:pt x="7952411" y="407710"/>
                  </a:lnTo>
                  <a:lnTo>
                    <a:pt x="7620811" y="425372"/>
                  </a:lnTo>
                  <a:lnTo>
                    <a:pt x="7284823" y="441757"/>
                  </a:lnTo>
                  <a:lnTo>
                    <a:pt x="6945255" y="456910"/>
                  </a:lnTo>
                  <a:lnTo>
                    <a:pt x="6602911" y="470880"/>
                  </a:lnTo>
                  <a:lnTo>
                    <a:pt x="6189569" y="486146"/>
                  </a:lnTo>
                  <a:lnTo>
                    <a:pt x="5774783" y="499855"/>
                  </a:lnTo>
                  <a:lnTo>
                    <a:pt x="5290899" y="513990"/>
                  </a:lnTo>
                  <a:lnTo>
                    <a:pt x="4740639" y="527850"/>
                  </a:lnTo>
                  <a:lnTo>
                    <a:pt x="4196475" y="539447"/>
                  </a:lnTo>
                  <a:lnTo>
                    <a:pt x="3595687" y="550026"/>
                  </a:lnTo>
                  <a:lnTo>
                    <a:pt x="2884395" y="559795"/>
                  </a:lnTo>
                  <a:lnTo>
                    <a:pt x="2087464" y="567500"/>
                  </a:lnTo>
                  <a:lnTo>
                    <a:pt x="1191534" y="572433"/>
                  </a:lnTo>
                  <a:lnTo>
                    <a:pt x="0" y="573493"/>
                  </a:lnTo>
                  <a:lnTo>
                    <a:pt x="11682984" y="573493"/>
                  </a:lnTo>
                  <a:lnTo>
                    <a:pt x="11682984" y="0"/>
                  </a:lnTo>
                  <a:close/>
                </a:path>
              </a:pathLst>
            </a:custGeom>
            <a:solidFill>
              <a:srgbClr val="FFFFFF">
                <a:alpha val="45881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4673727" y="1926716"/>
              <a:ext cx="0" cy="2726690"/>
            </a:xfrm>
            <a:custGeom>
              <a:avLst/>
              <a:gdLst/>
              <a:ahLst/>
              <a:cxnLst/>
              <a:rect l="l" t="t" r="r" b="b"/>
              <a:pathLst>
                <a:path h="2726690">
                  <a:moveTo>
                    <a:pt x="0" y="0"/>
                  </a:moveTo>
                  <a:lnTo>
                    <a:pt x="0" y="2726690"/>
                  </a:lnTo>
                </a:path>
              </a:pathLst>
            </a:custGeom>
            <a:ln w="25146">
              <a:solidFill>
                <a:srgbClr val="1546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759968" y="1633220"/>
            <a:ext cx="3254375" cy="3046730"/>
          </a:xfrm>
          <a:prstGeom prst="rect">
            <a:avLst/>
          </a:prstGeom>
        </p:spPr>
        <p:txBody>
          <a:bodyPr vert="horz" wrap="square" lIns="0" tIns="1511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90"/>
              </a:spcBef>
            </a:pPr>
            <a:r>
              <a:rPr sz="3600" dirty="0">
                <a:solidFill>
                  <a:srgbClr val="FFC000"/>
                </a:solidFill>
                <a:latin typeface="Arial Black"/>
                <a:cs typeface="Arial Black"/>
              </a:rPr>
              <a:t>TYPE</a:t>
            </a:r>
            <a:r>
              <a:rPr sz="3600" spc="-140" dirty="0">
                <a:solidFill>
                  <a:srgbClr val="FFC000"/>
                </a:solidFill>
                <a:latin typeface="Arial Black"/>
                <a:cs typeface="Arial Black"/>
              </a:rPr>
              <a:t> </a:t>
            </a:r>
            <a:r>
              <a:rPr sz="3600" spc="-50" dirty="0">
                <a:solidFill>
                  <a:srgbClr val="FFC000"/>
                </a:solidFill>
                <a:latin typeface="Arial Black"/>
                <a:cs typeface="Arial Black"/>
              </a:rPr>
              <a:t>1</a:t>
            </a:r>
            <a:endParaRPr sz="3600" dirty="0">
              <a:latin typeface="Arial Black"/>
              <a:cs typeface="Arial Black"/>
            </a:endParaRPr>
          </a:p>
          <a:p>
            <a:pPr marL="12700" marR="5080">
              <a:lnSpc>
                <a:spcPct val="100000"/>
              </a:lnSpc>
              <a:spcBef>
                <a:spcPts val="1095"/>
              </a:spcBef>
            </a:pPr>
            <a:r>
              <a:rPr sz="3600" dirty="0">
                <a:solidFill>
                  <a:srgbClr val="585858"/>
                </a:solidFill>
                <a:latin typeface="Arial"/>
                <a:cs typeface="Arial"/>
              </a:rPr>
              <a:t>Type</a:t>
            </a:r>
            <a:r>
              <a:rPr sz="3600" spc="-114" dirty="0">
                <a:solidFill>
                  <a:srgbClr val="585858"/>
                </a:solidFill>
                <a:latin typeface="Arial"/>
                <a:cs typeface="Arial"/>
              </a:rPr>
              <a:t> </a:t>
            </a:r>
            <a:r>
              <a:rPr sz="3600" dirty="0">
                <a:solidFill>
                  <a:srgbClr val="585858"/>
                </a:solidFill>
                <a:latin typeface="Arial"/>
                <a:cs typeface="Arial"/>
              </a:rPr>
              <a:t>1</a:t>
            </a:r>
            <a:r>
              <a:rPr sz="3600" spc="-114" dirty="0">
                <a:solidFill>
                  <a:srgbClr val="585858"/>
                </a:solidFill>
                <a:latin typeface="Arial"/>
                <a:cs typeface="Arial"/>
              </a:rPr>
              <a:t> </a:t>
            </a:r>
            <a:r>
              <a:rPr sz="3600" spc="-10" dirty="0">
                <a:solidFill>
                  <a:srgbClr val="585858"/>
                </a:solidFill>
                <a:latin typeface="Arial"/>
                <a:cs typeface="Arial"/>
              </a:rPr>
              <a:t>diabetes </a:t>
            </a:r>
            <a:r>
              <a:rPr sz="3600" dirty="0">
                <a:solidFill>
                  <a:srgbClr val="585858"/>
                </a:solidFill>
                <a:latin typeface="Arial"/>
                <a:cs typeface="Arial"/>
              </a:rPr>
              <a:t>has</a:t>
            </a:r>
            <a:r>
              <a:rPr sz="3600" spc="-5" dirty="0">
                <a:solidFill>
                  <a:srgbClr val="585858"/>
                </a:solidFill>
                <a:latin typeface="Arial"/>
                <a:cs typeface="Arial"/>
              </a:rPr>
              <a:t> </a:t>
            </a:r>
            <a:r>
              <a:rPr sz="3600" dirty="0">
                <a:solidFill>
                  <a:srgbClr val="585858"/>
                </a:solidFill>
                <a:latin typeface="Arial"/>
                <a:cs typeface="Arial"/>
              </a:rPr>
              <a:t>no </a:t>
            </a:r>
            <a:r>
              <a:rPr sz="3600" spc="-10" dirty="0">
                <a:solidFill>
                  <a:srgbClr val="585858"/>
                </a:solidFill>
                <a:latin typeface="Arial"/>
                <a:cs typeface="Arial"/>
              </a:rPr>
              <a:t>cure, </a:t>
            </a:r>
            <a:r>
              <a:rPr sz="3600" dirty="0">
                <a:solidFill>
                  <a:srgbClr val="585858"/>
                </a:solidFill>
                <a:latin typeface="Arial"/>
                <a:cs typeface="Arial"/>
              </a:rPr>
              <a:t>but</a:t>
            </a:r>
            <a:r>
              <a:rPr sz="3600" spc="-5" dirty="0">
                <a:solidFill>
                  <a:srgbClr val="585858"/>
                </a:solidFill>
                <a:latin typeface="Arial"/>
                <a:cs typeface="Arial"/>
              </a:rPr>
              <a:t> </a:t>
            </a:r>
            <a:r>
              <a:rPr sz="3600" dirty="0">
                <a:solidFill>
                  <a:srgbClr val="585858"/>
                </a:solidFill>
                <a:latin typeface="Arial"/>
                <a:cs typeface="Arial"/>
              </a:rPr>
              <a:t>it</a:t>
            </a:r>
            <a:r>
              <a:rPr sz="3600" spc="-5" dirty="0">
                <a:solidFill>
                  <a:srgbClr val="585858"/>
                </a:solidFill>
                <a:latin typeface="Arial"/>
                <a:cs typeface="Arial"/>
              </a:rPr>
              <a:t> </a:t>
            </a:r>
            <a:r>
              <a:rPr sz="3600" dirty="0">
                <a:solidFill>
                  <a:srgbClr val="585858"/>
                </a:solidFill>
                <a:latin typeface="Arial"/>
                <a:cs typeface="Arial"/>
              </a:rPr>
              <a:t>can </a:t>
            </a:r>
            <a:r>
              <a:rPr sz="3600" spc="-25" dirty="0">
                <a:solidFill>
                  <a:srgbClr val="585858"/>
                </a:solidFill>
                <a:latin typeface="Arial"/>
                <a:cs typeface="Arial"/>
              </a:rPr>
              <a:t>be </a:t>
            </a:r>
            <a:r>
              <a:rPr sz="3600" spc="-10" dirty="0">
                <a:solidFill>
                  <a:srgbClr val="585858"/>
                </a:solidFill>
                <a:latin typeface="Arial"/>
                <a:cs typeface="Arial"/>
              </a:rPr>
              <a:t>controlled.</a:t>
            </a:r>
            <a:endParaRPr sz="3600" dirty="0">
              <a:latin typeface="Arial"/>
              <a:cs typeface="Arial"/>
            </a:endParaRPr>
          </a:p>
        </p:txBody>
      </p:sp>
      <p:pic>
        <p:nvPicPr>
          <p:cNvPr id="13" name="object 13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4907279" y="1661147"/>
            <a:ext cx="2410205" cy="1018044"/>
          </a:xfrm>
          <a:prstGeom prst="rect">
            <a:avLst/>
          </a:prstGeom>
        </p:spPr>
      </p:pic>
      <p:sp>
        <p:nvSpPr>
          <p:cNvPr id="14" name="object 14"/>
          <p:cNvSpPr txBox="1"/>
          <p:nvPr/>
        </p:nvSpPr>
        <p:spPr>
          <a:xfrm>
            <a:off x="5184902" y="1633220"/>
            <a:ext cx="5895340" cy="3046730"/>
          </a:xfrm>
          <a:prstGeom prst="rect">
            <a:avLst/>
          </a:prstGeom>
        </p:spPr>
        <p:txBody>
          <a:bodyPr vert="horz" wrap="square" lIns="0" tIns="1511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90"/>
              </a:spcBef>
            </a:pPr>
            <a:r>
              <a:rPr sz="3600" dirty="0">
                <a:solidFill>
                  <a:srgbClr val="FFC000"/>
                </a:solidFill>
                <a:latin typeface="Arial Black"/>
                <a:cs typeface="Arial Black"/>
              </a:rPr>
              <a:t>TYPE</a:t>
            </a:r>
            <a:r>
              <a:rPr sz="3600" spc="-140" dirty="0">
                <a:solidFill>
                  <a:srgbClr val="FFC000"/>
                </a:solidFill>
                <a:latin typeface="Arial Black"/>
                <a:cs typeface="Arial Black"/>
              </a:rPr>
              <a:t> </a:t>
            </a:r>
            <a:r>
              <a:rPr sz="3600" spc="-50" dirty="0">
                <a:solidFill>
                  <a:srgbClr val="FFC000"/>
                </a:solidFill>
                <a:latin typeface="Arial Black"/>
                <a:cs typeface="Arial Black"/>
              </a:rPr>
              <a:t>2</a:t>
            </a:r>
            <a:endParaRPr sz="3600" dirty="0">
              <a:latin typeface="Arial Black"/>
              <a:cs typeface="Arial Black"/>
            </a:endParaRPr>
          </a:p>
          <a:p>
            <a:pPr marL="12700" marR="5080">
              <a:lnSpc>
                <a:spcPct val="100000"/>
              </a:lnSpc>
              <a:spcBef>
                <a:spcPts val="1095"/>
              </a:spcBef>
            </a:pPr>
            <a:r>
              <a:rPr sz="3600" dirty="0">
                <a:solidFill>
                  <a:srgbClr val="585858"/>
                </a:solidFill>
                <a:latin typeface="Arial"/>
                <a:cs typeface="Arial"/>
              </a:rPr>
              <a:t>Type</a:t>
            </a:r>
            <a:r>
              <a:rPr sz="3600" spc="-50" dirty="0">
                <a:solidFill>
                  <a:srgbClr val="585858"/>
                </a:solidFill>
                <a:latin typeface="Arial"/>
                <a:cs typeface="Arial"/>
              </a:rPr>
              <a:t> </a:t>
            </a:r>
            <a:r>
              <a:rPr sz="3600" dirty="0">
                <a:solidFill>
                  <a:srgbClr val="585858"/>
                </a:solidFill>
                <a:latin typeface="Arial"/>
                <a:cs typeface="Arial"/>
              </a:rPr>
              <a:t>2</a:t>
            </a:r>
            <a:r>
              <a:rPr sz="3600" spc="-45" dirty="0">
                <a:solidFill>
                  <a:srgbClr val="585858"/>
                </a:solidFill>
                <a:latin typeface="Arial"/>
                <a:cs typeface="Arial"/>
              </a:rPr>
              <a:t> </a:t>
            </a:r>
            <a:r>
              <a:rPr sz="3600" dirty="0">
                <a:solidFill>
                  <a:srgbClr val="585858"/>
                </a:solidFill>
                <a:latin typeface="Arial"/>
                <a:cs typeface="Arial"/>
              </a:rPr>
              <a:t>diabetes</a:t>
            </a:r>
            <a:r>
              <a:rPr sz="3600" spc="-65" dirty="0">
                <a:solidFill>
                  <a:srgbClr val="585858"/>
                </a:solidFill>
                <a:latin typeface="Arial"/>
                <a:cs typeface="Arial"/>
              </a:rPr>
              <a:t> </a:t>
            </a:r>
            <a:r>
              <a:rPr sz="3600" dirty="0">
                <a:solidFill>
                  <a:srgbClr val="585858"/>
                </a:solidFill>
                <a:latin typeface="Arial"/>
                <a:cs typeface="Arial"/>
              </a:rPr>
              <a:t>has</a:t>
            </a:r>
            <a:r>
              <a:rPr sz="3600" spc="-50" dirty="0">
                <a:solidFill>
                  <a:srgbClr val="585858"/>
                </a:solidFill>
                <a:latin typeface="Arial"/>
                <a:cs typeface="Arial"/>
              </a:rPr>
              <a:t> </a:t>
            </a:r>
            <a:r>
              <a:rPr sz="3600" dirty="0">
                <a:solidFill>
                  <a:srgbClr val="585858"/>
                </a:solidFill>
                <a:latin typeface="Arial"/>
                <a:cs typeface="Arial"/>
              </a:rPr>
              <a:t>no</a:t>
            </a:r>
            <a:r>
              <a:rPr sz="3600" spc="-45" dirty="0">
                <a:solidFill>
                  <a:srgbClr val="585858"/>
                </a:solidFill>
                <a:latin typeface="Arial"/>
                <a:cs typeface="Arial"/>
              </a:rPr>
              <a:t> </a:t>
            </a:r>
            <a:r>
              <a:rPr sz="3600" spc="-10" dirty="0">
                <a:solidFill>
                  <a:srgbClr val="585858"/>
                </a:solidFill>
                <a:latin typeface="Arial"/>
                <a:cs typeface="Arial"/>
              </a:rPr>
              <a:t>cure, </a:t>
            </a:r>
            <a:r>
              <a:rPr sz="3600" dirty="0">
                <a:solidFill>
                  <a:srgbClr val="585858"/>
                </a:solidFill>
                <a:latin typeface="Arial"/>
                <a:cs typeface="Arial"/>
              </a:rPr>
              <a:t>but</a:t>
            </a:r>
            <a:r>
              <a:rPr sz="3600" spc="-15" dirty="0">
                <a:solidFill>
                  <a:srgbClr val="585858"/>
                </a:solidFill>
                <a:latin typeface="Arial"/>
                <a:cs typeface="Arial"/>
              </a:rPr>
              <a:t> </a:t>
            </a:r>
            <a:r>
              <a:rPr sz="3600" dirty="0">
                <a:solidFill>
                  <a:srgbClr val="585858"/>
                </a:solidFill>
                <a:latin typeface="Arial"/>
                <a:cs typeface="Arial"/>
              </a:rPr>
              <a:t>it</a:t>
            </a:r>
            <a:r>
              <a:rPr sz="3600" spc="-5" dirty="0">
                <a:solidFill>
                  <a:srgbClr val="585858"/>
                </a:solidFill>
                <a:latin typeface="Arial"/>
                <a:cs typeface="Arial"/>
              </a:rPr>
              <a:t> </a:t>
            </a:r>
            <a:r>
              <a:rPr sz="3600" dirty="0">
                <a:solidFill>
                  <a:srgbClr val="585858"/>
                </a:solidFill>
                <a:latin typeface="Arial"/>
                <a:cs typeface="Arial"/>
              </a:rPr>
              <a:t>can</a:t>
            </a:r>
            <a:r>
              <a:rPr sz="3600" spc="-5" dirty="0">
                <a:solidFill>
                  <a:srgbClr val="585858"/>
                </a:solidFill>
                <a:latin typeface="Arial"/>
                <a:cs typeface="Arial"/>
              </a:rPr>
              <a:t> </a:t>
            </a:r>
            <a:r>
              <a:rPr sz="3600" dirty="0">
                <a:solidFill>
                  <a:srgbClr val="585858"/>
                </a:solidFill>
                <a:latin typeface="Arial"/>
                <a:cs typeface="Arial"/>
              </a:rPr>
              <a:t>be</a:t>
            </a:r>
            <a:r>
              <a:rPr sz="3600" spc="-15" dirty="0">
                <a:solidFill>
                  <a:srgbClr val="585858"/>
                </a:solidFill>
                <a:latin typeface="Arial"/>
                <a:cs typeface="Arial"/>
              </a:rPr>
              <a:t> </a:t>
            </a:r>
            <a:r>
              <a:rPr sz="3600" spc="-10" dirty="0">
                <a:solidFill>
                  <a:srgbClr val="585858"/>
                </a:solidFill>
                <a:latin typeface="Arial"/>
                <a:cs typeface="Arial"/>
              </a:rPr>
              <a:t>controlled.</a:t>
            </a:r>
            <a:endParaRPr sz="3600" dirty="0">
              <a:latin typeface="Arial"/>
              <a:cs typeface="Arial"/>
            </a:endParaRPr>
          </a:p>
          <a:p>
            <a:pPr marL="12700" marR="741680">
              <a:lnSpc>
                <a:spcPct val="100000"/>
              </a:lnSpc>
            </a:pPr>
            <a:r>
              <a:rPr sz="3600" dirty="0">
                <a:solidFill>
                  <a:srgbClr val="585858"/>
                </a:solidFill>
                <a:latin typeface="Arial"/>
                <a:cs typeface="Arial"/>
              </a:rPr>
              <a:t>Sometimes</a:t>
            </a:r>
            <a:r>
              <a:rPr sz="3600" spc="-5" dirty="0">
                <a:solidFill>
                  <a:srgbClr val="585858"/>
                </a:solidFill>
                <a:latin typeface="Arial"/>
                <a:cs typeface="Arial"/>
              </a:rPr>
              <a:t> </a:t>
            </a:r>
            <a:r>
              <a:rPr sz="3600" dirty="0">
                <a:solidFill>
                  <a:srgbClr val="585858"/>
                </a:solidFill>
                <a:latin typeface="Arial"/>
                <a:cs typeface="Arial"/>
              </a:rPr>
              <a:t>it may go </a:t>
            </a:r>
            <a:r>
              <a:rPr sz="3600" spc="-20" dirty="0">
                <a:solidFill>
                  <a:srgbClr val="585858"/>
                </a:solidFill>
                <a:latin typeface="Arial"/>
                <a:cs typeface="Arial"/>
              </a:rPr>
              <a:t>into </a:t>
            </a:r>
            <a:r>
              <a:rPr sz="3600" spc="-10" dirty="0">
                <a:solidFill>
                  <a:srgbClr val="585858"/>
                </a:solidFill>
                <a:latin typeface="Arial"/>
                <a:cs typeface="Arial"/>
              </a:rPr>
              <a:t>remission.</a:t>
            </a:r>
            <a:endParaRPr sz="3600" dirty="0">
              <a:latin typeface="Arial"/>
              <a:cs typeface="Arial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2DAB682-7D29-C1FE-8F72-1E45BF68AA72}"/>
              </a:ext>
            </a:extLst>
          </p:cNvPr>
          <p:cNvSpPr txBox="1"/>
          <p:nvPr/>
        </p:nvSpPr>
        <p:spPr>
          <a:xfrm>
            <a:off x="838200" y="5376441"/>
            <a:ext cx="845353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dirty="0">
                <a:solidFill>
                  <a:srgbClr val="7030A0"/>
                </a:solidFill>
              </a:rPr>
              <a:t>       have a role with </a:t>
            </a:r>
            <a:r>
              <a:rPr lang="en-US" sz="2800" i="1" u="sng" dirty="0">
                <a:solidFill>
                  <a:srgbClr val="7030A0"/>
                </a:solidFill>
              </a:rPr>
              <a:t>both</a:t>
            </a:r>
            <a:r>
              <a:rPr lang="en-US" sz="2800" dirty="0">
                <a:solidFill>
                  <a:srgbClr val="7030A0"/>
                </a:solidFill>
              </a:rPr>
              <a:t> diabetes types!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CFF496B-F7A0-CFA7-81CF-2B4558273D29}"/>
              </a:ext>
            </a:extLst>
          </p:cNvPr>
          <p:cNvSpPr txBox="1"/>
          <p:nvPr/>
        </p:nvSpPr>
        <p:spPr>
          <a:xfrm>
            <a:off x="458537" y="5309374"/>
            <a:ext cx="1369967" cy="6155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400" dirty="0">
                <a:solidFill>
                  <a:schemeClr val="bg1">
                    <a:lumMod val="65000"/>
                  </a:schemeClr>
                </a:solidFill>
                <a:latin typeface="Times New Roman" panose="02020603050405020304" pitchFamily="18" charset="0"/>
                <a:cs typeface="Arial Black"/>
              </a:rPr>
              <a:t>Lions</a:t>
            </a:r>
            <a:endParaRPr lang="en-US" sz="34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7F67697-C094-3A55-670A-7ABBDF3234C8}"/>
              </a:ext>
            </a:extLst>
          </p:cNvPr>
          <p:cNvSpPr txBox="1"/>
          <p:nvPr/>
        </p:nvSpPr>
        <p:spPr>
          <a:xfrm>
            <a:off x="448242" y="5294247"/>
            <a:ext cx="1890239" cy="6155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400" dirty="0">
                <a:solidFill>
                  <a:srgbClr val="FFC000"/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Times New Roman" panose="02020603050405020304" pitchFamily="18" charset="0"/>
                <a:cs typeface="Arial Black"/>
              </a:rPr>
              <a:t>Lions</a:t>
            </a:r>
            <a:endParaRPr lang="en-US" sz="3400" dirty="0"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a:endParaRPr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2D7F6985-72EC-BEEB-C142-CE5D66491887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6</a:t>
            </a:fld>
            <a:endParaRPr lang="en-US"/>
          </a:p>
        </p:txBody>
      </p:sp>
      <p:pic>
        <p:nvPicPr>
          <p:cNvPr id="17" name="Picture 16" descr="A logo of a lion and a map&#10;&#10;AI-generated content may be incorrect.">
            <a:extLst>
              <a:ext uri="{FF2B5EF4-FFF2-40B4-BE49-F238E27FC236}">
                <a16:creationId xmlns:a16="http://schemas.microsoft.com/office/drawing/2014/main" id="{BED7C1DA-143E-1B71-51FF-0DF19AFDFF6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49692" y="5619321"/>
            <a:ext cx="964739" cy="1163293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1063161" y="5661472"/>
              <a:ext cx="851786" cy="810381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12192000" cy="6857996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673953" y="714370"/>
            <a:ext cx="5671820" cy="75148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4800" spc="-125" dirty="0">
                <a:solidFill>
                  <a:srgbClr val="FFFFFF"/>
                </a:solidFill>
              </a:rPr>
              <a:t>Medical Impact</a:t>
            </a:r>
            <a:endParaRPr sz="4800" dirty="0"/>
          </a:p>
        </p:txBody>
      </p:sp>
      <p:sp>
        <p:nvSpPr>
          <p:cNvPr id="10" name="object 10"/>
          <p:cNvSpPr txBox="1"/>
          <p:nvPr/>
        </p:nvSpPr>
        <p:spPr>
          <a:xfrm>
            <a:off x="1011682" y="1705507"/>
            <a:ext cx="8685530" cy="3943350"/>
          </a:xfrm>
          <a:prstGeom prst="rect">
            <a:avLst/>
          </a:prstGeom>
        </p:spPr>
        <p:txBody>
          <a:bodyPr vert="horz" wrap="square" lIns="0" tIns="12382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75"/>
              </a:spcBef>
            </a:pPr>
            <a:r>
              <a:rPr sz="3600" b="1" dirty="0">
                <a:solidFill>
                  <a:srgbClr val="FFC000"/>
                </a:solidFill>
                <a:latin typeface="Arial"/>
                <a:cs typeface="Arial"/>
              </a:rPr>
              <a:t>According</a:t>
            </a:r>
            <a:r>
              <a:rPr sz="3600" b="1" spc="-25" dirty="0">
                <a:solidFill>
                  <a:srgbClr val="FFC000"/>
                </a:solidFill>
                <a:latin typeface="Arial"/>
                <a:cs typeface="Arial"/>
              </a:rPr>
              <a:t> </a:t>
            </a:r>
            <a:r>
              <a:rPr sz="3600" b="1" dirty="0">
                <a:solidFill>
                  <a:srgbClr val="FFC000"/>
                </a:solidFill>
                <a:latin typeface="Arial"/>
                <a:cs typeface="Arial"/>
              </a:rPr>
              <a:t>to</a:t>
            </a:r>
            <a:r>
              <a:rPr sz="3600" b="1" spc="-15" dirty="0">
                <a:solidFill>
                  <a:srgbClr val="FFC000"/>
                </a:solidFill>
                <a:latin typeface="Arial"/>
                <a:cs typeface="Arial"/>
              </a:rPr>
              <a:t> </a:t>
            </a:r>
            <a:r>
              <a:rPr sz="3600" b="1" dirty="0">
                <a:solidFill>
                  <a:srgbClr val="FFC000"/>
                </a:solidFill>
                <a:latin typeface="Arial"/>
                <a:cs typeface="Arial"/>
              </a:rPr>
              <a:t>the</a:t>
            </a:r>
            <a:r>
              <a:rPr sz="3600" b="1" spc="-10" dirty="0">
                <a:solidFill>
                  <a:srgbClr val="FFC000"/>
                </a:solidFill>
                <a:latin typeface="Arial"/>
                <a:cs typeface="Arial"/>
              </a:rPr>
              <a:t> </a:t>
            </a:r>
            <a:r>
              <a:rPr sz="3600" b="1" spc="-20" dirty="0">
                <a:solidFill>
                  <a:srgbClr val="FFC000"/>
                </a:solidFill>
                <a:latin typeface="Arial"/>
                <a:cs typeface="Arial"/>
              </a:rPr>
              <a:t>CDC…</a:t>
            </a:r>
            <a:endParaRPr sz="3600" dirty="0">
              <a:latin typeface="Arial"/>
              <a:cs typeface="Arial"/>
            </a:endParaRPr>
          </a:p>
          <a:p>
            <a:pPr marL="12700" marR="2073910">
              <a:lnSpc>
                <a:spcPts val="3020"/>
              </a:lnSpc>
              <a:spcBef>
                <a:spcPts val="1070"/>
              </a:spcBef>
              <a:tabLst>
                <a:tab pos="1816100" algn="l"/>
              </a:tabLst>
            </a:pPr>
            <a:r>
              <a:rPr sz="2800" dirty="0">
                <a:solidFill>
                  <a:srgbClr val="FFFFFF"/>
                </a:solidFill>
                <a:latin typeface="Arial"/>
                <a:cs typeface="Arial"/>
              </a:rPr>
              <a:t>Diabetes</a:t>
            </a:r>
            <a:r>
              <a:rPr sz="2800" spc="-6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FFFFFF"/>
                </a:solidFill>
                <a:latin typeface="Arial"/>
                <a:cs typeface="Arial"/>
              </a:rPr>
              <a:t>is</a:t>
            </a:r>
            <a:r>
              <a:rPr sz="2800" spc="-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sz="2800" spc="-6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FFFFFF"/>
                </a:solidFill>
                <a:latin typeface="Arial"/>
                <a:cs typeface="Arial"/>
              </a:rPr>
              <a:t>#1</a:t>
            </a:r>
            <a:r>
              <a:rPr sz="2800" spc="-5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FFFFFF"/>
                </a:solidFill>
                <a:latin typeface="Arial"/>
                <a:cs typeface="Arial"/>
              </a:rPr>
              <a:t>cause</a:t>
            </a:r>
            <a:r>
              <a:rPr sz="2800" spc="-6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FFFFFF"/>
                </a:solidFill>
                <a:latin typeface="Arial"/>
                <a:cs typeface="Arial"/>
              </a:rPr>
              <a:t>of</a:t>
            </a:r>
            <a:r>
              <a:rPr sz="2800" spc="-5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FFFFFF"/>
                </a:solidFill>
                <a:latin typeface="Arial"/>
                <a:cs typeface="Arial"/>
              </a:rPr>
              <a:t>kidney</a:t>
            </a:r>
            <a:r>
              <a:rPr sz="2800" spc="-5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Arial"/>
                <a:cs typeface="Arial"/>
              </a:rPr>
              <a:t>failure, </a:t>
            </a:r>
            <a:r>
              <a:rPr sz="2800" dirty="0">
                <a:solidFill>
                  <a:srgbClr val="FFFFFF"/>
                </a:solidFill>
                <a:latin typeface="Arial"/>
                <a:cs typeface="Arial"/>
              </a:rPr>
              <a:t>lower</a:t>
            </a:r>
            <a:r>
              <a:rPr sz="2800" spc="-8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FFFFFF"/>
                </a:solidFill>
                <a:latin typeface="Arial"/>
                <a:cs typeface="Arial"/>
              </a:rPr>
              <a:t>limb</a:t>
            </a:r>
            <a:r>
              <a:rPr sz="2800" spc="-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FFFFFF"/>
                </a:solidFill>
                <a:latin typeface="Arial"/>
                <a:cs typeface="Arial"/>
              </a:rPr>
              <a:t>amputations,</a:t>
            </a:r>
            <a:r>
              <a:rPr sz="2800" spc="-8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FFFFFF"/>
                </a:solidFill>
                <a:latin typeface="Arial"/>
                <a:cs typeface="Arial"/>
              </a:rPr>
              <a:t>and</a:t>
            </a:r>
            <a:r>
              <a:rPr sz="2800" spc="-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FFFFFF"/>
                </a:solidFill>
                <a:latin typeface="Arial"/>
                <a:cs typeface="Arial"/>
              </a:rPr>
              <a:t>adult</a:t>
            </a:r>
            <a:r>
              <a:rPr sz="2800" spc="-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Arial"/>
                <a:cs typeface="Arial"/>
              </a:rPr>
              <a:t>onset blindness.</a:t>
            </a:r>
            <a:r>
              <a:rPr sz="2800" dirty="0">
                <a:solidFill>
                  <a:srgbClr val="FFFFFF"/>
                </a:solidFill>
                <a:latin typeface="Arial"/>
                <a:cs typeface="Arial"/>
              </a:rPr>
              <a:t>	It</a:t>
            </a:r>
            <a:r>
              <a:rPr sz="2800" spc="-6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FFFFFF"/>
                </a:solidFill>
                <a:latin typeface="Arial"/>
                <a:cs typeface="Arial"/>
              </a:rPr>
              <a:t>can</a:t>
            </a:r>
            <a:r>
              <a:rPr sz="2800" spc="-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FFFFFF"/>
                </a:solidFill>
                <a:latin typeface="Arial"/>
                <a:cs typeface="Arial"/>
              </a:rPr>
              <a:t>also</a:t>
            </a:r>
            <a:r>
              <a:rPr sz="2800" spc="-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FFFFFF"/>
                </a:solidFill>
                <a:latin typeface="Arial"/>
                <a:cs typeface="Arial"/>
              </a:rPr>
              <a:t>cause</a:t>
            </a:r>
            <a:r>
              <a:rPr sz="2800" spc="-5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Arial"/>
                <a:cs typeface="Arial"/>
              </a:rPr>
              <a:t>heart </a:t>
            </a:r>
            <a:r>
              <a:rPr sz="2800" dirty="0">
                <a:solidFill>
                  <a:srgbClr val="FFFFFF"/>
                </a:solidFill>
                <a:latin typeface="Arial"/>
                <a:cs typeface="Arial"/>
              </a:rPr>
              <a:t>disease,</a:t>
            </a:r>
            <a:r>
              <a:rPr sz="2800" spc="-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FFFFFF"/>
                </a:solidFill>
                <a:latin typeface="Arial"/>
                <a:cs typeface="Arial"/>
              </a:rPr>
              <a:t>impotence,</a:t>
            </a:r>
            <a:r>
              <a:rPr sz="2800" spc="-9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FFFFFF"/>
                </a:solidFill>
                <a:latin typeface="Arial"/>
                <a:cs typeface="Arial"/>
              </a:rPr>
              <a:t>and</a:t>
            </a:r>
            <a:r>
              <a:rPr sz="2800" spc="-9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Arial"/>
                <a:cs typeface="Arial"/>
              </a:rPr>
              <a:t>stroke.</a:t>
            </a:r>
            <a:endParaRPr sz="28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60"/>
              </a:spcBef>
            </a:pPr>
            <a:endParaRPr sz="2800" dirty="0">
              <a:latin typeface="Arial"/>
              <a:cs typeface="Arial"/>
            </a:endParaRPr>
          </a:p>
          <a:p>
            <a:pPr marL="795020" marR="5080">
              <a:lnSpc>
                <a:spcPts val="3020"/>
              </a:lnSpc>
            </a:pPr>
            <a:r>
              <a:rPr sz="2800" dirty="0">
                <a:solidFill>
                  <a:srgbClr val="FFFFFF"/>
                </a:solidFill>
                <a:latin typeface="Arial"/>
                <a:cs typeface="Arial"/>
              </a:rPr>
              <a:t>Other</a:t>
            </a:r>
            <a:r>
              <a:rPr sz="2800" spc="-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FFFFFF"/>
                </a:solidFill>
                <a:latin typeface="Arial"/>
                <a:cs typeface="Arial"/>
              </a:rPr>
              <a:t>conditions</a:t>
            </a:r>
            <a:r>
              <a:rPr sz="2800" spc="-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FFFFFF"/>
                </a:solidFill>
                <a:latin typeface="Arial"/>
                <a:cs typeface="Arial"/>
              </a:rPr>
              <a:t>closely</a:t>
            </a:r>
            <a:r>
              <a:rPr sz="2800" spc="-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FFFFFF"/>
                </a:solidFill>
                <a:latin typeface="Arial"/>
                <a:cs typeface="Arial"/>
              </a:rPr>
              <a:t>linked</a:t>
            </a:r>
            <a:r>
              <a:rPr sz="2800" spc="-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FFFFFF"/>
                </a:solidFill>
                <a:latin typeface="Arial"/>
                <a:cs typeface="Arial"/>
              </a:rPr>
              <a:t>to</a:t>
            </a:r>
            <a:r>
              <a:rPr sz="2800" spc="-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FFFFFF"/>
                </a:solidFill>
                <a:latin typeface="Arial"/>
                <a:cs typeface="Arial"/>
              </a:rPr>
              <a:t>diabetes</a:t>
            </a:r>
            <a:r>
              <a:rPr sz="2800" spc="-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Arial"/>
                <a:cs typeface="Arial"/>
              </a:rPr>
              <a:t>include </a:t>
            </a:r>
            <a:r>
              <a:rPr sz="2800" dirty="0">
                <a:solidFill>
                  <a:srgbClr val="FFFFFF"/>
                </a:solidFill>
                <a:latin typeface="Arial"/>
                <a:cs typeface="Arial"/>
              </a:rPr>
              <a:t>Alzheimer’s</a:t>
            </a:r>
            <a:r>
              <a:rPr sz="2800" spc="-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FFFFFF"/>
                </a:solidFill>
                <a:latin typeface="Arial"/>
                <a:cs typeface="Arial"/>
              </a:rPr>
              <a:t>disease,</a:t>
            </a:r>
            <a:r>
              <a:rPr sz="2800" spc="-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FFFFFF"/>
                </a:solidFill>
                <a:latin typeface="Arial"/>
                <a:cs typeface="Arial"/>
              </a:rPr>
              <a:t>polycystic</a:t>
            </a:r>
            <a:r>
              <a:rPr sz="2800" spc="-10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FFFFFF"/>
                </a:solidFill>
                <a:latin typeface="Arial"/>
                <a:cs typeface="Arial"/>
              </a:rPr>
              <a:t>ovary</a:t>
            </a:r>
            <a:r>
              <a:rPr sz="2800" spc="-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Arial"/>
                <a:cs typeface="Arial"/>
              </a:rPr>
              <a:t>syndrome, </a:t>
            </a:r>
            <a:r>
              <a:rPr sz="2800" dirty="0">
                <a:solidFill>
                  <a:srgbClr val="FFFFFF"/>
                </a:solidFill>
                <a:latin typeface="Arial"/>
                <a:cs typeface="Arial"/>
              </a:rPr>
              <a:t>and</a:t>
            </a:r>
            <a:r>
              <a:rPr sz="2800" spc="-114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FFFFFF"/>
                </a:solidFill>
                <a:latin typeface="Arial"/>
                <a:cs typeface="Arial"/>
              </a:rPr>
              <a:t>Cushing’s</a:t>
            </a:r>
            <a:r>
              <a:rPr sz="2800" spc="-1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Arial"/>
                <a:cs typeface="Arial"/>
              </a:rPr>
              <a:t>syndrome.</a:t>
            </a:r>
            <a:endParaRPr sz="2800" dirty="0">
              <a:latin typeface="Arial"/>
              <a:cs typeface="Arial"/>
            </a:endParaRPr>
          </a:p>
        </p:txBody>
      </p:sp>
      <p:pic>
        <p:nvPicPr>
          <p:cNvPr id="12" name="object 12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8007095" y="801623"/>
            <a:ext cx="3492245" cy="2191248"/>
          </a:xfrm>
          <a:prstGeom prst="rect">
            <a:avLst/>
          </a:prstGeom>
        </p:spPr>
      </p:pic>
      <p:grpSp>
        <p:nvGrpSpPr>
          <p:cNvPr id="19" name="object 9">
            <a:extLst>
              <a:ext uri="{FF2B5EF4-FFF2-40B4-BE49-F238E27FC236}">
                <a16:creationId xmlns:a16="http://schemas.microsoft.com/office/drawing/2014/main" id="{14B759BE-9052-DF62-CDB0-B9E1CE862284}"/>
              </a:ext>
            </a:extLst>
          </p:cNvPr>
          <p:cNvGrpSpPr/>
          <p:nvPr/>
        </p:nvGrpSpPr>
        <p:grpSpPr>
          <a:xfrm>
            <a:off x="508635" y="5027892"/>
            <a:ext cx="11683365" cy="1846580"/>
            <a:chOff x="509016" y="5011673"/>
            <a:chExt cx="11683365" cy="1846580"/>
          </a:xfrm>
        </p:grpSpPr>
        <p:pic>
          <p:nvPicPr>
            <p:cNvPr id="20" name="object 10">
              <a:extLst>
                <a:ext uri="{FF2B5EF4-FFF2-40B4-BE49-F238E27FC236}">
                  <a16:creationId xmlns:a16="http://schemas.microsoft.com/office/drawing/2014/main" id="{4A5EC4AA-A76A-BA05-6041-958162CB23A1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09016" y="5011673"/>
              <a:ext cx="11682984" cy="1846292"/>
            </a:xfrm>
            <a:prstGeom prst="rect">
              <a:avLst/>
            </a:prstGeom>
          </p:spPr>
        </p:pic>
        <p:sp>
          <p:nvSpPr>
            <p:cNvPr id="21" name="object 11">
              <a:extLst>
                <a:ext uri="{FF2B5EF4-FFF2-40B4-BE49-F238E27FC236}">
                  <a16:creationId xmlns:a16="http://schemas.microsoft.com/office/drawing/2014/main" id="{EE9004E8-BE90-A61A-0152-C60B62D8A933}"/>
                </a:ext>
              </a:extLst>
            </p:cNvPr>
            <p:cNvSpPr/>
            <p:nvPr/>
          </p:nvSpPr>
          <p:spPr>
            <a:xfrm>
              <a:off x="509016" y="6284213"/>
              <a:ext cx="11683365" cy="574040"/>
            </a:xfrm>
            <a:custGeom>
              <a:avLst/>
              <a:gdLst/>
              <a:ahLst/>
              <a:cxnLst/>
              <a:rect l="l" t="t" r="r" b="b"/>
              <a:pathLst>
                <a:path w="11683365" h="574040">
                  <a:moveTo>
                    <a:pt x="11682984" y="0"/>
                  </a:moveTo>
                  <a:lnTo>
                    <a:pt x="11573560" y="24520"/>
                  </a:lnTo>
                  <a:lnTo>
                    <a:pt x="11497402" y="40475"/>
                  </a:lnTo>
                  <a:lnTo>
                    <a:pt x="11418737" y="56121"/>
                  </a:lnTo>
                  <a:lnTo>
                    <a:pt x="11337618" y="71461"/>
                  </a:lnTo>
                  <a:lnTo>
                    <a:pt x="11254094" y="86497"/>
                  </a:lnTo>
                  <a:lnTo>
                    <a:pt x="11168219" y="101233"/>
                  </a:lnTo>
                  <a:lnTo>
                    <a:pt x="11080043" y="115671"/>
                  </a:lnTo>
                  <a:lnTo>
                    <a:pt x="10989618" y="129815"/>
                  </a:lnTo>
                  <a:lnTo>
                    <a:pt x="10896996" y="143667"/>
                  </a:lnTo>
                  <a:lnTo>
                    <a:pt x="10802228" y="157231"/>
                  </a:lnTo>
                  <a:lnTo>
                    <a:pt x="10705365" y="170509"/>
                  </a:lnTo>
                  <a:lnTo>
                    <a:pt x="10606461" y="183505"/>
                  </a:lnTo>
                  <a:lnTo>
                    <a:pt x="10505565" y="196221"/>
                  </a:lnTo>
                  <a:lnTo>
                    <a:pt x="10402729" y="208661"/>
                  </a:lnTo>
                  <a:lnTo>
                    <a:pt x="10244952" y="226809"/>
                  </a:lnTo>
                  <a:lnTo>
                    <a:pt x="10083101" y="244352"/>
                  </a:lnTo>
                  <a:lnTo>
                    <a:pt x="9917350" y="261300"/>
                  </a:lnTo>
                  <a:lnTo>
                    <a:pt x="9747874" y="277662"/>
                  </a:lnTo>
                  <a:lnTo>
                    <a:pt x="9574846" y="293450"/>
                  </a:lnTo>
                  <a:lnTo>
                    <a:pt x="9398440" y="308674"/>
                  </a:lnTo>
                  <a:lnTo>
                    <a:pt x="9218830" y="323342"/>
                  </a:lnTo>
                  <a:lnTo>
                    <a:pt x="8974668" y="342056"/>
                  </a:lnTo>
                  <a:lnTo>
                    <a:pt x="8725533" y="359825"/>
                  </a:lnTo>
                  <a:lnTo>
                    <a:pt x="8471836" y="376674"/>
                  </a:lnTo>
                  <a:lnTo>
                    <a:pt x="8213992" y="392628"/>
                  </a:lnTo>
                  <a:lnTo>
                    <a:pt x="7952411" y="407710"/>
                  </a:lnTo>
                  <a:lnTo>
                    <a:pt x="7620811" y="425372"/>
                  </a:lnTo>
                  <a:lnTo>
                    <a:pt x="7284823" y="441757"/>
                  </a:lnTo>
                  <a:lnTo>
                    <a:pt x="6945255" y="456910"/>
                  </a:lnTo>
                  <a:lnTo>
                    <a:pt x="6602911" y="470880"/>
                  </a:lnTo>
                  <a:lnTo>
                    <a:pt x="6189569" y="486146"/>
                  </a:lnTo>
                  <a:lnTo>
                    <a:pt x="5774783" y="499855"/>
                  </a:lnTo>
                  <a:lnTo>
                    <a:pt x="5290899" y="513990"/>
                  </a:lnTo>
                  <a:lnTo>
                    <a:pt x="4740639" y="527850"/>
                  </a:lnTo>
                  <a:lnTo>
                    <a:pt x="4196475" y="539447"/>
                  </a:lnTo>
                  <a:lnTo>
                    <a:pt x="3595687" y="550026"/>
                  </a:lnTo>
                  <a:lnTo>
                    <a:pt x="2884395" y="559795"/>
                  </a:lnTo>
                  <a:lnTo>
                    <a:pt x="2087464" y="567500"/>
                  </a:lnTo>
                  <a:lnTo>
                    <a:pt x="1191534" y="572433"/>
                  </a:lnTo>
                  <a:lnTo>
                    <a:pt x="0" y="573493"/>
                  </a:lnTo>
                  <a:lnTo>
                    <a:pt x="11682984" y="573493"/>
                  </a:lnTo>
                  <a:lnTo>
                    <a:pt x="11682984" y="0"/>
                  </a:lnTo>
                  <a:close/>
                </a:path>
              </a:pathLst>
            </a:custGeom>
            <a:solidFill>
              <a:srgbClr val="FFFFFF">
                <a:alpha val="45881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737F51-80E9-027D-11BC-A94EDC550DBE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7</a:t>
            </a:fld>
            <a:endParaRPr lang="en-US"/>
          </a:p>
        </p:txBody>
      </p:sp>
      <p:pic>
        <p:nvPicPr>
          <p:cNvPr id="9" name="Picture 8" descr="A logo of a lion and a map&#10;&#10;AI-generated content may be incorrect.">
            <a:extLst>
              <a:ext uri="{FF2B5EF4-FFF2-40B4-BE49-F238E27FC236}">
                <a16:creationId xmlns:a16="http://schemas.microsoft.com/office/drawing/2014/main" id="{B9415C09-3F0E-A1BB-6A81-89017C095D5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49692" y="5619321"/>
            <a:ext cx="964739" cy="1163293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1063161" y="5661472"/>
              <a:ext cx="851786" cy="810381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12192000" cy="6857996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15062" y="154686"/>
              <a:ext cx="6862572" cy="1130807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15062" y="672845"/>
              <a:ext cx="4911852" cy="1130808"/>
            </a:xfrm>
            <a:prstGeom prst="rect">
              <a:avLst/>
            </a:prstGeom>
          </p:spPr>
        </p:pic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424180" y="297434"/>
            <a:ext cx="6234430" cy="1153795"/>
          </a:xfrm>
          <a:prstGeom prst="rect">
            <a:avLst/>
          </a:prstGeom>
        </p:spPr>
        <p:txBody>
          <a:bodyPr vert="horz" wrap="square" lIns="0" tIns="106045" rIns="0" bIns="0" rtlCol="0">
            <a:spAutoFit/>
          </a:bodyPr>
          <a:lstStyle/>
          <a:p>
            <a:pPr marL="12700" marR="5080">
              <a:lnSpc>
                <a:spcPts val="4079"/>
              </a:lnSpc>
              <a:spcBef>
                <a:spcPts val="835"/>
              </a:spcBef>
            </a:pPr>
            <a:r>
              <a:rPr spc="-110" dirty="0">
                <a:solidFill>
                  <a:srgbClr val="FFFFFF"/>
                </a:solidFill>
              </a:rPr>
              <a:t>Why</a:t>
            </a:r>
            <a:r>
              <a:rPr spc="-285" dirty="0">
                <a:solidFill>
                  <a:srgbClr val="FFFFFF"/>
                </a:solidFill>
              </a:rPr>
              <a:t> </a:t>
            </a:r>
            <a:r>
              <a:rPr spc="-114" dirty="0">
                <a:solidFill>
                  <a:srgbClr val="FFFFFF"/>
                </a:solidFill>
              </a:rPr>
              <a:t>are</a:t>
            </a:r>
            <a:r>
              <a:rPr spc="-430" dirty="0">
                <a:solidFill>
                  <a:srgbClr val="FFFFFF"/>
                </a:solidFill>
              </a:rPr>
              <a:t> </a:t>
            </a:r>
            <a:r>
              <a:rPr spc="-150" dirty="0">
                <a:solidFill>
                  <a:srgbClr val="FFFFFF"/>
                </a:solidFill>
              </a:rPr>
              <a:t>Awareness</a:t>
            </a:r>
            <a:r>
              <a:rPr spc="-280" dirty="0">
                <a:solidFill>
                  <a:srgbClr val="FFFFFF"/>
                </a:solidFill>
              </a:rPr>
              <a:t> </a:t>
            </a:r>
            <a:r>
              <a:rPr dirty="0">
                <a:solidFill>
                  <a:srgbClr val="FFFFFF"/>
                </a:solidFill>
              </a:rPr>
              <a:t>&amp;</a:t>
            </a:r>
            <a:r>
              <a:rPr spc="-285" dirty="0">
                <a:solidFill>
                  <a:srgbClr val="FFFFFF"/>
                </a:solidFill>
              </a:rPr>
              <a:t> </a:t>
            </a:r>
            <a:r>
              <a:rPr spc="-114" dirty="0">
                <a:solidFill>
                  <a:srgbClr val="FFFFFF"/>
                </a:solidFill>
              </a:rPr>
              <a:t>Early </a:t>
            </a:r>
            <a:r>
              <a:rPr spc="-150" dirty="0">
                <a:solidFill>
                  <a:srgbClr val="FFFFFF"/>
                </a:solidFill>
              </a:rPr>
              <a:t>Diagnosis</a:t>
            </a:r>
            <a:r>
              <a:rPr spc="-245" dirty="0">
                <a:solidFill>
                  <a:srgbClr val="FFFFFF"/>
                </a:solidFill>
              </a:rPr>
              <a:t> </a:t>
            </a:r>
            <a:r>
              <a:rPr spc="-30" dirty="0">
                <a:solidFill>
                  <a:srgbClr val="FFFFFF"/>
                </a:solidFill>
              </a:rPr>
              <a:t>Critical?</a:t>
            </a:r>
          </a:p>
        </p:txBody>
      </p:sp>
      <p:grpSp>
        <p:nvGrpSpPr>
          <p:cNvPr id="8" name="object 8"/>
          <p:cNvGrpSpPr/>
          <p:nvPr/>
        </p:nvGrpSpPr>
        <p:grpSpPr>
          <a:xfrm>
            <a:off x="509016" y="1995170"/>
            <a:ext cx="11683365" cy="4939030"/>
            <a:chOff x="509016" y="1919477"/>
            <a:chExt cx="11683365" cy="4939030"/>
          </a:xfrm>
        </p:grpSpPr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09016" y="5011673"/>
              <a:ext cx="11682984" cy="1846292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509016" y="6284213"/>
              <a:ext cx="11683365" cy="574040"/>
            </a:xfrm>
            <a:custGeom>
              <a:avLst/>
              <a:gdLst/>
              <a:ahLst/>
              <a:cxnLst/>
              <a:rect l="l" t="t" r="r" b="b"/>
              <a:pathLst>
                <a:path w="11683365" h="574040">
                  <a:moveTo>
                    <a:pt x="11682984" y="0"/>
                  </a:moveTo>
                  <a:lnTo>
                    <a:pt x="11573560" y="24520"/>
                  </a:lnTo>
                  <a:lnTo>
                    <a:pt x="11497402" y="40475"/>
                  </a:lnTo>
                  <a:lnTo>
                    <a:pt x="11418737" y="56121"/>
                  </a:lnTo>
                  <a:lnTo>
                    <a:pt x="11337618" y="71461"/>
                  </a:lnTo>
                  <a:lnTo>
                    <a:pt x="11254094" y="86497"/>
                  </a:lnTo>
                  <a:lnTo>
                    <a:pt x="11168219" y="101233"/>
                  </a:lnTo>
                  <a:lnTo>
                    <a:pt x="11080043" y="115671"/>
                  </a:lnTo>
                  <a:lnTo>
                    <a:pt x="10989618" y="129815"/>
                  </a:lnTo>
                  <a:lnTo>
                    <a:pt x="10896996" y="143667"/>
                  </a:lnTo>
                  <a:lnTo>
                    <a:pt x="10802228" y="157231"/>
                  </a:lnTo>
                  <a:lnTo>
                    <a:pt x="10705365" y="170509"/>
                  </a:lnTo>
                  <a:lnTo>
                    <a:pt x="10606461" y="183505"/>
                  </a:lnTo>
                  <a:lnTo>
                    <a:pt x="10505565" y="196221"/>
                  </a:lnTo>
                  <a:lnTo>
                    <a:pt x="10402729" y="208661"/>
                  </a:lnTo>
                  <a:lnTo>
                    <a:pt x="10244952" y="226809"/>
                  </a:lnTo>
                  <a:lnTo>
                    <a:pt x="10083101" y="244352"/>
                  </a:lnTo>
                  <a:lnTo>
                    <a:pt x="9917350" y="261300"/>
                  </a:lnTo>
                  <a:lnTo>
                    <a:pt x="9747874" y="277662"/>
                  </a:lnTo>
                  <a:lnTo>
                    <a:pt x="9574846" y="293450"/>
                  </a:lnTo>
                  <a:lnTo>
                    <a:pt x="9398440" y="308674"/>
                  </a:lnTo>
                  <a:lnTo>
                    <a:pt x="9218830" y="323342"/>
                  </a:lnTo>
                  <a:lnTo>
                    <a:pt x="8974668" y="342056"/>
                  </a:lnTo>
                  <a:lnTo>
                    <a:pt x="8725533" y="359825"/>
                  </a:lnTo>
                  <a:lnTo>
                    <a:pt x="8471836" y="376674"/>
                  </a:lnTo>
                  <a:lnTo>
                    <a:pt x="8213992" y="392628"/>
                  </a:lnTo>
                  <a:lnTo>
                    <a:pt x="7952411" y="407710"/>
                  </a:lnTo>
                  <a:lnTo>
                    <a:pt x="7620811" y="425372"/>
                  </a:lnTo>
                  <a:lnTo>
                    <a:pt x="7284823" y="441757"/>
                  </a:lnTo>
                  <a:lnTo>
                    <a:pt x="6945255" y="456910"/>
                  </a:lnTo>
                  <a:lnTo>
                    <a:pt x="6602911" y="470880"/>
                  </a:lnTo>
                  <a:lnTo>
                    <a:pt x="6189569" y="486146"/>
                  </a:lnTo>
                  <a:lnTo>
                    <a:pt x="5774783" y="499855"/>
                  </a:lnTo>
                  <a:lnTo>
                    <a:pt x="5290899" y="513990"/>
                  </a:lnTo>
                  <a:lnTo>
                    <a:pt x="4740639" y="527850"/>
                  </a:lnTo>
                  <a:lnTo>
                    <a:pt x="4196475" y="539447"/>
                  </a:lnTo>
                  <a:lnTo>
                    <a:pt x="3595687" y="550026"/>
                  </a:lnTo>
                  <a:lnTo>
                    <a:pt x="2884395" y="559795"/>
                  </a:lnTo>
                  <a:lnTo>
                    <a:pt x="2087464" y="567500"/>
                  </a:lnTo>
                  <a:lnTo>
                    <a:pt x="1191534" y="572433"/>
                  </a:lnTo>
                  <a:lnTo>
                    <a:pt x="0" y="573493"/>
                  </a:lnTo>
                  <a:lnTo>
                    <a:pt x="11682984" y="573493"/>
                  </a:lnTo>
                  <a:lnTo>
                    <a:pt x="11682984" y="0"/>
                  </a:lnTo>
                  <a:close/>
                </a:path>
              </a:pathLst>
            </a:custGeom>
            <a:solidFill>
              <a:srgbClr val="FFFFFF">
                <a:alpha val="45881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253490" y="1957577"/>
              <a:ext cx="6887209" cy="3940810"/>
            </a:xfrm>
            <a:custGeom>
              <a:avLst/>
              <a:gdLst/>
              <a:ahLst/>
              <a:cxnLst/>
              <a:rect l="l" t="t" r="r" b="b"/>
              <a:pathLst>
                <a:path w="6887209" h="3940810">
                  <a:moveTo>
                    <a:pt x="6886956" y="0"/>
                  </a:moveTo>
                  <a:lnTo>
                    <a:pt x="0" y="0"/>
                  </a:lnTo>
                  <a:lnTo>
                    <a:pt x="0" y="3940302"/>
                  </a:lnTo>
                  <a:lnTo>
                    <a:pt x="6886956" y="3940302"/>
                  </a:lnTo>
                  <a:lnTo>
                    <a:pt x="6886956" y="0"/>
                  </a:lnTo>
                  <a:close/>
                </a:path>
              </a:pathLst>
            </a:custGeom>
            <a:solidFill>
              <a:srgbClr val="000000">
                <a:alpha val="50195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253490" y="1957577"/>
              <a:ext cx="6887209" cy="3940810"/>
            </a:xfrm>
            <a:custGeom>
              <a:avLst/>
              <a:gdLst/>
              <a:ahLst/>
              <a:cxnLst/>
              <a:rect l="l" t="t" r="r" b="b"/>
              <a:pathLst>
                <a:path w="6887209" h="3940810">
                  <a:moveTo>
                    <a:pt x="0" y="3940302"/>
                  </a:moveTo>
                  <a:lnTo>
                    <a:pt x="6886956" y="3940302"/>
                  </a:lnTo>
                  <a:lnTo>
                    <a:pt x="6886956" y="0"/>
                  </a:lnTo>
                  <a:lnTo>
                    <a:pt x="0" y="0"/>
                  </a:lnTo>
                  <a:lnTo>
                    <a:pt x="0" y="3940302"/>
                  </a:lnTo>
                  <a:close/>
                </a:path>
              </a:pathLst>
            </a:custGeom>
            <a:ln w="76200">
              <a:solidFill>
                <a:srgbClr val="FFC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1616202" y="2003856"/>
            <a:ext cx="6156960" cy="3643946"/>
          </a:xfrm>
          <a:prstGeom prst="rect">
            <a:avLst/>
          </a:prstGeom>
        </p:spPr>
        <p:txBody>
          <a:bodyPr vert="horz" wrap="square" lIns="0" tIns="2152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695"/>
              </a:spcBef>
            </a:pPr>
            <a:r>
              <a:rPr sz="2800" b="1" dirty="0">
                <a:solidFill>
                  <a:srgbClr val="FFFFFF"/>
                </a:solidFill>
                <a:latin typeface="Arial"/>
                <a:cs typeface="Arial"/>
              </a:rPr>
              <a:t>Diabetes</a:t>
            </a:r>
            <a:r>
              <a:rPr sz="2800" b="1" spc="-6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800" b="1" dirty="0">
                <a:solidFill>
                  <a:srgbClr val="FFFFFF"/>
                </a:solidFill>
                <a:latin typeface="Arial"/>
                <a:cs typeface="Arial"/>
              </a:rPr>
              <a:t>is</a:t>
            </a:r>
            <a:r>
              <a:rPr sz="2800" b="1" spc="-6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800" b="1" dirty="0">
                <a:solidFill>
                  <a:srgbClr val="FFFFFF"/>
                </a:solidFill>
                <a:latin typeface="Arial"/>
                <a:cs typeface="Arial"/>
              </a:rPr>
              <a:t>often</a:t>
            </a:r>
            <a:r>
              <a:rPr sz="2800" b="1" spc="-6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800" b="1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2800" b="1" spc="-6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800" b="1" dirty="0">
                <a:solidFill>
                  <a:srgbClr val="FFFFFF"/>
                </a:solidFill>
                <a:latin typeface="Arial"/>
                <a:cs typeface="Arial"/>
              </a:rPr>
              <a:t>“silent”</a:t>
            </a:r>
            <a:r>
              <a:rPr sz="2800" b="1" spc="-6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800" b="1" spc="-10" dirty="0">
                <a:solidFill>
                  <a:srgbClr val="FFFFFF"/>
                </a:solidFill>
                <a:latin typeface="Arial"/>
                <a:cs typeface="Arial"/>
              </a:rPr>
              <a:t>disease.</a:t>
            </a:r>
            <a:endParaRPr sz="2800" dirty="0">
              <a:latin typeface="Arial"/>
              <a:cs typeface="Arial"/>
            </a:endParaRPr>
          </a:p>
          <a:p>
            <a:pPr marL="12700" marR="616585">
              <a:lnSpc>
                <a:spcPct val="100000"/>
              </a:lnSpc>
              <a:spcBef>
                <a:spcPts val="1595"/>
              </a:spcBef>
            </a:pPr>
            <a:r>
              <a:rPr sz="2800" b="1" dirty="0">
                <a:solidFill>
                  <a:srgbClr val="FFFFFF"/>
                </a:solidFill>
                <a:latin typeface="Arial"/>
                <a:cs typeface="Arial"/>
              </a:rPr>
              <a:t>It</a:t>
            </a:r>
            <a:r>
              <a:rPr sz="2800" b="1" spc="-8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800" b="1" dirty="0">
                <a:solidFill>
                  <a:srgbClr val="FFFFFF"/>
                </a:solidFill>
                <a:latin typeface="Arial"/>
                <a:cs typeface="Arial"/>
              </a:rPr>
              <a:t>can</a:t>
            </a:r>
            <a:r>
              <a:rPr sz="2800" b="1" spc="-8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800" b="1" dirty="0">
                <a:solidFill>
                  <a:srgbClr val="FFFFFF"/>
                </a:solidFill>
                <a:latin typeface="Arial"/>
                <a:cs typeface="Arial"/>
              </a:rPr>
              <a:t>do</a:t>
            </a:r>
            <a:r>
              <a:rPr sz="2800" b="1" spc="-8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800" b="1" dirty="0">
                <a:solidFill>
                  <a:srgbClr val="FFFFFF"/>
                </a:solidFill>
                <a:latin typeface="Arial"/>
                <a:cs typeface="Arial"/>
              </a:rPr>
              <a:t>significant,</a:t>
            </a:r>
            <a:r>
              <a:rPr sz="2800" b="1" spc="-7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800" b="1" dirty="0">
                <a:solidFill>
                  <a:srgbClr val="FFFFFF"/>
                </a:solidFill>
                <a:latin typeface="Arial"/>
                <a:cs typeface="Arial"/>
              </a:rPr>
              <a:t>extensive</a:t>
            </a:r>
            <a:r>
              <a:rPr sz="2800" b="1" spc="-7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800" b="1" spc="-50" dirty="0">
                <a:solidFill>
                  <a:srgbClr val="FFFFFF"/>
                </a:solidFill>
                <a:latin typeface="Arial"/>
                <a:cs typeface="Arial"/>
              </a:rPr>
              <a:t>&amp; </a:t>
            </a:r>
            <a:r>
              <a:rPr sz="2800" b="1" dirty="0">
                <a:solidFill>
                  <a:srgbClr val="FFFFFF"/>
                </a:solidFill>
                <a:latin typeface="Arial"/>
                <a:cs typeface="Arial"/>
              </a:rPr>
              <a:t>irreversible</a:t>
            </a:r>
            <a:r>
              <a:rPr sz="2800" b="1" spc="-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800" b="1" dirty="0">
                <a:solidFill>
                  <a:srgbClr val="FFFFFF"/>
                </a:solidFill>
                <a:latin typeface="Arial"/>
                <a:cs typeface="Arial"/>
              </a:rPr>
              <a:t>damage</a:t>
            </a:r>
            <a:r>
              <a:rPr sz="2800" b="1" spc="-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800" b="1" dirty="0">
                <a:solidFill>
                  <a:srgbClr val="FFFFFF"/>
                </a:solidFill>
                <a:latin typeface="Arial"/>
                <a:cs typeface="Arial"/>
              </a:rPr>
              <a:t>to</a:t>
            </a:r>
            <a:r>
              <a:rPr sz="2800" b="1" spc="-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800" b="1" dirty="0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sz="2800" b="1" spc="-20" dirty="0">
                <a:solidFill>
                  <a:srgbClr val="FFFFFF"/>
                </a:solidFill>
                <a:latin typeface="Arial"/>
                <a:cs typeface="Arial"/>
              </a:rPr>
              <a:t> body </a:t>
            </a:r>
            <a:r>
              <a:rPr sz="2800" b="1" dirty="0">
                <a:solidFill>
                  <a:srgbClr val="FFFFFF"/>
                </a:solidFill>
                <a:latin typeface="Arial"/>
                <a:cs typeface="Arial"/>
              </a:rPr>
              <a:t>before</a:t>
            </a:r>
            <a:r>
              <a:rPr sz="2800" b="1" spc="-8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800" b="1" dirty="0">
                <a:solidFill>
                  <a:srgbClr val="FFFFFF"/>
                </a:solidFill>
                <a:latin typeface="Arial"/>
                <a:cs typeface="Arial"/>
              </a:rPr>
              <a:t>you</a:t>
            </a:r>
            <a:r>
              <a:rPr sz="2800" b="1" spc="-7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800" b="1" dirty="0">
                <a:solidFill>
                  <a:srgbClr val="FFFFFF"/>
                </a:solidFill>
                <a:latin typeface="Arial"/>
                <a:cs typeface="Arial"/>
              </a:rPr>
              <a:t>know</a:t>
            </a:r>
            <a:r>
              <a:rPr sz="2800" b="1" spc="-8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800" b="1" spc="-25" dirty="0">
                <a:solidFill>
                  <a:srgbClr val="FFFFFF"/>
                </a:solidFill>
                <a:latin typeface="Arial"/>
                <a:cs typeface="Arial"/>
              </a:rPr>
              <a:t>it.</a:t>
            </a:r>
            <a:endParaRPr sz="2800" dirty="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  <a:spcBef>
                <a:spcPts val="1605"/>
              </a:spcBef>
            </a:pPr>
            <a:r>
              <a:rPr lang="en-US" sz="2800" b="1" dirty="0">
                <a:solidFill>
                  <a:srgbClr val="FFFF00"/>
                </a:solidFill>
                <a:latin typeface="Arial"/>
                <a:cs typeface="Arial"/>
              </a:rPr>
              <a:t>Lions can build public awareness and conduct screenings (hopefully) </a:t>
            </a:r>
            <a:r>
              <a:rPr sz="2800" b="1" dirty="0">
                <a:solidFill>
                  <a:srgbClr val="FFFF00"/>
                </a:solidFill>
                <a:latin typeface="Arial"/>
                <a:cs typeface="Arial"/>
              </a:rPr>
              <a:t>before</a:t>
            </a:r>
            <a:r>
              <a:rPr sz="2800" b="1" spc="-70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800" b="1" dirty="0">
                <a:solidFill>
                  <a:srgbClr val="FFFF00"/>
                </a:solidFill>
                <a:latin typeface="Arial"/>
                <a:cs typeface="Arial"/>
              </a:rPr>
              <a:t>damage</a:t>
            </a:r>
            <a:r>
              <a:rPr sz="2800" b="1" spc="-70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2800" b="1" spc="-10" dirty="0">
                <a:solidFill>
                  <a:srgbClr val="FFFF00"/>
                </a:solidFill>
                <a:latin typeface="Arial"/>
                <a:cs typeface="Arial"/>
              </a:rPr>
              <a:t>occur</a:t>
            </a:r>
            <a:r>
              <a:rPr lang="en-US" sz="2800" b="1" spc="-10" dirty="0">
                <a:solidFill>
                  <a:srgbClr val="FFFF00"/>
                </a:solidFill>
                <a:latin typeface="Arial"/>
                <a:cs typeface="Arial"/>
              </a:rPr>
              <a:t>s</a:t>
            </a:r>
            <a:r>
              <a:rPr sz="2800" b="1" spc="-10" dirty="0">
                <a:solidFill>
                  <a:srgbClr val="FFFF00"/>
                </a:solidFill>
                <a:latin typeface="Arial"/>
                <a:cs typeface="Arial"/>
              </a:rPr>
              <a:t>.</a:t>
            </a:r>
            <a:endParaRPr sz="2800" dirty="0">
              <a:solidFill>
                <a:srgbClr val="FFFF00"/>
              </a:solidFill>
              <a:latin typeface="Arial"/>
              <a:cs typeface="Arial"/>
            </a:endParaRPr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821037A2-39C2-FCB8-9A4B-95F78963839B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8</a:t>
            </a:fld>
            <a:endParaRPr lang="en-US"/>
          </a:p>
        </p:txBody>
      </p:sp>
      <p:pic>
        <p:nvPicPr>
          <p:cNvPr id="15" name="Picture 14" descr="A logo of a lion and a map&#10;&#10;AI-generated content may be incorrect.">
            <a:extLst>
              <a:ext uri="{FF2B5EF4-FFF2-40B4-BE49-F238E27FC236}">
                <a16:creationId xmlns:a16="http://schemas.microsoft.com/office/drawing/2014/main" id="{12E04C69-AEEF-C6B1-8D32-F84A234E4BC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49692" y="5619321"/>
            <a:ext cx="964739" cy="1163293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93242570"/>
              </p:ext>
            </p:extLst>
          </p:nvPr>
        </p:nvGraphicFramePr>
        <p:xfrm>
          <a:off x="735330" y="1832937"/>
          <a:ext cx="10721340" cy="330835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3606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36067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61670">
                <a:tc>
                  <a:txBody>
                    <a:bodyPr/>
                    <a:lstStyle/>
                    <a:p>
                      <a:pPr marL="60325" algn="ctr">
                        <a:lnSpc>
                          <a:spcPct val="100000"/>
                        </a:lnSpc>
                        <a:spcBef>
                          <a:spcPts val="1460"/>
                        </a:spcBef>
                      </a:pPr>
                      <a:r>
                        <a:rPr sz="2000" b="1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Age</a:t>
                      </a:r>
                      <a:r>
                        <a:rPr sz="2000" b="1" spc="-45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2000" b="1" spc="-25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45+</a:t>
                      </a:r>
                      <a:endParaRPr sz="2000" dirty="0">
                        <a:solidFill>
                          <a:srgbClr val="C00000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185420" marB="0">
                    <a:lnR w="28575">
                      <a:solidFill>
                        <a:srgbClr val="FFFFFF"/>
                      </a:solidFill>
                      <a:prstDash val="solid"/>
                    </a:lnR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71120" algn="ctr">
                        <a:lnSpc>
                          <a:spcPct val="100000"/>
                        </a:lnSpc>
                        <a:spcBef>
                          <a:spcPts val="1460"/>
                        </a:spcBef>
                      </a:pPr>
                      <a:r>
                        <a:rPr sz="2000" b="1" dirty="0">
                          <a:solidFill>
                            <a:srgbClr val="7030A0"/>
                          </a:solidFill>
                          <a:latin typeface="Arial"/>
                          <a:cs typeface="Arial"/>
                        </a:rPr>
                        <a:t>Overweight</a:t>
                      </a:r>
                      <a:r>
                        <a:rPr sz="2000" b="1" spc="-30" dirty="0">
                          <a:solidFill>
                            <a:srgbClr val="7030A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2000" b="1" dirty="0">
                          <a:solidFill>
                            <a:srgbClr val="7030A0"/>
                          </a:solidFill>
                          <a:latin typeface="Arial"/>
                          <a:cs typeface="Arial"/>
                        </a:rPr>
                        <a:t>or</a:t>
                      </a:r>
                      <a:r>
                        <a:rPr sz="2000" b="1" spc="-15" dirty="0">
                          <a:solidFill>
                            <a:srgbClr val="7030A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2000" b="1" spc="-10" dirty="0">
                          <a:solidFill>
                            <a:srgbClr val="7030A0"/>
                          </a:solidFill>
                          <a:latin typeface="Arial"/>
                          <a:cs typeface="Arial"/>
                        </a:rPr>
                        <a:t>obese</a:t>
                      </a:r>
                      <a:endParaRPr sz="2000" dirty="0">
                        <a:solidFill>
                          <a:srgbClr val="7030A0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185420" marB="0">
                    <a:lnL w="28575">
                      <a:solidFill>
                        <a:srgbClr val="FFFFFF"/>
                      </a:solidFill>
                      <a:prstDash val="solid"/>
                    </a:lnL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61670">
                <a:tc>
                  <a:txBody>
                    <a:bodyPr/>
                    <a:lstStyle/>
                    <a:p>
                      <a:pPr marL="70485" algn="ctr">
                        <a:lnSpc>
                          <a:spcPct val="100000"/>
                        </a:lnSpc>
                        <a:spcBef>
                          <a:spcPts val="1350"/>
                        </a:spcBef>
                      </a:pPr>
                      <a:r>
                        <a:rPr sz="2000" b="1" dirty="0">
                          <a:solidFill>
                            <a:srgbClr val="7030A0"/>
                          </a:solidFill>
                          <a:latin typeface="Arial"/>
                          <a:cs typeface="Arial"/>
                        </a:rPr>
                        <a:t>Genetic</a:t>
                      </a:r>
                      <a:r>
                        <a:rPr sz="2000" b="1" spc="-45" dirty="0">
                          <a:solidFill>
                            <a:srgbClr val="7030A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2000" b="1" spc="-10" dirty="0">
                          <a:solidFill>
                            <a:srgbClr val="7030A0"/>
                          </a:solidFill>
                          <a:latin typeface="Arial"/>
                          <a:cs typeface="Arial"/>
                        </a:rPr>
                        <a:t>predisposition</a:t>
                      </a:r>
                      <a:endParaRPr sz="2000" dirty="0">
                        <a:solidFill>
                          <a:srgbClr val="7030A0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171450" marB="0"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73660" algn="ctr">
                        <a:lnSpc>
                          <a:spcPct val="100000"/>
                        </a:lnSpc>
                        <a:spcBef>
                          <a:spcPts val="1460"/>
                        </a:spcBef>
                      </a:pPr>
                      <a:r>
                        <a:rPr sz="2000" b="1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High</a:t>
                      </a:r>
                      <a:r>
                        <a:rPr sz="2000" b="1" spc="-45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2000" b="1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blood</a:t>
                      </a:r>
                      <a:r>
                        <a:rPr sz="2000" b="1" spc="-40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2000" b="1" spc="-10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pressure</a:t>
                      </a:r>
                      <a:endParaRPr sz="2000" dirty="0">
                        <a:solidFill>
                          <a:srgbClr val="C00000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185420" marB="0">
                    <a:lnL w="28575">
                      <a:solidFill>
                        <a:srgbClr val="FFFFFF"/>
                      </a:solidFill>
                      <a:prstDash val="solid"/>
                    </a:lnL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61670">
                <a:tc rowSpan="2">
                  <a:txBody>
                    <a:bodyPr/>
                    <a:lstStyle/>
                    <a:p>
                      <a:pPr marL="1167130" marR="1097280" indent="8255" algn="ctr">
                        <a:lnSpc>
                          <a:spcPct val="100000"/>
                        </a:lnSpc>
                        <a:spcBef>
                          <a:spcPts val="1560"/>
                        </a:spcBef>
                      </a:pPr>
                      <a:r>
                        <a:rPr sz="2000" b="1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Specific</a:t>
                      </a:r>
                      <a:r>
                        <a:rPr sz="2000" b="1" spc="-135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2000" b="1" spc="-10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Ethnicities: African-</a:t>
                      </a:r>
                      <a:r>
                        <a:rPr sz="2000" b="1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American,</a:t>
                      </a:r>
                      <a:r>
                        <a:rPr sz="2000" b="1" spc="-95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2000" b="1" spc="-10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Latino, Native</a:t>
                      </a:r>
                      <a:r>
                        <a:rPr sz="2000" b="1" spc="-100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2000" b="1" spc="-10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American,</a:t>
                      </a:r>
                      <a:r>
                        <a:rPr sz="2000" b="1" spc="-95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2000" b="1" spc="-10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Asian</a:t>
                      </a:r>
                      <a:endParaRPr sz="2000" dirty="0">
                        <a:solidFill>
                          <a:srgbClr val="C00000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198120" marB="0"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73660" algn="ctr">
                        <a:lnSpc>
                          <a:spcPct val="100000"/>
                        </a:lnSpc>
                        <a:spcBef>
                          <a:spcPts val="1460"/>
                        </a:spcBef>
                      </a:pPr>
                      <a:r>
                        <a:rPr sz="2000" b="1" spc="-10" dirty="0">
                          <a:solidFill>
                            <a:srgbClr val="7030A0"/>
                          </a:solidFill>
                          <a:latin typeface="Arial"/>
                          <a:cs typeface="Arial"/>
                        </a:rPr>
                        <a:t>Inactive/sedentary</a:t>
                      </a:r>
                      <a:r>
                        <a:rPr sz="2000" b="1" spc="20" dirty="0">
                          <a:solidFill>
                            <a:srgbClr val="7030A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2000" b="1" spc="-10" dirty="0">
                          <a:solidFill>
                            <a:srgbClr val="7030A0"/>
                          </a:solidFill>
                          <a:latin typeface="Arial"/>
                          <a:cs typeface="Arial"/>
                        </a:rPr>
                        <a:t>lifestyle</a:t>
                      </a:r>
                      <a:endParaRPr sz="2000" dirty="0">
                        <a:solidFill>
                          <a:srgbClr val="7030A0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185420" marB="0">
                    <a:lnL w="28575">
                      <a:solidFill>
                        <a:srgbClr val="FFFFFF"/>
                      </a:solidFill>
                      <a:prstDash val="solid"/>
                    </a:lnL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6167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98120" marB="0"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71755" algn="ctr">
                        <a:lnSpc>
                          <a:spcPct val="100000"/>
                        </a:lnSpc>
                        <a:spcBef>
                          <a:spcPts val="1460"/>
                        </a:spcBef>
                      </a:pPr>
                      <a:r>
                        <a:rPr sz="2000" b="1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High</a:t>
                      </a:r>
                      <a:r>
                        <a:rPr sz="2000" b="1" spc="-45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2000" b="1" spc="-10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cholesterol</a:t>
                      </a:r>
                      <a:endParaRPr sz="2000" dirty="0">
                        <a:solidFill>
                          <a:srgbClr val="C00000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185420" marB="0">
                    <a:lnL w="28575">
                      <a:solidFill>
                        <a:srgbClr val="FFFFFF"/>
                      </a:solidFill>
                      <a:prstDash val="solid"/>
                    </a:lnL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61670">
                <a:tc>
                  <a:txBody>
                    <a:bodyPr/>
                    <a:lstStyle/>
                    <a:p>
                      <a:pPr marL="70485" algn="ctr">
                        <a:lnSpc>
                          <a:spcPct val="100000"/>
                        </a:lnSpc>
                        <a:spcBef>
                          <a:spcPts val="1460"/>
                        </a:spcBef>
                      </a:pPr>
                      <a:r>
                        <a:rPr sz="2000" b="1" dirty="0">
                          <a:solidFill>
                            <a:srgbClr val="7030A0"/>
                          </a:solidFill>
                          <a:latin typeface="Arial"/>
                          <a:cs typeface="Arial"/>
                        </a:rPr>
                        <a:t>History</a:t>
                      </a:r>
                      <a:r>
                        <a:rPr sz="2000" b="1" spc="-85" dirty="0">
                          <a:solidFill>
                            <a:srgbClr val="7030A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2000" b="1" dirty="0">
                          <a:solidFill>
                            <a:srgbClr val="7030A0"/>
                          </a:solidFill>
                          <a:latin typeface="Arial"/>
                          <a:cs typeface="Arial"/>
                        </a:rPr>
                        <a:t>of</a:t>
                      </a:r>
                      <a:r>
                        <a:rPr sz="2000" b="1" spc="-80" dirty="0">
                          <a:solidFill>
                            <a:srgbClr val="7030A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2000" b="1" dirty="0">
                          <a:solidFill>
                            <a:srgbClr val="7030A0"/>
                          </a:solidFill>
                          <a:latin typeface="Arial"/>
                          <a:cs typeface="Arial"/>
                        </a:rPr>
                        <a:t>gestational</a:t>
                      </a:r>
                      <a:r>
                        <a:rPr sz="2000" b="1" spc="-75" dirty="0">
                          <a:solidFill>
                            <a:srgbClr val="7030A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2000" b="1" spc="-10" dirty="0">
                          <a:solidFill>
                            <a:srgbClr val="7030A0"/>
                          </a:solidFill>
                          <a:latin typeface="Arial"/>
                          <a:cs typeface="Arial"/>
                        </a:rPr>
                        <a:t>diabetes</a:t>
                      </a:r>
                      <a:endParaRPr sz="2000" dirty="0">
                        <a:solidFill>
                          <a:srgbClr val="7030A0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185420" marB="0"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69850" algn="ctr">
                        <a:lnSpc>
                          <a:spcPct val="100000"/>
                        </a:lnSpc>
                        <a:spcBef>
                          <a:spcPts val="1460"/>
                        </a:spcBef>
                      </a:pPr>
                      <a:r>
                        <a:rPr sz="2000" b="1" dirty="0">
                          <a:solidFill>
                            <a:srgbClr val="7030A0"/>
                          </a:solidFill>
                          <a:latin typeface="Arial"/>
                          <a:cs typeface="Arial"/>
                        </a:rPr>
                        <a:t>History</a:t>
                      </a:r>
                      <a:r>
                        <a:rPr sz="2000" b="1" spc="-70" dirty="0">
                          <a:solidFill>
                            <a:srgbClr val="7030A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2000" b="1" dirty="0">
                          <a:solidFill>
                            <a:srgbClr val="7030A0"/>
                          </a:solidFill>
                          <a:latin typeface="Arial"/>
                          <a:cs typeface="Arial"/>
                        </a:rPr>
                        <a:t>of</a:t>
                      </a:r>
                      <a:r>
                        <a:rPr sz="2000" b="1" spc="-65" dirty="0">
                          <a:solidFill>
                            <a:srgbClr val="7030A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2000" b="1" spc="-10" dirty="0">
                          <a:solidFill>
                            <a:srgbClr val="7030A0"/>
                          </a:solidFill>
                          <a:latin typeface="Arial"/>
                          <a:cs typeface="Arial"/>
                        </a:rPr>
                        <a:t>cardiovascular</a:t>
                      </a:r>
                      <a:r>
                        <a:rPr sz="2000" b="1" spc="-70" dirty="0">
                          <a:solidFill>
                            <a:srgbClr val="7030A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2000" b="1" spc="-10" dirty="0">
                          <a:solidFill>
                            <a:srgbClr val="7030A0"/>
                          </a:solidFill>
                          <a:latin typeface="Arial"/>
                          <a:cs typeface="Arial"/>
                        </a:rPr>
                        <a:t>disease</a:t>
                      </a:r>
                      <a:endParaRPr sz="2000" dirty="0">
                        <a:solidFill>
                          <a:srgbClr val="7030A0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185420" marB="0">
                    <a:lnL w="28575">
                      <a:solidFill>
                        <a:srgbClr val="FFFFFF"/>
                      </a:solidFill>
                      <a:prstDash val="solid"/>
                    </a:lnL>
                    <a:lnT w="28575">
                      <a:solidFill>
                        <a:srgbClr val="FFFFFF"/>
                      </a:solidFill>
                      <a:prstDash val="solid"/>
                    </a:lnT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24180" y="309880"/>
            <a:ext cx="10396220" cy="12439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pc="-190" dirty="0"/>
              <a:t>People with these </a:t>
            </a:r>
            <a:r>
              <a:rPr spc="-125" dirty="0"/>
              <a:t>Risk</a:t>
            </a:r>
            <a:r>
              <a:rPr spc="-275" dirty="0"/>
              <a:t> </a:t>
            </a:r>
            <a:r>
              <a:rPr spc="-114" dirty="0"/>
              <a:t>Factors</a:t>
            </a:r>
            <a:r>
              <a:rPr lang="en-US" spc="-114" dirty="0"/>
              <a:t> are more likely to develop diabetes (our “target” audience):</a:t>
            </a:r>
            <a:endParaRPr spc="-114" dirty="0"/>
          </a:p>
        </p:txBody>
      </p:sp>
      <p:grpSp>
        <p:nvGrpSpPr>
          <p:cNvPr id="6" name="object 6"/>
          <p:cNvGrpSpPr/>
          <p:nvPr/>
        </p:nvGrpSpPr>
        <p:grpSpPr>
          <a:xfrm>
            <a:off x="509016" y="5804915"/>
            <a:ext cx="11683365" cy="1053338"/>
            <a:chOff x="509016" y="5804915"/>
            <a:chExt cx="11683365" cy="1053338"/>
          </a:xfrm>
        </p:grpSpPr>
        <p:sp>
          <p:nvSpPr>
            <p:cNvPr id="8" name="object 8"/>
            <p:cNvSpPr/>
            <p:nvPr/>
          </p:nvSpPr>
          <p:spPr>
            <a:xfrm>
              <a:off x="509016" y="6284213"/>
              <a:ext cx="11683365" cy="574040"/>
            </a:xfrm>
            <a:custGeom>
              <a:avLst/>
              <a:gdLst/>
              <a:ahLst/>
              <a:cxnLst/>
              <a:rect l="l" t="t" r="r" b="b"/>
              <a:pathLst>
                <a:path w="11683365" h="574040">
                  <a:moveTo>
                    <a:pt x="11682984" y="0"/>
                  </a:moveTo>
                  <a:lnTo>
                    <a:pt x="11573560" y="24520"/>
                  </a:lnTo>
                  <a:lnTo>
                    <a:pt x="11497402" y="40475"/>
                  </a:lnTo>
                  <a:lnTo>
                    <a:pt x="11418737" y="56121"/>
                  </a:lnTo>
                  <a:lnTo>
                    <a:pt x="11337618" y="71461"/>
                  </a:lnTo>
                  <a:lnTo>
                    <a:pt x="11254094" y="86497"/>
                  </a:lnTo>
                  <a:lnTo>
                    <a:pt x="11168219" y="101233"/>
                  </a:lnTo>
                  <a:lnTo>
                    <a:pt x="11080043" y="115671"/>
                  </a:lnTo>
                  <a:lnTo>
                    <a:pt x="10989618" y="129815"/>
                  </a:lnTo>
                  <a:lnTo>
                    <a:pt x="10896996" y="143667"/>
                  </a:lnTo>
                  <a:lnTo>
                    <a:pt x="10802228" y="157231"/>
                  </a:lnTo>
                  <a:lnTo>
                    <a:pt x="10705365" y="170509"/>
                  </a:lnTo>
                  <a:lnTo>
                    <a:pt x="10606461" y="183505"/>
                  </a:lnTo>
                  <a:lnTo>
                    <a:pt x="10505565" y="196221"/>
                  </a:lnTo>
                  <a:lnTo>
                    <a:pt x="10402729" y="208661"/>
                  </a:lnTo>
                  <a:lnTo>
                    <a:pt x="10244952" y="226809"/>
                  </a:lnTo>
                  <a:lnTo>
                    <a:pt x="10083101" y="244352"/>
                  </a:lnTo>
                  <a:lnTo>
                    <a:pt x="9917350" y="261300"/>
                  </a:lnTo>
                  <a:lnTo>
                    <a:pt x="9747874" y="277662"/>
                  </a:lnTo>
                  <a:lnTo>
                    <a:pt x="9574846" y="293450"/>
                  </a:lnTo>
                  <a:lnTo>
                    <a:pt x="9398440" y="308674"/>
                  </a:lnTo>
                  <a:lnTo>
                    <a:pt x="9218830" y="323342"/>
                  </a:lnTo>
                  <a:lnTo>
                    <a:pt x="8974668" y="342056"/>
                  </a:lnTo>
                  <a:lnTo>
                    <a:pt x="8725533" y="359825"/>
                  </a:lnTo>
                  <a:lnTo>
                    <a:pt x="8471836" y="376674"/>
                  </a:lnTo>
                  <a:lnTo>
                    <a:pt x="8213992" y="392628"/>
                  </a:lnTo>
                  <a:lnTo>
                    <a:pt x="7952411" y="407710"/>
                  </a:lnTo>
                  <a:lnTo>
                    <a:pt x="7620811" y="425372"/>
                  </a:lnTo>
                  <a:lnTo>
                    <a:pt x="7284823" y="441757"/>
                  </a:lnTo>
                  <a:lnTo>
                    <a:pt x="6945255" y="456910"/>
                  </a:lnTo>
                  <a:lnTo>
                    <a:pt x="6602911" y="470880"/>
                  </a:lnTo>
                  <a:lnTo>
                    <a:pt x="6189569" y="486146"/>
                  </a:lnTo>
                  <a:lnTo>
                    <a:pt x="5774783" y="499855"/>
                  </a:lnTo>
                  <a:lnTo>
                    <a:pt x="5290899" y="513990"/>
                  </a:lnTo>
                  <a:lnTo>
                    <a:pt x="4740639" y="527850"/>
                  </a:lnTo>
                  <a:lnTo>
                    <a:pt x="4196475" y="539447"/>
                  </a:lnTo>
                  <a:lnTo>
                    <a:pt x="3595687" y="550026"/>
                  </a:lnTo>
                  <a:lnTo>
                    <a:pt x="2884395" y="559795"/>
                  </a:lnTo>
                  <a:lnTo>
                    <a:pt x="2087464" y="567500"/>
                  </a:lnTo>
                  <a:lnTo>
                    <a:pt x="1191534" y="572433"/>
                  </a:lnTo>
                  <a:lnTo>
                    <a:pt x="0" y="573493"/>
                  </a:lnTo>
                  <a:lnTo>
                    <a:pt x="11682984" y="573493"/>
                  </a:lnTo>
                  <a:lnTo>
                    <a:pt x="11682984" y="0"/>
                  </a:lnTo>
                  <a:close/>
                </a:path>
              </a:pathLst>
            </a:custGeom>
            <a:solidFill>
              <a:srgbClr val="FFFFFF">
                <a:alpha val="45881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1083289" y="5804915"/>
              <a:ext cx="918209" cy="919734"/>
            </a:xfrm>
            <a:prstGeom prst="rect">
              <a:avLst/>
            </a:prstGeom>
          </p:spPr>
        </p:pic>
      </p:grpSp>
      <p:grpSp>
        <p:nvGrpSpPr>
          <p:cNvPr id="13" name="object 9">
            <a:extLst>
              <a:ext uri="{FF2B5EF4-FFF2-40B4-BE49-F238E27FC236}">
                <a16:creationId xmlns:a16="http://schemas.microsoft.com/office/drawing/2014/main" id="{A1F41ABA-22F6-5152-152E-6E4A5D116262}"/>
              </a:ext>
            </a:extLst>
          </p:cNvPr>
          <p:cNvGrpSpPr/>
          <p:nvPr/>
        </p:nvGrpSpPr>
        <p:grpSpPr>
          <a:xfrm>
            <a:off x="509016" y="5011673"/>
            <a:ext cx="11683365" cy="1846580"/>
            <a:chOff x="509016" y="5011673"/>
            <a:chExt cx="11683365" cy="1846580"/>
          </a:xfrm>
        </p:grpSpPr>
        <p:pic>
          <p:nvPicPr>
            <p:cNvPr id="14" name="object 10">
              <a:extLst>
                <a:ext uri="{FF2B5EF4-FFF2-40B4-BE49-F238E27FC236}">
                  <a16:creationId xmlns:a16="http://schemas.microsoft.com/office/drawing/2014/main" id="{4B797D78-7812-BEFA-8C13-EB41E599E340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09016" y="5011673"/>
              <a:ext cx="11682984" cy="1846292"/>
            </a:xfrm>
            <a:prstGeom prst="rect">
              <a:avLst/>
            </a:prstGeom>
          </p:spPr>
        </p:pic>
        <p:sp>
          <p:nvSpPr>
            <p:cNvPr id="15" name="object 11">
              <a:extLst>
                <a:ext uri="{FF2B5EF4-FFF2-40B4-BE49-F238E27FC236}">
                  <a16:creationId xmlns:a16="http://schemas.microsoft.com/office/drawing/2014/main" id="{1E5CEA1B-34CA-3949-123B-BD98A0E3D661}"/>
                </a:ext>
              </a:extLst>
            </p:cNvPr>
            <p:cNvSpPr/>
            <p:nvPr/>
          </p:nvSpPr>
          <p:spPr>
            <a:xfrm>
              <a:off x="509016" y="6284213"/>
              <a:ext cx="11683365" cy="574040"/>
            </a:xfrm>
            <a:custGeom>
              <a:avLst/>
              <a:gdLst/>
              <a:ahLst/>
              <a:cxnLst/>
              <a:rect l="l" t="t" r="r" b="b"/>
              <a:pathLst>
                <a:path w="11683365" h="574040">
                  <a:moveTo>
                    <a:pt x="11682984" y="0"/>
                  </a:moveTo>
                  <a:lnTo>
                    <a:pt x="11573560" y="24520"/>
                  </a:lnTo>
                  <a:lnTo>
                    <a:pt x="11497402" y="40475"/>
                  </a:lnTo>
                  <a:lnTo>
                    <a:pt x="11418737" y="56121"/>
                  </a:lnTo>
                  <a:lnTo>
                    <a:pt x="11337618" y="71461"/>
                  </a:lnTo>
                  <a:lnTo>
                    <a:pt x="11254094" y="86497"/>
                  </a:lnTo>
                  <a:lnTo>
                    <a:pt x="11168219" y="101233"/>
                  </a:lnTo>
                  <a:lnTo>
                    <a:pt x="11080043" y="115671"/>
                  </a:lnTo>
                  <a:lnTo>
                    <a:pt x="10989618" y="129815"/>
                  </a:lnTo>
                  <a:lnTo>
                    <a:pt x="10896996" y="143667"/>
                  </a:lnTo>
                  <a:lnTo>
                    <a:pt x="10802228" y="157231"/>
                  </a:lnTo>
                  <a:lnTo>
                    <a:pt x="10705365" y="170509"/>
                  </a:lnTo>
                  <a:lnTo>
                    <a:pt x="10606461" y="183505"/>
                  </a:lnTo>
                  <a:lnTo>
                    <a:pt x="10505565" y="196221"/>
                  </a:lnTo>
                  <a:lnTo>
                    <a:pt x="10402729" y="208661"/>
                  </a:lnTo>
                  <a:lnTo>
                    <a:pt x="10244952" y="226809"/>
                  </a:lnTo>
                  <a:lnTo>
                    <a:pt x="10083101" y="244352"/>
                  </a:lnTo>
                  <a:lnTo>
                    <a:pt x="9917350" y="261300"/>
                  </a:lnTo>
                  <a:lnTo>
                    <a:pt x="9747874" y="277662"/>
                  </a:lnTo>
                  <a:lnTo>
                    <a:pt x="9574846" y="293450"/>
                  </a:lnTo>
                  <a:lnTo>
                    <a:pt x="9398440" y="308674"/>
                  </a:lnTo>
                  <a:lnTo>
                    <a:pt x="9218830" y="323342"/>
                  </a:lnTo>
                  <a:lnTo>
                    <a:pt x="8974668" y="342056"/>
                  </a:lnTo>
                  <a:lnTo>
                    <a:pt x="8725533" y="359825"/>
                  </a:lnTo>
                  <a:lnTo>
                    <a:pt x="8471836" y="376674"/>
                  </a:lnTo>
                  <a:lnTo>
                    <a:pt x="8213992" y="392628"/>
                  </a:lnTo>
                  <a:lnTo>
                    <a:pt x="7952411" y="407710"/>
                  </a:lnTo>
                  <a:lnTo>
                    <a:pt x="7620811" y="425372"/>
                  </a:lnTo>
                  <a:lnTo>
                    <a:pt x="7284823" y="441757"/>
                  </a:lnTo>
                  <a:lnTo>
                    <a:pt x="6945255" y="456910"/>
                  </a:lnTo>
                  <a:lnTo>
                    <a:pt x="6602911" y="470880"/>
                  </a:lnTo>
                  <a:lnTo>
                    <a:pt x="6189569" y="486146"/>
                  </a:lnTo>
                  <a:lnTo>
                    <a:pt x="5774783" y="499855"/>
                  </a:lnTo>
                  <a:lnTo>
                    <a:pt x="5290899" y="513990"/>
                  </a:lnTo>
                  <a:lnTo>
                    <a:pt x="4740639" y="527850"/>
                  </a:lnTo>
                  <a:lnTo>
                    <a:pt x="4196475" y="539447"/>
                  </a:lnTo>
                  <a:lnTo>
                    <a:pt x="3595687" y="550026"/>
                  </a:lnTo>
                  <a:lnTo>
                    <a:pt x="2884395" y="559795"/>
                  </a:lnTo>
                  <a:lnTo>
                    <a:pt x="2087464" y="567500"/>
                  </a:lnTo>
                  <a:lnTo>
                    <a:pt x="1191534" y="572433"/>
                  </a:lnTo>
                  <a:lnTo>
                    <a:pt x="0" y="573493"/>
                  </a:lnTo>
                  <a:lnTo>
                    <a:pt x="11682984" y="573493"/>
                  </a:lnTo>
                  <a:lnTo>
                    <a:pt x="11682984" y="0"/>
                  </a:lnTo>
                  <a:close/>
                </a:path>
              </a:pathLst>
            </a:custGeom>
            <a:solidFill>
              <a:srgbClr val="FFFFFF">
                <a:alpha val="45881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6506E2F-2F9F-C42A-1963-902A16BC2151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9</a:t>
            </a:fld>
            <a:endParaRPr lang="en-US"/>
          </a:p>
        </p:txBody>
      </p:sp>
      <p:pic>
        <p:nvPicPr>
          <p:cNvPr id="7" name="Picture 6" descr="A logo of a lion and a map&#10;&#10;AI-generated content may be incorrect.">
            <a:extLst>
              <a:ext uri="{FF2B5EF4-FFF2-40B4-BE49-F238E27FC236}">
                <a16:creationId xmlns:a16="http://schemas.microsoft.com/office/drawing/2014/main" id="{789CABB5-0E89-497B-C93B-44544A71C68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49692" y="5619321"/>
            <a:ext cx="964739" cy="1163293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8594255-AB1B-AF45-94EB-7E4FE49DA62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233" t="14152" r="13569" b="14805"/>
          <a:stretch/>
        </p:blipFill>
        <p:spPr>
          <a:xfrm flipH="1">
            <a:off x="-1" y="4896"/>
            <a:ext cx="12192000" cy="6858001"/>
          </a:xfrm>
          <a:prstGeom prst="rect">
            <a:avLst/>
          </a:prstGeom>
        </p:spPr>
      </p:pic>
      <p:sp>
        <p:nvSpPr>
          <p:cNvPr id="10" name="Rectangle 6">
            <a:extLst>
              <a:ext uri="{FF2B5EF4-FFF2-40B4-BE49-F238E27FC236}">
                <a16:creationId xmlns:a16="http://schemas.microsoft.com/office/drawing/2014/main" id="{A4524ACE-11E8-514A-BB4E-7ECDD9288D3C}"/>
              </a:ext>
            </a:extLst>
          </p:cNvPr>
          <p:cNvSpPr/>
          <p:nvPr/>
        </p:nvSpPr>
        <p:spPr>
          <a:xfrm>
            <a:off x="509286" y="5011838"/>
            <a:ext cx="11682714" cy="1846162"/>
          </a:xfrm>
          <a:custGeom>
            <a:avLst/>
            <a:gdLst>
              <a:gd name="connsiteX0" fmla="*/ 0 w 11682714"/>
              <a:gd name="connsiteY0" fmla="*/ 0 h 1174830"/>
              <a:gd name="connsiteX1" fmla="*/ 11682714 w 11682714"/>
              <a:gd name="connsiteY1" fmla="*/ 0 h 1174830"/>
              <a:gd name="connsiteX2" fmla="*/ 11682714 w 11682714"/>
              <a:gd name="connsiteY2" fmla="*/ 1174830 h 1174830"/>
              <a:gd name="connsiteX3" fmla="*/ 0 w 11682714"/>
              <a:gd name="connsiteY3" fmla="*/ 1174830 h 1174830"/>
              <a:gd name="connsiteX4" fmla="*/ 0 w 11682714"/>
              <a:gd name="connsiteY4" fmla="*/ 0 h 1174830"/>
              <a:gd name="connsiteX0" fmla="*/ 0 w 11682714"/>
              <a:gd name="connsiteY0" fmla="*/ 1174830 h 1174830"/>
              <a:gd name="connsiteX1" fmla="*/ 11682714 w 11682714"/>
              <a:gd name="connsiteY1" fmla="*/ 0 h 1174830"/>
              <a:gd name="connsiteX2" fmla="*/ 11682714 w 11682714"/>
              <a:gd name="connsiteY2" fmla="*/ 1174830 h 1174830"/>
              <a:gd name="connsiteX3" fmla="*/ 0 w 11682714"/>
              <a:gd name="connsiteY3" fmla="*/ 1174830 h 1174830"/>
              <a:gd name="connsiteX0" fmla="*/ 0 w 11682714"/>
              <a:gd name="connsiteY0" fmla="*/ 1174830 h 1174830"/>
              <a:gd name="connsiteX1" fmla="*/ 11682714 w 11682714"/>
              <a:gd name="connsiteY1" fmla="*/ 0 h 1174830"/>
              <a:gd name="connsiteX2" fmla="*/ 11682714 w 11682714"/>
              <a:gd name="connsiteY2" fmla="*/ 1174830 h 1174830"/>
              <a:gd name="connsiteX3" fmla="*/ 0 w 11682714"/>
              <a:gd name="connsiteY3" fmla="*/ 1174830 h 1174830"/>
              <a:gd name="connsiteX0" fmla="*/ 0 w 11682714"/>
              <a:gd name="connsiteY0" fmla="*/ 1174830 h 1175058"/>
              <a:gd name="connsiteX1" fmla="*/ 11682714 w 11682714"/>
              <a:gd name="connsiteY1" fmla="*/ 0 h 1175058"/>
              <a:gd name="connsiteX2" fmla="*/ 11682714 w 11682714"/>
              <a:gd name="connsiteY2" fmla="*/ 1174830 h 1175058"/>
              <a:gd name="connsiteX3" fmla="*/ 0 w 11682714"/>
              <a:gd name="connsiteY3" fmla="*/ 1174830 h 1175058"/>
              <a:gd name="connsiteX0" fmla="*/ 0 w 11682714"/>
              <a:gd name="connsiteY0" fmla="*/ 1174830 h 1175020"/>
              <a:gd name="connsiteX1" fmla="*/ 11682714 w 11682714"/>
              <a:gd name="connsiteY1" fmla="*/ 0 h 1175020"/>
              <a:gd name="connsiteX2" fmla="*/ 11682714 w 11682714"/>
              <a:gd name="connsiteY2" fmla="*/ 1174830 h 1175020"/>
              <a:gd name="connsiteX3" fmla="*/ 0 w 11682714"/>
              <a:gd name="connsiteY3" fmla="*/ 1174830 h 1175020"/>
              <a:gd name="connsiteX0" fmla="*/ 0 w 11682714"/>
              <a:gd name="connsiteY0" fmla="*/ 1174830 h 1175428"/>
              <a:gd name="connsiteX1" fmla="*/ 11682714 w 11682714"/>
              <a:gd name="connsiteY1" fmla="*/ 0 h 1175428"/>
              <a:gd name="connsiteX2" fmla="*/ 11682714 w 11682714"/>
              <a:gd name="connsiteY2" fmla="*/ 1174830 h 1175428"/>
              <a:gd name="connsiteX3" fmla="*/ 0 w 11682714"/>
              <a:gd name="connsiteY3" fmla="*/ 1174830 h 11754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82714" h="1175428">
                <a:moveTo>
                  <a:pt x="0" y="1174830"/>
                </a:moveTo>
                <a:cubicBezTo>
                  <a:pt x="2557362" y="1182547"/>
                  <a:pt x="9316335" y="1132391"/>
                  <a:pt x="11682714" y="0"/>
                </a:cubicBezTo>
                <a:lnTo>
                  <a:pt x="11682714" y="1174830"/>
                </a:lnTo>
                <a:lnTo>
                  <a:pt x="0" y="1174830"/>
                </a:lnTo>
                <a:close/>
              </a:path>
            </a:pathLst>
          </a:custGeom>
          <a:gradFill>
            <a:gsLst>
              <a:gs pos="16000">
                <a:srgbClr val="1F3151"/>
              </a:gs>
              <a:gs pos="54000">
                <a:srgbClr val="16468F"/>
              </a:gs>
            </a:gsLst>
            <a:lin ang="6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6">
            <a:extLst>
              <a:ext uri="{FF2B5EF4-FFF2-40B4-BE49-F238E27FC236}">
                <a16:creationId xmlns:a16="http://schemas.microsoft.com/office/drawing/2014/main" id="{B00B1A11-7806-FA43-B355-8A0D2D3D564B}"/>
              </a:ext>
            </a:extLst>
          </p:cNvPr>
          <p:cNvSpPr/>
          <p:nvPr/>
        </p:nvSpPr>
        <p:spPr>
          <a:xfrm>
            <a:off x="509286" y="6284070"/>
            <a:ext cx="11682714" cy="573930"/>
          </a:xfrm>
          <a:custGeom>
            <a:avLst/>
            <a:gdLst>
              <a:gd name="connsiteX0" fmla="*/ 0 w 11682714"/>
              <a:gd name="connsiteY0" fmla="*/ 0 h 1174830"/>
              <a:gd name="connsiteX1" fmla="*/ 11682714 w 11682714"/>
              <a:gd name="connsiteY1" fmla="*/ 0 h 1174830"/>
              <a:gd name="connsiteX2" fmla="*/ 11682714 w 11682714"/>
              <a:gd name="connsiteY2" fmla="*/ 1174830 h 1174830"/>
              <a:gd name="connsiteX3" fmla="*/ 0 w 11682714"/>
              <a:gd name="connsiteY3" fmla="*/ 1174830 h 1174830"/>
              <a:gd name="connsiteX4" fmla="*/ 0 w 11682714"/>
              <a:gd name="connsiteY4" fmla="*/ 0 h 1174830"/>
              <a:gd name="connsiteX0" fmla="*/ 0 w 11682714"/>
              <a:gd name="connsiteY0" fmla="*/ 1174830 h 1174830"/>
              <a:gd name="connsiteX1" fmla="*/ 11682714 w 11682714"/>
              <a:gd name="connsiteY1" fmla="*/ 0 h 1174830"/>
              <a:gd name="connsiteX2" fmla="*/ 11682714 w 11682714"/>
              <a:gd name="connsiteY2" fmla="*/ 1174830 h 1174830"/>
              <a:gd name="connsiteX3" fmla="*/ 0 w 11682714"/>
              <a:gd name="connsiteY3" fmla="*/ 1174830 h 1174830"/>
              <a:gd name="connsiteX0" fmla="*/ 0 w 11682714"/>
              <a:gd name="connsiteY0" fmla="*/ 1174830 h 1174830"/>
              <a:gd name="connsiteX1" fmla="*/ 11682714 w 11682714"/>
              <a:gd name="connsiteY1" fmla="*/ 0 h 1174830"/>
              <a:gd name="connsiteX2" fmla="*/ 11682714 w 11682714"/>
              <a:gd name="connsiteY2" fmla="*/ 1174830 h 1174830"/>
              <a:gd name="connsiteX3" fmla="*/ 0 w 11682714"/>
              <a:gd name="connsiteY3" fmla="*/ 1174830 h 1174830"/>
              <a:gd name="connsiteX0" fmla="*/ 0 w 11682714"/>
              <a:gd name="connsiteY0" fmla="*/ 1174830 h 1175058"/>
              <a:gd name="connsiteX1" fmla="*/ 11682714 w 11682714"/>
              <a:gd name="connsiteY1" fmla="*/ 0 h 1175058"/>
              <a:gd name="connsiteX2" fmla="*/ 11682714 w 11682714"/>
              <a:gd name="connsiteY2" fmla="*/ 1174830 h 1175058"/>
              <a:gd name="connsiteX3" fmla="*/ 0 w 11682714"/>
              <a:gd name="connsiteY3" fmla="*/ 1174830 h 1175058"/>
              <a:gd name="connsiteX0" fmla="*/ 0 w 11682714"/>
              <a:gd name="connsiteY0" fmla="*/ 1174830 h 1175020"/>
              <a:gd name="connsiteX1" fmla="*/ 11682714 w 11682714"/>
              <a:gd name="connsiteY1" fmla="*/ 0 h 1175020"/>
              <a:gd name="connsiteX2" fmla="*/ 11682714 w 11682714"/>
              <a:gd name="connsiteY2" fmla="*/ 1174830 h 1175020"/>
              <a:gd name="connsiteX3" fmla="*/ 0 w 11682714"/>
              <a:gd name="connsiteY3" fmla="*/ 1174830 h 1175020"/>
              <a:gd name="connsiteX0" fmla="*/ 0 w 11682714"/>
              <a:gd name="connsiteY0" fmla="*/ 1174830 h 1175428"/>
              <a:gd name="connsiteX1" fmla="*/ 11682714 w 11682714"/>
              <a:gd name="connsiteY1" fmla="*/ 0 h 1175428"/>
              <a:gd name="connsiteX2" fmla="*/ 11682714 w 11682714"/>
              <a:gd name="connsiteY2" fmla="*/ 1174830 h 1175428"/>
              <a:gd name="connsiteX3" fmla="*/ 0 w 11682714"/>
              <a:gd name="connsiteY3" fmla="*/ 1174830 h 11754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82714" h="1175428">
                <a:moveTo>
                  <a:pt x="0" y="1174830"/>
                </a:moveTo>
                <a:cubicBezTo>
                  <a:pt x="2557362" y="1182547"/>
                  <a:pt x="9316335" y="1132391"/>
                  <a:pt x="11682714" y="0"/>
                </a:cubicBezTo>
                <a:lnTo>
                  <a:pt x="11682714" y="1174830"/>
                </a:lnTo>
                <a:lnTo>
                  <a:pt x="0" y="1174830"/>
                </a:lnTo>
                <a:close/>
              </a:path>
            </a:pathLst>
          </a:custGeom>
          <a:solidFill>
            <a:schemeClr val="bg1">
              <a:alpha val="4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1307" y="225663"/>
            <a:ext cx="10515600" cy="1272398"/>
          </a:xfrm>
        </p:spPr>
        <p:txBody>
          <a:bodyPr/>
          <a:lstStyle/>
          <a:p>
            <a:pPr algn="r"/>
            <a:r>
              <a:rPr lang="en-US" dirty="0"/>
              <a:t>Typical</a:t>
            </a:r>
            <a:r>
              <a:rPr lang="en-US" dirty="0">
                <a:solidFill>
                  <a:schemeClr val="accent4"/>
                </a:solidFill>
              </a:rPr>
              <a:t>*</a:t>
            </a:r>
            <a:r>
              <a:rPr lang="en-US" dirty="0"/>
              <a:t> Signs and Symptoms</a:t>
            </a:r>
            <a:br>
              <a:rPr lang="en-US" dirty="0"/>
            </a:br>
            <a:r>
              <a:rPr lang="en-US" dirty="0"/>
              <a:t>of Hyperglycemia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80380" y="2866824"/>
            <a:ext cx="4970775" cy="2585323"/>
          </a:xfrm>
          <a:solidFill>
            <a:schemeClr val="tx1">
              <a:alpha val="46368"/>
            </a:schemeClr>
          </a:solidFill>
          <a:ln w="76200">
            <a:solidFill>
              <a:schemeClr val="accent4"/>
            </a:solidFill>
            <a:miter lim="800000"/>
          </a:ln>
        </p:spPr>
        <p:txBody>
          <a:bodyPr anchor="ctr"/>
          <a:lstStyle/>
          <a:p>
            <a:pPr marL="234950"/>
            <a:r>
              <a:rPr lang="en-US" sz="2400" b="1" dirty="0">
                <a:solidFill>
                  <a:schemeClr val="bg1"/>
                </a:solidFill>
              </a:rPr>
              <a:t>Frequent Urination</a:t>
            </a:r>
          </a:p>
          <a:p>
            <a:pPr marL="234950"/>
            <a:r>
              <a:rPr lang="en-US" sz="2400" b="1" dirty="0">
                <a:solidFill>
                  <a:schemeClr val="bg1"/>
                </a:solidFill>
              </a:rPr>
              <a:t>Increased Thirst</a:t>
            </a:r>
          </a:p>
          <a:p>
            <a:pPr marL="234950"/>
            <a:r>
              <a:rPr lang="en-US" sz="2400" b="1" dirty="0">
                <a:solidFill>
                  <a:schemeClr val="bg1"/>
                </a:solidFill>
              </a:rPr>
              <a:t>Increased Hunger</a:t>
            </a:r>
          </a:p>
          <a:p>
            <a:pPr marL="234950"/>
            <a:r>
              <a:rPr lang="en-US" sz="2400" b="1" dirty="0">
                <a:solidFill>
                  <a:schemeClr val="bg1"/>
                </a:solidFill>
              </a:rPr>
              <a:t>Blurry Vision</a:t>
            </a:r>
          </a:p>
          <a:p>
            <a:pPr marL="234950"/>
            <a:r>
              <a:rPr lang="en-US" sz="2400" b="1" dirty="0">
                <a:solidFill>
                  <a:schemeClr val="bg1"/>
                </a:solidFill>
              </a:rPr>
              <a:t>Weight Loss</a:t>
            </a:r>
          </a:p>
          <a:p>
            <a:pPr marL="234950"/>
            <a:r>
              <a:rPr lang="en-US" sz="2400" b="1" dirty="0">
                <a:solidFill>
                  <a:schemeClr val="bg1"/>
                </a:solidFill>
              </a:rPr>
              <a:t>Fatigue</a:t>
            </a:r>
          </a:p>
          <a:p>
            <a:pPr marL="234950"/>
            <a:r>
              <a:rPr lang="en-US" sz="2400" b="1" dirty="0">
                <a:solidFill>
                  <a:schemeClr val="bg1"/>
                </a:solidFill>
              </a:rPr>
              <a:t>Cuts or Sores That Don’t Heal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07FA5FA-E649-E644-9B40-6F7214360E1A}"/>
              </a:ext>
            </a:extLst>
          </p:cNvPr>
          <p:cNvSpPr/>
          <p:nvPr/>
        </p:nvSpPr>
        <p:spPr>
          <a:xfrm>
            <a:off x="5676261" y="1559830"/>
            <a:ext cx="6515738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17475" indent="-117475"/>
            <a:r>
              <a:rPr lang="en-US" sz="2200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* Important: </a:t>
            </a:r>
            <a:r>
              <a:rPr lang="en-US" sz="2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danger is that hyperglycemia patients often have </a:t>
            </a:r>
            <a:r>
              <a:rPr lang="en-US" sz="2200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 obvious symptoms</a:t>
            </a:r>
            <a:r>
              <a:rPr lang="en-US" sz="2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!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5C494992-393A-3442-9DB0-3BFEF95785FC}"/>
              </a:ext>
            </a:extLst>
          </p:cNvPr>
          <p:cNvGrpSpPr/>
          <p:nvPr/>
        </p:nvGrpSpPr>
        <p:grpSpPr>
          <a:xfrm>
            <a:off x="9760889" y="2098844"/>
            <a:ext cx="2081888" cy="2953234"/>
            <a:chOff x="9023579" y="2285193"/>
            <a:chExt cx="2753000" cy="3905230"/>
          </a:xfrm>
        </p:grpSpPr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2BAF17DC-1AA1-EA40-B4CC-0BB1FAFE8A91}"/>
                </a:ext>
              </a:extLst>
            </p:cNvPr>
            <p:cNvGrpSpPr/>
            <p:nvPr/>
          </p:nvGrpSpPr>
          <p:grpSpPr>
            <a:xfrm>
              <a:off x="9023579" y="2603792"/>
              <a:ext cx="1048898" cy="3586631"/>
              <a:chOff x="2268538" y="1562100"/>
              <a:chExt cx="1438275" cy="4918076"/>
            </a:xfrm>
            <a:effectLst>
              <a:outerShdw blurRad="127000" dist="50800" dir="2700000" algn="tl" rotWithShape="0">
                <a:prstClr val="black">
                  <a:alpha val="21000"/>
                </a:prstClr>
              </a:outerShdw>
            </a:effectLst>
          </p:grpSpPr>
          <p:sp>
            <p:nvSpPr>
              <p:cNvPr id="23" name="Freeform 123">
                <a:extLst>
                  <a:ext uri="{FF2B5EF4-FFF2-40B4-BE49-F238E27FC236}">
                    <a16:creationId xmlns:a16="http://schemas.microsoft.com/office/drawing/2014/main" id="{3A096EB5-331C-C54B-9BC6-1BCF6C0D08D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19388" y="5810250"/>
                <a:ext cx="349250" cy="279400"/>
              </a:xfrm>
              <a:custGeom>
                <a:avLst/>
                <a:gdLst>
                  <a:gd name="T0" fmla="*/ 90 w 100"/>
                  <a:gd name="T1" fmla="*/ 1 h 80"/>
                  <a:gd name="T2" fmla="*/ 71 w 100"/>
                  <a:gd name="T3" fmla="*/ 7 h 80"/>
                  <a:gd name="T4" fmla="*/ 37 w 100"/>
                  <a:gd name="T5" fmla="*/ 32 h 80"/>
                  <a:gd name="T6" fmla="*/ 24 w 100"/>
                  <a:gd name="T7" fmla="*/ 40 h 80"/>
                  <a:gd name="T8" fmla="*/ 4 w 100"/>
                  <a:gd name="T9" fmla="*/ 55 h 80"/>
                  <a:gd name="T10" fmla="*/ 1 w 100"/>
                  <a:gd name="T11" fmla="*/ 57 h 80"/>
                  <a:gd name="T12" fmla="*/ 0 w 100"/>
                  <a:gd name="T13" fmla="*/ 62 h 80"/>
                  <a:gd name="T14" fmla="*/ 6 w 100"/>
                  <a:gd name="T15" fmla="*/ 73 h 80"/>
                  <a:gd name="T16" fmla="*/ 18 w 100"/>
                  <a:gd name="T17" fmla="*/ 78 h 80"/>
                  <a:gd name="T18" fmla="*/ 48 w 100"/>
                  <a:gd name="T19" fmla="*/ 75 h 80"/>
                  <a:gd name="T20" fmla="*/ 66 w 100"/>
                  <a:gd name="T21" fmla="*/ 62 h 80"/>
                  <a:gd name="T22" fmla="*/ 88 w 100"/>
                  <a:gd name="T23" fmla="*/ 42 h 80"/>
                  <a:gd name="T24" fmla="*/ 99 w 100"/>
                  <a:gd name="T25" fmla="*/ 15 h 80"/>
                  <a:gd name="T26" fmla="*/ 95 w 100"/>
                  <a:gd name="T27" fmla="*/ 2 h 80"/>
                  <a:gd name="T28" fmla="*/ 90 w 100"/>
                  <a:gd name="T29" fmla="*/ 1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00" h="80">
                    <a:moveTo>
                      <a:pt x="90" y="1"/>
                    </a:moveTo>
                    <a:cubicBezTo>
                      <a:pt x="84" y="0"/>
                      <a:pt x="77" y="3"/>
                      <a:pt x="71" y="7"/>
                    </a:cubicBezTo>
                    <a:cubicBezTo>
                      <a:pt x="59" y="14"/>
                      <a:pt x="49" y="24"/>
                      <a:pt x="37" y="32"/>
                    </a:cubicBezTo>
                    <a:cubicBezTo>
                      <a:pt x="33" y="35"/>
                      <a:pt x="29" y="38"/>
                      <a:pt x="24" y="40"/>
                    </a:cubicBezTo>
                    <a:cubicBezTo>
                      <a:pt x="17" y="45"/>
                      <a:pt x="10" y="50"/>
                      <a:pt x="4" y="55"/>
                    </a:cubicBezTo>
                    <a:cubicBezTo>
                      <a:pt x="3" y="55"/>
                      <a:pt x="2" y="56"/>
                      <a:pt x="1" y="57"/>
                    </a:cubicBezTo>
                    <a:cubicBezTo>
                      <a:pt x="0" y="58"/>
                      <a:pt x="0" y="60"/>
                      <a:pt x="0" y="62"/>
                    </a:cubicBezTo>
                    <a:cubicBezTo>
                      <a:pt x="0" y="66"/>
                      <a:pt x="2" y="70"/>
                      <a:pt x="6" y="73"/>
                    </a:cubicBezTo>
                    <a:cubicBezTo>
                      <a:pt x="10" y="76"/>
                      <a:pt x="14" y="77"/>
                      <a:pt x="18" y="78"/>
                    </a:cubicBezTo>
                    <a:cubicBezTo>
                      <a:pt x="28" y="80"/>
                      <a:pt x="39" y="79"/>
                      <a:pt x="48" y="75"/>
                    </a:cubicBezTo>
                    <a:cubicBezTo>
                      <a:pt x="55" y="72"/>
                      <a:pt x="61" y="67"/>
                      <a:pt x="66" y="62"/>
                    </a:cubicBezTo>
                    <a:cubicBezTo>
                      <a:pt x="74" y="56"/>
                      <a:pt x="82" y="49"/>
                      <a:pt x="88" y="42"/>
                    </a:cubicBezTo>
                    <a:cubicBezTo>
                      <a:pt x="94" y="34"/>
                      <a:pt x="99" y="24"/>
                      <a:pt x="99" y="15"/>
                    </a:cubicBezTo>
                    <a:cubicBezTo>
                      <a:pt x="100" y="10"/>
                      <a:pt x="99" y="5"/>
                      <a:pt x="95" y="2"/>
                    </a:cubicBezTo>
                    <a:cubicBezTo>
                      <a:pt x="93" y="2"/>
                      <a:pt x="92" y="1"/>
                      <a:pt x="90" y="1"/>
                    </a:cubicBezTo>
                    <a:close/>
                  </a:path>
                </a:pathLst>
              </a:custGeom>
              <a:solidFill>
                <a:srgbClr val="2140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4" name="Freeform 124">
                <a:extLst>
                  <a:ext uri="{FF2B5EF4-FFF2-40B4-BE49-F238E27FC236}">
                    <a16:creationId xmlns:a16="http://schemas.microsoft.com/office/drawing/2014/main" id="{3BF233D6-FEBE-7C4F-A4E8-3E2A20C87FB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11451" y="5810250"/>
                <a:ext cx="325438" cy="250825"/>
              </a:xfrm>
              <a:custGeom>
                <a:avLst/>
                <a:gdLst>
                  <a:gd name="T0" fmla="*/ 18 w 93"/>
                  <a:gd name="T1" fmla="*/ 22 h 72"/>
                  <a:gd name="T2" fmla="*/ 11 w 93"/>
                  <a:gd name="T3" fmla="*/ 28 h 72"/>
                  <a:gd name="T4" fmla="*/ 6 w 93"/>
                  <a:gd name="T5" fmla="*/ 33 h 72"/>
                  <a:gd name="T6" fmla="*/ 2 w 93"/>
                  <a:gd name="T7" fmla="*/ 40 h 72"/>
                  <a:gd name="T8" fmla="*/ 0 w 93"/>
                  <a:gd name="T9" fmla="*/ 54 h 72"/>
                  <a:gd name="T10" fmla="*/ 4 w 93"/>
                  <a:gd name="T11" fmla="*/ 66 h 72"/>
                  <a:gd name="T12" fmla="*/ 20 w 93"/>
                  <a:gd name="T13" fmla="*/ 72 h 72"/>
                  <a:gd name="T14" fmla="*/ 43 w 93"/>
                  <a:gd name="T15" fmla="*/ 69 h 72"/>
                  <a:gd name="T16" fmla="*/ 53 w 93"/>
                  <a:gd name="T17" fmla="*/ 64 h 72"/>
                  <a:gd name="T18" fmla="*/ 62 w 93"/>
                  <a:gd name="T19" fmla="*/ 57 h 72"/>
                  <a:gd name="T20" fmla="*/ 91 w 93"/>
                  <a:gd name="T21" fmla="*/ 19 h 72"/>
                  <a:gd name="T22" fmla="*/ 92 w 93"/>
                  <a:gd name="T23" fmla="*/ 10 h 72"/>
                  <a:gd name="T24" fmla="*/ 84 w 93"/>
                  <a:gd name="T25" fmla="*/ 1 h 72"/>
                  <a:gd name="T26" fmla="*/ 72 w 93"/>
                  <a:gd name="T27" fmla="*/ 0 h 72"/>
                  <a:gd name="T28" fmla="*/ 18 w 93"/>
                  <a:gd name="T29" fmla="*/ 22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93" h="72">
                    <a:moveTo>
                      <a:pt x="18" y="22"/>
                    </a:moveTo>
                    <a:cubicBezTo>
                      <a:pt x="15" y="24"/>
                      <a:pt x="13" y="26"/>
                      <a:pt x="11" y="28"/>
                    </a:cubicBezTo>
                    <a:cubicBezTo>
                      <a:pt x="9" y="30"/>
                      <a:pt x="8" y="31"/>
                      <a:pt x="6" y="33"/>
                    </a:cubicBezTo>
                    <a:cubicBezTo>
                      <a:pt x="4" y="35"/>
                      <a:pt x="3" y="38"/>
                      <a:pt x="2" y="40"/>
                    </a:cubicBezTo>
                    <a:cubicBezTo>
                      <a:pt x="1" y="45"/>
                      <a:pt x="0" y="49"/>
                      <a:pt x="0" y="54"/>
                    </a:cubicBezTo>
                    <a:cubicBezTo>
                      <a:pt x="0" y="58"/>
                      <a:pt x="1" y="63"/>
                      <a:pt x="4" y="66"/>
                    </a:cubicBezTo>
                    <a:cubicBezTo>
                      <a:pt x="8" y="70"/>
                      <a:pt x="14" y="71"/>
                      <a:pt x="20" y="72"/>
                    </a:cubicBezTo>
                    <a:cubicBezTo>
                      <a:pt x="28" y="72"/>
                      <a:pt x="36" y="71"/>
                      <a:pt x="43" y="69"/>
                    </a:cubicBezTo>
                    <a:cubicBezTo>
                      <a:pt x="47" y="68"/>
                      <a:pt x="50" y="66"/>
                      <a:pt x="53" y="64"/>
                    </a:cubicBezTo>
                    <a:cubicBezTo>
                      <a:pt x="57" y="62"/>
                      <a:pt x="59" y="60"/>
                      <a:pt x="62" y="57"/>
                    </a:cubicBezTo>
                    <a:cubicBezTo>
                      <a:pt x="74" y="46"/>
                      <a:pt x="87" y="35"/>
                      <a:pt x="91" y="19"/>
                    </a:cubicBezTo>
                    <a:cubicBezTo>
                      <a:pt x="92" y="16"/>
                      <a:pt x="93" y="13"/>
                      <a:pt x="92" y="10"/>
                    </a:cubicBezTo>
                    <a:cubicBezTo>
                      <a:pt x="91" y="6"/>
                      <a:pt x="88" y="3"/>
                      <a:pt x="84" y="1"/>
                    </a:cubicBezTo>
                    <a:cubicBezTo>
                      <a:pt x="80" y="0"/>
                      <a:pt x="76" y="0"/>
                      <a:pt x="72" y="0"/>
                    </a:cubicBezTo>
                    <a:cubicBezTo>
                      <a:pt x="52" y="0"/>
                      <a:pt x="32" y="7"/>
                      <a:pt x="18" y="22"/>
                    </a:cubicBezTo>
                    <a:close/>
                  </a:path>
                </a:pathLst>
              </a:custGeom>
              <a:solidFill>
                <a:srgbClr val="0757B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5" name="Freeform 125">
                <a:extLst>
                  <a:ext uri="{FF2B5EF4-FFF2-40B4-BE49-F238E27FC236}">
                    <a16:creationId xmlns:a16="http://schemas.microsoft.com/office/drawing/2014/main" id="{320EAE00-9703-B14E-B3CD-B5A6FAECB4B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03538" y="6183313"/>
                <a:ext cx="776288" cy="265113"/>
              </a:xfrm>
              <a:custGeom>
                <a:avLst/>
                <a:gdLst>
                  <a:gd name="T0" fmla="*/ 7 w 222"/>
                  <a:gd name="T1" fmla="*/ 43 h 76"/>
                  <a:gd name="T2" fmla="*/ 3 w 222"/>
                  <a:gd name="T3" fmla="*/ 57 h 76"/>
                  <a:gd name="T4" fmla="*/ 16 w 222"/>
                  <a:gd name="T5" fmla="*/ 67 h 76"/>
                  <a:gd name="T6" fmla="*/ 61 w 222"/>
                  <a:gd name="T7" fmla="*/ 75 h 76"/>
                  <a:gd name="T8" fmla="*/ 105 w 222"/>
                  <a:gd name="T9" fmla="*/ 76 h 76"/>
                  <a:gd name="T10" fmla="*/ 158 w 222"/>
                  <a:gd name="T11" fmla="*/ 73 h 76"/>
                  <a:gd name="T12" fmla="*/ 186 w 222"/>
                  <a:gd name="T13" fmla="*/ 64 h 76"/>
                  <a:gd name="T14" fmla="*/ 211 w 222"/>
                  <a:gd name="T15" fmla="*/ 49 h 76"/>
                  <a:gd name="T16" fmla="*/ 216 w 222"/>
                  <a:gd name="T17" fmla="*/ 44 h 76"/>
                  <a:gd name="T18" fmla="*/ 219 w 222"/>
                  <a:gd name="T19" fmla="*/ 37 h 76"/>
                  <a:gd name="T20" fmla="*/ 220 w 222"/>
                  <a:gd name="T21" fmla="*/ 21 h 76"/>
                  <a:gd name="T22" fmla="*/ 217 w 222"/>
                  <a:gd name="T23" fmla="*/ 13 h 76"/>
                  <a:gd name="T24" fmla="*/ 211 w 222"/>
                  <a:gd name="T25" fmla="*/ 6 h 76"/>
                  <a:gd name="T26" fmla="*/ 191 w 222"/>
                  <a:gd name="T27" fmla="*/ 1 h 76"/>
                  <a:gd name="T28" fmla="*/ 127 w 222"/>
                  <a:gd name="T29" fmla="*/ 1 h 76"/>
                  <a:gd name="T30" fmla="*/ 74 w 222"/>
                  <a:gd name="T31" fmla="*/ 11 h 76"/>
                  <a:gd name="T32" fmla="*/ 7 w 222"/>
                  <a:gd name="T33" fmla="*/ 43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22" h="76">
                    <a:moveTo>
                      <a:pt x="7" y="43"/>
                    </a:moveTo>
                    <a:cubicBezTo>
                      <a:pt x="2" y="45"/>
                      <a:pt x="0" y="52"/>
                      <a:pt x="3" y="57"/>
                    </a:cubicBezTo>
                    <a:cubicBezTo>
                      <a:pt x="5" y="62"/>
                      <a:pt x="11" y="65"/>
                      <a:pt x="16" y="67"/>
                    </a:cubicBezTo>
                    <a:cubicBezTo>
                      <a:pt x="30" y="72"/>
                      <a:pt x="46" y="74"/>
                      <a:pt x="61" y="75"/>
                    </a:cubicBezTo>
                    <a:cubicBezTo>
                      <a:pt x="76" y="76"/>
                      <a:pt x="90" y="76"/>
                      <a:pt x="105" y="76"/>
                    </a:cubicBezTo>
                    <a:cubicBezTo>
                      <a:pt x="123" y="76"/>
                      <a:pt x="141" y="76"/>
                      <a:pt x="158" y="73"/>
                    </a:cubicBezTo>
                    <a:cubicBezTo>
                      <a:pt x="168" y="71"/>
                      <a:pt x="177" y="68"/>
                      <a:pt x="186" y="64"/>
                    </a:cubicBezTo>
                    <a:cubicBezTo>
                      <a:pt x="196" y="61"/>
                      <a:pt x="204" y="56"/>
                      <a:pt x="211" y="49"/>
                    </a:cubicBezTo>
                    <a:cubicBezTo>
                      <a:pt x="213" y="48"/>
                      <a:pt x="215" y="46"/>
                      <a:pt x="216" y="44"/>
                    </a:cubicBezTo>
                    <a:cubicBezTo>
                      <a:pt x="218" y="42"/>
                      <a:pt x="218" y="40"/>
                      <a:pt x="219" y="37"/>
                    </a:cubicBezTo>
                    <a:cubicBezTo>
                      <a:pt x="220" y="32"/>
                      <a:pt x="222" y="26"/>
                      <a:pt x="220" y="21"/>
                    </a:cubicBezTo>
                    <a:cubicBezTo>
                      <a:pt x="220" y="18"/>
                      <a:pt x="218" y="15"/>
                      <a:pt x="217" y="13"/>
                    </a:cubicBezTo>
                    <a:cubicBezTo>
                      <a:pt x="215" y="10"/>
                      <a:pt x="213" y="8"/>
                      <a:pt x="211" y="6"/>
                    </a:cubicBezTo>
                    <a:cubicBezTo>
                      <a:pt x="205" y="2"/>
                      <a:pt x="198" y="1"/>
                      <a:pt x="191" y="1"/>
                    </a:cubicBezTo>
                    <a:cubicBezTo>
                      <a:pt x="170" y="0"/>
                      <a:pt x="148" y="0"/>
                      <a:pt x="127" y="1"/>
                    </a:cubicBezTo>
                    <a:cubicBezTo>
                      <a:pt x="109" y="2"/>
                      <a:pt x="91" y="6"/>
                      <a:pt x="74" y="11"/>
                    </a:cubicBezTo>
                    <a:cubicBezTo>
                      <a:pt x="50" y="17"/>
                      <a:pt x="30" y="34"/>
                      <a:pt x="7" y="43"/>
                    </a:cubicBezTo>
                    <a:close/>
                  </a:path>
                </a:pathLst>
              </a:custGeom>
              <a:solidFill>
                <a:srgbClr val="0757B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6" name="Freeform 126">
                <a:extLst>
                  <a:ext uri="{FF2B5EF4-FFF2-40B4-BE49-F238E27FC236}">
                    <a16:creationId xmlns:a16="http://schemas.microsoft.com/office/drawing/2014/main" id="{3DCFB0D4-B324-8042-A315-5BF121DFF83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03538" y="6323013"/>
                <a:ext cx="762000" cy="157163"/>
              </a:xfrm>
              <a:custGeom>
                <a:avLst/>
                <a:gdLst>
                  <a:gd name="T0" fmla="*/ 216 w 218"/>
                  <a:gd name="T1" fmla="*/ 4 h 45"/>
                  <a:gd name="T2" fmla="*/ 211 w 218"/>
                  <a:gd name="T3" fmla="*/ 9 h 45"/>
                  <a:gd name="T4" fmla="*/ 186 w 218"/>
                  <a:gd name="T5" fmla="*/ 24 h 45"/>
                  <a:gd name="T6" fmla="*/ 158 w 218"/>
                  <a:gd name="T7" fmla="*/ 33 h 45"/>
                  <a:gd name="T8" fmla="*/ 105 w 218"/>
                  <a:gd name="T9" fmla="*/ 36 h 45"/>
                  <a:gd name="T10" fmla="*/ 61 w 218"/>
                  <a:gd name="T11" fmla="*/ 35 h 45"/>
                  <a:gd name="T12" fmla="*/ 16 w 218"/>
                  <a:gd name="T13" fmla="*/ 27 h 45"/>
                  <a:gd name="T14" fmla="*/ 3 w 218"/>
                  <a:gd name="T15" fmla="*/ 17 h 45"/>
                  <a:gd name="T16" fmla="*/ 2 w 218"/>
                  <a:gd name="T17" fmla="*/ 10 h 45"/>
                  <a:gd name="T18" fmla="*/ 2 w 218"/>
                  <a:gd name="T19" fmla="*/ 10 h 45"/>
                  <a:gd name="T20" fmla="*/ 0 w 218"/>
                  <a:gd name="T21" fmla="*/ 19 h 45"/>
                  <a:gd name="T22" fmla="*/ 14 w 218"/>
                  <a:gd name="T23" fmla="*/ 34 h 45"/>
                  <a:gd name="T24" fmla="*/ 33 w 218"/>
                  <a:gd name="T25" fmla="*/ 40 h 45"/>
                  <a:gd name="T26" fmla="*/ 122 w 218"/>
                  <a:gd name="T27" fmla="*/ 43 h 45"/>
                  <a:gd name="T28" fmla="*/ 205 w 218"/>
                  <a:gd name="T29" fmla="*/ 20 h 45"/>
                  <a:gd name="T30" fmla="*/ 218 w 218"/>
                  <a:gd name="T31" fmla="*/ 2 h 45"/>
                  <a:gd name="T32" fmla="*/ 218 w 218"/>
                  <a:gd name="T33" fmla="*/ 0 h 45"/>
                  <a:gd name="T34" fmla="*/ 216 w 218"/>
                  <a:gd name="T35" fmla="*/ 4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218" h="45">
                    <a:moveTo>
                      <a:pt x="216" y="4"/>
                    </a:moveTo>
                    <a:cubicBezTo>
                      <a:pt x="215" y="6"/>
                      <a:pt x="213" y="8"/>
                      <a:pt x="211" y="9"/>
                    </a:cubicBezTo>
                    <a:cubicBezTo>
                      <a:pt x="204" y="16"/>
                      <a:pt x="196" y="21"/>
                      <a:pt x="186" y="24"/>
                    </a:cubicBezTo>
                    <a:cubicBezTo>
                      <a:pt x="177" y="28"/>
                      <a:pt x="168" y="31"/>
                      <a:pt x="158" y="33"/>
                    </a:cubicBezTo>
                    <a:cubicBezTo>
                      <a:pt x="141" y="36"/>
                      <a:pt x="123" y="36"/>
                      <a:pt x="105" y="36"/>
                    </a:cubicBezTo>
                    <a:cubicBezTo>
                      <a:pt x="90" y="36"/>
                      <a:pt x="76" y="36"/>
                      <a:pt x="61" y="35"/>
                    </a:cubicBezTo>
                    <a:cubicBezTo>
                      <a:pt x="46" y="34"/>
                      <a:pt x="30" y="32"/>
                      <a:pt x="16" y="27"/>
                    </a:cubicBezTo>
                    <a:cubicBezTo>
                      <a:pt x="11" y="25"/>
                      <a:pt x="5" y="22"/>
                      <a:pt x="3" y="17"/>
                    </a:cubicBezTo>
                    <a:cubicBezTo>
                      <a:pt x="2" y="15"/>
                      <a:pt x="1" y="12"/>
                      <a:pt x="2" y="10"/>
                    </a:cubicBezTo>
                    <a:cubicBezTo>
                      <a:pt x="2" y="10"/>
                      <a:pt x="2" y="10"/>
                      <a:pt x="2" y="10"/>
                    </a:cubicBezTo>
                    <a:cubicBezTo>
                      <a:pt x="0" y="12"/>
                      <a:pt x="0" y="16"/>
                      <a:pt x="0" y="19"/>
                    </a:cubicBezTo>
                    <a:cubicBezTo>
                      <a:pt x="2" y="25"/>
                      <a:pt x="8" y="30"/>
                      <a:pt x="14" y="34"/>
                    </a:cubicBezTo>
                    <a:cubicBezTo>
                      <a:pt x="20" y="37"/>
                      <a:pt x="26" y="38"/>
                      <a:pt x="33" y="40"/>
                    </a:cubicBezTo>
                    <a:cubicBezTo>
                      <a:pt x="62" y="45"/>
                      <a:pt x="92" y="45"/>
                      <a:pt x="122" y="43"/>
                    </a:cubicBezTo>
                    <a:cubicBezTo>
                      <a:pt x="151" y="41"/>
                      <a:pt x="181" y="37"/>
                      <a:pt x="205" y="20"/>
                    </a:cubicBezTo>
                    <a:cubicBezTo>
                      <a:pt x="211" y="16"/>
                      <a:pt x="217" y="10"/>
                      <a:pt x="218" y="2"/>
                    </a:cubicBezTo>
                    <a:cubicBezTo>
                      <a:pt x="218" y="1"/>
                      <a:pt x="218" y="1"/>
                      <a:pt x="218" y="0"/>
                    </a:cubicBezTo>
                    <a:cubicBezTo>
                      <a:pt x="218" y="1"/>
                      <a:pt x="217" y="3"/>
                      <a:pt x="216" y="4"/>
                    </a:cubicBezTo>
                    <a:close/>
                  </a:path>
                </a:pathLst>
              </a:custGeom>
              <a:solidFill>
                <a:srgbClr val="2140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7" name="Freeform 127">
                <a:extLst>
                  <a:ext uri="{FF2B5EF4-FFF2-40B4-BE49-F238E27FC236}">
                    <a16:creationId xmlns:a16="http://schemas.microsoft.com/office/drawing/2014/main" id="{98AF83CE-22E4-0A49-A295-F59F581B5DA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97163" y="5032375"/>
                <a:ext cx="304800" cy="1042988"/>
              </a:xfrm>
              <a:custGeom>
                <a:avLst/>
                <a:gdLst>
                  <a:gd name="T0" fmla="*/ 1 w 87"/>
                  <a:gd name="T1" fmla="*/ 66 h 299"/>
                  <a:gd name="T2" fmla="*/ 13 w 87"/>
                  <a:gd name="T3" fmla="*/ 129 h 299"/>
                  <a:gd name="T4" fmla="*/ 9 w 87"/>
                  <a:gd name="T5" fmla="*/ 243 h 299"/>
                  <a:gd name="T6" fmla="*/ 10 w 87"/>
                  <a:gd name="T7" fmla="*/ 272 h 299"/>
                  <a:gd name="T8" fmla="*/ 70 w 87"/>
                  <a:gd name="T9" fmla="*/ 258 h 299"/>
                  <a:gd name="T10" fmla="*/ 80 w 87"/>
                  <a:gd name="T11" fmla="*/ 242 h 299"/>
                  <a:gd name="T12" fmla="*/ 84 w 87"/>
                  <a:gd name="T13" fmla="*/ 224 h 299"/>
                  <a:gd name="T14" fmla="*/ 83 w 87"/>
                  <a:gd name="T15" fmla="*/ 135 h 299"/>
                  <a:gd name="T16" fmla="*/ 83 w 87"/>
                  <a:gd name="T17" fmla="*/ 106 h 299"/>
                  <a:gd name="T18" fmla="*/ 81 w 87"/>
                  <a:gd name="T19" fmla="*/ 71 h 299"/>
                  <a:gd name="T20" fmla="*/ 48 w 87"/>
                  <a:gd name="T21" fmla="*/ 17 h 299"/>
                  <a:gd name="T22" fmla="*/ 20 w 87"/>
                  <a:gd name="T23" fmla="*/ 3 h 299"/>
                  <a:gd name="T24" fmla="*/ 3 w 87"/>
                  <a:gd name="T25" fmla="*/ 26 h 299"/>
                  <a:gd name="T26" fmla="*/ 1 w 87"/>
                  <a:gd name="T27" fmla="*/ 66 h 2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87" h="299">
                    <a:moveTo>
                      <a:pt x="1" y="66"/>
                    </a:moveTo>
                    <a:cubicBezTo>
                      <a:pt x="4" y="87"/>
                      <a:pt x="10" y="108"/>
                      <a:pt x="13" y="129"/>
                    </a:cubicBezTo>
                    <a:cubicBezTo>
                      <a:pt x="19" y="167"/>
                      <a:pt x="14" y="205"/>
                      <a:pt x="9" y="243"/>
                    </a:cubicBezTo>
                    <a:cubicBezTo>
                      <a:pt x="8" y="253"/>
                      <a:pt x="7" y="263"/>
                      <a:pt x="10" y="272"/>
                    </a:cubicBezTo>
                    <a:cubicBezTo>
                      <a:pt x="13" y="281"/>
                      <a:pt x="43" y="299"/>
                      <a:pt x="70" y="258"/>
                    </a:cubicBezTo>
                    <a:cubicBezTo>
                      <a:pt x="74" y="253"/>
                      <a:pt x="77" y="248"/>
                      <a:pt x="80" y="242"/>
                    </a:cubicBezTo>
                    <a:cubicBezTo>
                      <a:pt x="83" y="236"/>
                      <a:pt x="83" y="231"/>
                      <a:pt x="84" y="224"/>
                    </a:cubicBezTo>
                    <a:cubicBezTo>
                      <a:pt x="87" y="194"/>
                      <a:pt x="85" y="165"/>
                      <a:pt x="83" y="135"/>
                    </a:cubicBezTo>
                    <a:cubicBezTo>
                      <a:pt x="83" y="126"/>
                      <a:pt x="83" y="116"/>
                      <a:pt x="83" y="106"/>
                    </a:cubicBezTo>
                    <a:cubicBezTo>
                      <a:pt x="83" y="94"/>
                      <a:pt x="83" y="83"/>
                      <a:pt x="81" y="71"/>
                    </a:cubicBezTo>
                    <a:cubicBezTo>
                      <a:pt x="78" y="50"/>
                      <a:pt x="65" y="30"/>
                      <a:pt x="48" y="17"/>
                    </a:cubicBezTo>
                    <a:cubicBezTo>
                      <a:pt x="40" y="11"/>
                      <a:pt x="30" y="5"/>
                      <a:pt x="20" y="3"/>
                    </a:cubicBezTo>
                    <a:cubicBezTo>
                      <a:pt x="8" y="0"/>
                      <a:pt x="5" y="17"/>
                      <a:pt x="3" y="26"/>
                    </a:cubicBezTo>
                    <a:cubicBezTo>
                      <a:pt x="0" y="39"/>
                      <a:pt x="0" y="52"/>
                      <a:pt x="1" y="66"/>
                    </a:cubicBezTo>
                    <a:close/>
                  </a:path>
                </a:pathLst>
              </a:custGeom>
              <a:solidFill>
                <a:srgbClr val="FAC0A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8" name="Freeform 128">
                <a:extLst>
                  <a:ext uri="{FF2B5EF4-FFF2-40B4-BE49-F238E27FC236}">
                    <a16:creationId xmlns:a16="http://schemas.microsoft.com/office/drawing/2014/main" id="{898EAE39-50C3-024C-9454-850F150DEF0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13013" y="1852613"/>
                <a:ext cx="847725" cy="833438"/>
              </a:xfrm>
              <a:custGeom>
                <a:avLst/>
                <a:gdLst>
                  <a:gd name="T0" fmla="*/ 76 w 243"/>
                  <a:gd name="T1" fmla="*/ 86 h 239"/>
                  <a:gd name="T2" fmla="*/ 66 w 243"/>
                  <a:gd name="T3" fmla="*/ 137 h 239"/>
                  <a:gd name="T4" fmla="*/ 29 w 243"/>
                  <a:gd name="T5" fmla="*/ 173 h 239"/>
                  <a:gd name="T6" fmla="*/ 3 w 243"/>
                  <a:gd name="T7" fmla="*/ 191 h 239"/>
                  <a:gd name="T8" fmla="*/ 1 w 243"/>
                  <a:gd name="T9" fmla="*/ 210 h 239"/>
                  <a:gd name="T10" fmla="*/ 11 w 243"/>
                  <a:gd name="T11" fmla="*/ 226 h 239"/>
                  <a:gd name="T12" fmla="*/ 25 w 243"/>
                  <a:gd name="T13" fmla="*/ 237 h 239"/>
                  <a:gd name="T14" fmla="*/ 52 w 243"/>
                  <a:gd name="T15" fmla="*/ 230 h 239"/>
                  <a:gd name="T16" fmla="*/ 155 w 243"/>
                  <a:gd name="T17" fmla="*/ 197 h 239"/>
                  <a:gd name="T18" fmla="*/ 168 w 243"/>
                  <a:gd name="T19" fmla="*/ 193 h 239"/>
                  <a:gd name="T20" fmla="*/ 169 w 243"/>
                  <a:gd name="T21" fmla="*/ 184 h 239"/>
                  <a:gd name="T22" fmla="*/ 168 w 243"/>
                  <a:gd name="T23" fmla="*/ 154 h 239"/>
                  <a:gd name="T24" fmla="*/ 180 w 243"/>
                  <a:gd name="T25" fmla="*/ 146 h 239"/>
                  <a:gd name="T26" fmla="*/ 194 w 243"/>
                  <a:gd name="T27" fmla="*/ 146 h 239"/>
                  <a:gd name="T28" fmla="*/ 205 w 243"/>
                  <a:gd name="T29" fmla="*/ 144 h 239"/>
                  <a:gd name="T30" fmla="*/ 209 w 243"/>
                  <a:gd name="T31" fmla="*/ 137 h 239"/>
                  <a:gd name="T32" fmla="*/ 214 w 243"/>
                  <a:gd name="T33" fmla="*/ 120 h 239"/>
                  <a:gd name="T34" fmla="*/ 219 w 243"/>
                  <a:gd name="T35" fmla="*/ 108 h 239"/>
                  <a:gd name="T36" fmla="*/ 233 w 243"/>
                  <a:gd name="T37" fmla="*/ 84 h 239"/>
                  <a:gd name="T38" fmla="*/ 235 w 243"/>
                  <a:gd name="T39" fmla="*/ 56 h 239"/>
                  <a:gd name="T40" fmla="*/ 240 w 243"/>
                  <a:gd name="T41" fmla="*/ 45 h 239"/>
                  <a:gd name="T42" fmla="*/ 242 w 243"/>
                  <a:gd name="T43" fmla="*/ 34 h 239"/>
                  <a:gd name="T44" fmla="*/ 238 w 243"/>
                  <a:gd name="T45" fmla="*/ 13 h 239"/>
                  <a:gd name="T46" fmla="*/ 220 w 243"/>
                  <a:gd name="T47" fmla="*/ 2 h 239"/>
                  <a:gd name="T48" fmla="*/ 204 w 243"/>
                  <a:gd name="T49" fmla="*/ 0 h 239"/>
                  <a:gd name="T50" fmla="*/ 181 w 243"/>
                  <a:gd name="T51" fmla="*/ 4 h 239"/>
                  <a:gd name="T52" fmla="*/ 95 w 243"/>
                  <a:gd name="T53" fmla="*/ 43 h 239"/>
                  <a:gd name="T54" fmla="*/ 85 w 243"/>
                  <a:gd name="T55" fmla="*/ 50 h 239"/>
                  <a:gd name="T56" fmla="*/ 78 w 243"/>
                  <a:gd name="T57" fmla="*/ 70 h 239"/>
                  <a:gd name="T58" fmla="*/ 76 w 243"/>
                  <a:gd name="T59" fmla="*/ 86 h 2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243" h="239">
                    <a:moveTo>
                      <a:pt x="76" y="86"/>
                    </a:moveTo>
                    <a:cubicBezTo>
                      <a:pt x="78" y="103"/>
                      <a:pt x="75" y="121"/>
                      <a:pt x="66" y="137"/>
                    </a:cubicBezTo>
                    <a:cubicBezTo>
                      <a:pt x="58" y="152"/>
                      <a:pt x="45" y="165"/>
                      <a:pt x="29" y="173"/>
                    </a:cubicBezTo>
                    <a:cubicBezTo>
                      <a:pt x="19" y="178"/>
                      <a:pt x="8" y="181"/>
                      <a:pt x="3" y="191"/>
                    </a:cubicBezTo>
                    <a:cubicBezTo>
                      <a:pt x="0" y="196"/>
                      <a:pt x="0" y="203"/>
                      <a:pt x="1" y="210"/>
                    </a:cubicBezTo>
                    <a:cubicBezTo>
                      <a:pt x="3" y="216"/>
                      <a:pt x="7" y="221"/>
                      <a:pt x="11" y="226"/>
                    </a:cubicBezTo>
                    <a:cubicBezTo>
                      <a:pt x="15" y="231"/>
                      <a:pt x="19" y="235"/>
                      <a:pt x="25" y="237"/>
                    </a:cubicBezTo>
                    <a:cubicBezTo>
                      <a:pt x="34" y="239"/>
                      <a:pt x="44" y="235"/>
                      <a:pt x="52" y="230"/>
                    </a:cubicBezTo>
                    <a:cubicBezTo>
                      <a:pt x="84" y="213"/>
                      <a:pt x="119" y="197"/>
                      <a:pt x="155" y="197"/>
                    </a:cubicBezTo>
                    <a:cubicBezTo>
                      <a:pt x="160" y="197"/>
                      <a:pt x="165" y="196"/>
                      <a:pt x="168" y="193"/>
                    </a:cubicBezTo>
                    <a:cubicBezTo>
                      <a:pt x="169" y="190"/>
                      <a:pt x="169" y="187"/>
                      <a:pt x="169" y="184"/>
                    </a:cubicBezTo>
                    <a:cubicBezTo>
                      <a:pt x="169" y="174"/>
                      <a:pt x="168" y="164"/>
                      <a:pt x="168" y="154"/>
                    </a:cubicBezTo>
                    <a:cubicBezTo>
                      <a:pt x="168" y="149"/>
                      <a:pt x="175" y="147"/>
                      <a:pt x="180" y="146"/>
                    </a:cubicBezTo>
                    <a:cubicBezTo>
                      <a:pt x="185" y="145"/>
                      <a:pt x="190" y="146"/>
                      <a:pt x="194" y="146"/>
                    </a:cubicBezTo>
                    <a:cubicBezTo>
                      <a:pt x="198" y="147"/>
                      <a:pt x="202" y="147"/>
                      <a:pt x="205" y="144"/>
                    </a:cubicBezTo>
                    <a:cubicBezTo>
                      <a:pt x="207" y="142"/>
                      <a:pt x="208" y="140"/>
                      <a:pt x="209" y="137"/>
                    </a:cubicBezTo>
                    <a:cubicBezTo>
                      <a:pt x="211" y="132"/>
                      <a:pt x="213" y="126"/>
                      <a:pt x="214" y="120"/>
                    </a:cubicBezTo>
                    <a:cubicBezTo>
                      <a:pt x="215" y="116"/>
                      <a:pt x="216" y="112"/>
                      <a:pt x="219" y="108"/>
                    </a:cubicBezTo>
                    <a:cubicBezTo>
                      <a:pt x="224" y="100"/>
                      <a:pt x="231" y="93"/>
                      <a:pt x="233" y="84"/>
                    </a:cubicBezTo>
                    <a:cubicBezTo>
                      <a:pt x="235" y="75"/>
                      <a:pt x="233" y="65"/>
                      <a:pt x="235" y="56"/>
                    </a:cubicBezTo>
                    <a:cubicBezTo>
                      <a:pt x="236" y="52"/>
                      <a:pt x="238" y="48"/>
                      <a:pt x="240" y="45"/>
                    </a:cubicBezTo>
                    <a:cubicBezTo>
                      <a:pt x="241" y="41"/>
                      <a:pt x="242" y="37"/>
                      <a:pt x="242" y="34"/>
                    </a:cubicBezTo>
                    <a:cubicBezTo>
                      <a:pt x="243" y="26"/>
                      <a:pt x="243" y="19"/>
                      <a:pt x="238" y="13"/>
                    </a:cubicBezTo>
                    <a:cubicBezTo>
                      <a:pt x="234" y="7"/>
                      <a:pt x="227" y="4"/>
                      <a:pt x="220" y="2"/>
                    </a:cubicBezTo>
                    <a:cubicBezTo>
                      <a:pt x="214" y="1"/>
                      <a:pt x="209" y="0"/>
                      <a:pt x="204" y="0"/>
                    </a:cubicBezTo>
                    <a:cubicBezTo>
                      <a:pt x="196" y="1"/>
                      <a:pt x="188" y="2"/>
                      <a:pt x="181" y="4"/>
                    </a:cubicBezTo>
                    <a:cubicBezTo>
                      <a:pt x="150" y="12"/>
                      <a:pt x="122" y="26"/>
                      <a:pt x="95" y="43"/>
                    </a:cubicBezTo>
                    <a:cubicBezTo>
                      <a:pt x="91" y="45"/>
                      <a:pt x="88" y="47"/>
                      <a:pt x="85" y="50"/>
                    </a:cubicBezTo>
                    <a:cubicBezTo>
                      <a:pt x="80" y="56"/>
                      <a:pt x="79" y="63"/>
                      <a:pt x="78" y="70"/>
                    </a:cubicBezTo>
                    <a:cubicBezTo>
                      <a:pt x="77" y="75"/>
                      <a:pt x="77" y="81"/>
                      <a:pt x="76" y="86"/>
                    </a:cubicBezTo>
                    <a:close/>
                  </a:path>
                </a:pathLst>
              </a:custGeom>
              <a:solidFill>
                <a:srgbClr val="FDC9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9" name="Freeform 129">
                <a:extLst>
                  <a:ext uri="{FF2B5EF4-FFF2-40B4-BE49-F238E27FC236}">
                    <a16:creationId xmlns:a16="http://schemas.microsoft.com/office/drawing/2014/main" id="{E3545FC2-F3E2-5447-A56C-D1CAE5DA9F1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05101" y="1562100"/>
                <a:ext cx="666750" cy="646113"/>
              </a:xfrm>
              <a:custGeom>
                <a:avLst/>
                <a:gdLst>
                  <a:gd name="T0" fmla="*/ 26 w 191"/>
                  <a:gd name="T1" fmla="*/ 172 h 185"/>
                  <a:gd name="T2" fmla="*/ 37 w 191"/>
                  <a:gd name="T3" fmla="*/ 181 h 185"/>
                  <a:gd name="T4" fmla="*/ 53 w 191"/>
                  <a:gd name="T5" fmla="*/ 184 h 185"/>
                  <a:gd name="T6" fmla="*/ 87 w 191"/>
                  <a:gd name="T7" fmla="*/ 184 h 185"/>
                  <a:gd name="T8" fmla="*/ 127 w 191"/>
                  <a:gd name="T9" fmla="*/ 175 h 185"/>
                  <a:gd name="T10" fmla="*/ 171 w 191"/>
                  <a:gd name="T11" fmla="*/ 120 h 185"/>
                  <a:gd name="T12" fmla="*/ 183 w 191"/>
                  <a:gd name="T13" fmla="*/ 106 h 185"/>
                  <a:gd name="T14" fmla="*/ 181 w 191"/>
                  <a:gd name="T15" fmla="*/ 64 h 185"/>
                  <a:gd name="T16" fmla="*/ 178 w 191"/>
                  <a:gd name="T17" fmla="*/ 56 h 185"/>
                  <a:gd name="T18" fmla="*/ 174 w 191"/>
                  <a:gd name="T19" fmla="*/ 47 h 185"/>
                  <a:gd name="T20" fmla="*/ 160 w 191"/>
                  <a:gd name="T21" fmla="*/ 21 h 185"/>
                  <a:gd name="T22" fmla="*/ 127 w 191"/>
                  <a:gd name="T23" fmla="*/ 2 h 185"/>
                  <a:gd name="T24" fmla="*/ 89 w 191"/>
                  <a:gd name="T25" fmla="*/ 6 h 185"/>
                  <a:gd name="T26" fmla="*/ 54 w 191"/>
                  <a:gd name="T27" fmla="*/ 23 h 185"/>
                  <a:gd name="T28" fmla="*/ 35 w 191"/>
                  <a:gd name="T29" fmla="*/ 34 h 185"/>
                  <a:gd name="T30" fmla="*/ 13 w 191"/>
                  <a:gd name="T31" fmla="*/ 51 h 185"/>
                  <a:gd name="T32" fmla="*/ 8 w 191"/>
                  <a:gd name="T33" fmla="*/ 58 h 185"/>
                  <a:gd name="T34" fmla="*/ 1 w 191"/>
                  <a:gd name="T35" fmla="*/ 86 h 185"/>
                  <a:gd name="T36" fmla="*/ 0 w 191"/>
                  <a:gd name="T37" fmla="*/ 92 h 185"/>
                  <a:gd name="T38" fmla="*/ 0 w 191"/>
                  <a:gd name="T39" fmla="*/ 99 h 185"/>
                  <a:gd name="T40" fmla="*/ 0 w 191"/>
                  <a:gd name="T41" fmla="*/ 112 h 185"/>
                  <a:gd name="T42" fmla="*/ 5 w 191"/>
                  <a:gd name="T43" fmla="*/ 138 h 185"/>
                  <a:gd name="T44" fmla="*/ 16 w 191"/>
                  <a:gd name="T45" fmla="*/ 161 h 185"/>
                  <a:gd name="T46" fmla="*/ 26 w 191"/>
                  <a:gd name="T47" fmla="*/ 172 h 1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91" h="185">
                    <a:moveTo>
                      <a:pt x="26" y="172"/>
                    </a:moveTo>
                    <a:cubicBezTo>
                      <a:pt x="29" y="175"/>
                      <a:pt x="33" y="178"/>
                      <a:pt x="37" y="181"/>
                    </a:cubicBezTo>
                    <a:cubicBezTo>
                      <a:pt x="42" y="183"/>
                      <a:pt x="48" y="184"/>
                      <a:pt x="53" y="184"/>
                    </a:cubicBezTo>
                    <a:cubicBezTo>
                      <a:pt x="64" y="185"/>
                      <a:pt x="75" y="185"/>
                      <a:pt x="87" y="184"/>
                    </a:cubicBezTo>
                    <a:cubicBezTo>
                      <a:pt x="101" y="183"/>
                      <a:pt x="115" y="182"/>
                      <a:pt x="127" y="175"/>
                    </a:cubicBezTo>
                    <a:cubicBezTo>
                      <a:pt x="147" y="163"/>
                      <a:pt x="156" y="138"/>
                      <a:pt x="171" y="120"/>
                    </a:cubicBezTo>
                    <a:cubicBezTo>
                      <a:pt x="175" y="115"/>
                      <a:pt x="180" y="111"/>
                      <a:pt x="183" y="106"/>
                    </a:cubicBezTo>
                    <a:cubicBezTo>
                      <a:pt x="191" y="93"/>
                      <a:pt x="185" y="77"/>
                      <a:pt x="181" y="64"/>
                    </a:cubicBezTo>
                    <a:cubicBezTo>
                      <a:pt x="180" y="61"/>
                      <a:pt x="179" y="59"/>
                      <a:pt x="178" y="56"/>
                    </a:cubicBezTo>
                    <a:cubicBezTo>
                      <a:pt x="177" y="53"/>
                      <a:pt x="175" y="50"/>
                      <a:pt x="174" y="47"/>
                    </a:cubicBezTo>
                    <a:cubicBezTo>
                      <a:pt x="169" y="39"/>
                      <a:pt x="164" y="30"/>
                      <a:pt x="160" y="21"/>
                    </a:cubicBezTo>
                    <a:cubicBezTo>
                      <a:pt x="154" y="9"/>
                      <a:pt x="140" y="3"/>
                      <a:pt x="127" y="2"/>
                    </a:cubicBezTo>
                    <a:cubicBezTo>
                      <a:pt x="114" y="0"/>
                      <a:pt x="101" y="2"/>
                      <a:pt x="89" y="6"/>
                    </a:cubicBezTo>
                    <a:cubicBezTo>
                      <a:pt x="76" y="11"/>
                      <a:pt x="65" y="17"/>
                      <a:pt x="54" y="23"/>
                    </a:cubicBezTo>
                    <a:cubicBezTo>
                      <a:pt x="47" y="27"/>
                      <a:pt x="41" y="31"/>
                      <a:pt x="35" y="34"/>
                    </a:cubicBezTo>
                    <a:cubicBezTo>
                      <a:pt x="27" y="39"/>
                      <a:pt x="19" y="44"/>
                      <a:pt x="13" y="51"/>
                    </a:cubicBezTo>
                    <a:cubicBezTo>
                      <a:pt x="11" y="53"/>
                      <a:pt x="9" y="55"/>
                      <a:pt x="8" y="58"/>
                    </a:cubicBezTo>
                    <a:cubicBezTo>
                      <a:pt x="2" y="66"/>
                      <a:pt x="1" y="76"/>
                      <a:pt x="1" y="86"/>
                    </a:cubicBezTo>
                    <a:cubicBezTo>
                      <a:pt x="1" y="88"/>
                      <a:pt x="1" y="90"/>
                      <a:pt x="0" y="92"/>
                    </a:cubicBezTo>
                    <a:cubicBezTo>
                      <a:pt x="0" y="94"/>
                      <a:pt x="0" y="97"/>
                      <a:pt x="0" y="99"/>
                    </a:cubicBezTo>
                    <a:cubicBezTo>
                      <a:pt x="0" y="103"/>
                      <a:pt x="0" y="108"/>
                      <a:pt x="0" y="112"/>
                    </a:cubicBezTo>
                    <a:cubicBezTo>
                      <a:pt x="1" y="121"/>
                      <a:pt x="2" y="129"/>
                      <a:pt x="5" y="138"/>
                    </a:cubicBezTo>
                    <a:cubicBezTo>
                      <a:pt x="8" y="146"/>
                      <a:pt x="11" y="154"/>
                      <a:pt x="16" y="161"/>
                    </a:cubicBezTo>
                    <a:cubicBezTo>
                      <a:pt x="19" y="165"/>
                      <a:pt x="22" y="169"/>
                      <a:pt x="26" y="172"/>
                    </a:cubicBezTo>
                    <a:close/>
                  </a:path>
                </a:pathLst>
              </a:custGeom>
              <a:solidFill>
                <a:srgbClr val="80E3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0" name="Freeform 130">
                <a:extLst>
                  <a:ext uri="{FF2B5EF4-FFF2-40B4-BE49-F238E27FC236}">
                    <a16:creationId xmlns:a16="http://schemas.microsoft.com/office/drawing/2014/main" id="{163E371B-1A95-7146-AC8F-4C447614F1E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86076" y="5318125"/>
                <a:ext cx="771525" cy="1117600"/>
              </a:xfrm>
              <a:custGeom>
                <a:avLst/>
                <a:gdLst>
                  <a:gd name="T0" fmla="*/ 17 w 221"/>
                  <a:gd name="T1" fmla="*/ 0 h 320"/>
                  <a:gd name="T2" fmla="*/ 4 w 221"/>
                  <a:gd name="T3" fmla="*/ 42 h 320"/>
                  <a:gd name="T4" fmla="*/ 1 w 221"/>
                  <a:gd name="T5" fmla="*/ 77 h 320"/>
                  <a:gd name="T6" fmla="*/ 8 w 221"/>
                  <a:gd name="T7" fmla="*/ 108 h 320"/>
                  <a:gd name="T8" fmla="*/ 20 w 221"/>
                  <a:gd name="T9" fmla="*/ 163 h 320"/>
                  <a:gd name="T10" fmla="*/ 18 w 221"/>
                  <a:gd name="T11" fmla="*/ 261 h 320"/>
                  <a:gd name="T12" fmla="*/ 9 w 221"/>
                  <a:gd name="T13" fmla="*/ 283 h 320"/>
                  <a:gd name="T14" fmla="*/ 11 w 221"/>
                  <a:gd name="T15" fmla="*/ 298 h 320"/>
                  <a:gd name="T16" fmla="*/ 20 w 221"/>
                  <a:gd name="T17" fmla="*/ 308 h 320"/>
                  <a:gd name="T18" fmla="*/ 47 w 221"/>
                  <a:gd name="T19" fmla="*/ 315 h 320"/>
                  <a:gd name="T20" fmla="*/ 193 w 221"/>
                  <a:gd name="T21" fmla="*/ 306 h 320"/>
                  <a:gd name="T22" fmla="*/ 202 w 221"/>
                  <a:gd name="T23" fmla="*/ 302 h 320"/>
                  <a:gd name="T24" fmla="*/ 201 w 221"/>
                  <a:gd name="T25" fmla="*/ 293 h 320"/>
                  <a:gd name="T26" fmla="*/ 209 w 221"/>
                  <a:gd name="T27" fmla="*/ 293 h 320"/>
                  <a:gd name="T28" fmla="*/ 212 w 221"/>
                  <a:gd name="T29" fmla="*/ 292 h 320"/>
                  <a:gd name="T30" fmla="*/ 214 w 221"/>
                  <a:gd name="T31" fmla="*/ 289 h 320"/>
                  <a:gd name="T32" fmla="*/ 214 w 221"/>
                  <a:gd name="T33" fmla="*/ 288 h 320"/>
                  <a:gd name="T34" fmla="*/ 210 w 221"/>
                  <a:gd name="T35" fmla="*/ 283 h 320"/>
                  <a:gd name="T36" fmla="*/ 215 w 221"/>
                  <a:gd name="T37" fmla="*/ 282 h 320"/>
                  <a:gd name="T38" fmla="*/ 219 w 221"/>
                  <a:gd name="T39" fmla="*/ 280 h 320"/>
                  <a:gd name="T40" fmla="*/ 221 w 221"/>
                  <a:gd name="T41" fmla="*/ 275 h 320"/>
                  <a:gd name="T42" fmla="*/ 219 w 221"/>
                  <a:gd name="T43" fmla="*/ 272 h 320"/>
                  <a:gd name="T44" fmla="*/ 215 w 221"/>
                  <a:gd name="T45" fmla="*/ 271 h 320"/>
                  <a:gd name="T46" fmla="*/ 219 w 221"/>
                  <a:gd name="T47" fmla="*/ 267 h 320"/>
                  <a:gd name="T48" fmla="*/ 219 w 221"/>
                  <a:gd name="T49" fmla="*/ 263 h 320"/>
                  <a:gd name="T50" fmla="*/ 218 w 221"/>
                  <a:gd name="T51" fmla="*/ 261 h 320"/>
                  <a:gd name="T52" fmla="*/ 214 w 221"/>
                  <a:gd name="T53" fmla="*/ 259 h 320"/>
                  <a:gd name="T54" fmla="*/ 210 w 221"/>
                  <a:gd name="T55" fmla="*/ 259 h 320"/>
                  <a:gd name="T56" fmla="*/ 214 w 221"/>
                  <a:gd name="T57" fmla="*/ 252 h 320"/>
                  <a:gd name="T58" fmla="*/ 210 w 221"/>
                  <a:gd name="T59" fmla="*/ 248 h 320"/>
                  <a:gd name="T60" fmla="*/ 204 w 221"/>
                  <a:gd name="T61" fmla="*/ 247 h 320"/>
                  <a:gd name="T62" fmla="*/ 165 w 221"/>
                  <a:gd name="T63" fmla="*/ 245 h 320"/>
                  <a:gd name="T64" fmla="*/ 118 w 221"/>
                  <a:gd name="T65" fmla="*/ 237 h 320"/>
                  <a:gd name="T66" fmla="*/ 99 w 221"/>
                  <a:gd name="T67" fmla="*/ 229 h 320"/>
                  <a:gd name="T68" fmla="*/ 88 w 221"/>
                  <a:gd name="T69" fmla="*/ 213 h 320"/>
                  <a:gd name="T70" fmla="*/ 103 w 221"/>
                  <a:gd name="T71" fmla="*/ 81 h 320"/>
                  <a:gd name="T72" fmla="*/ 111 w 221"/>
                  <a:gd name="T73" fmla="*/ 52 h 320"/>
                  <a:gd name="T74" fmla="*/ 115 w 221"/>
                  <a:gd name="T75" fmla="*/ 22 h 320"/>
                  <a:gd name="T76" fmla="*/ 76 w 221"/>
                  <a:gd name="T77" fmla="*/ 17 h 320"/>
                  <a:gd name="T78" fmla="*/ 17 w 221"/>
                  <a:gd name="T79" fmla="*/ 0 h 3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221" h="320">
                    <a:moveTo>
                      <a:pt x="17" y="0"/>
                    </a:moveTo>
                    <a:cubicBezTo>
                      <a:pt x="11" y="13"/>
                      <a:pt x="6" y="27"/>
                      <a:pt x="4" y="42"/>
                    </a:cubicBezTo>
                    <a:cubicBezTo>
                      <a:pt x="1" y="53"/>
                      <a:pt x="0" y="66"/>
                      <a:pt x="1" y="77"/>
                    </a:cubicBezTo>
                    <a:cubicBezTo>
                      <a:pt x="2" y="88"/>
                      <a:pt x="5" y="98"/>
                      <a:pt x="8" y="108"/>
                    </a:cubicBezTo>
                    <a:cubicBezTo>
                      <a:pt x="13" y="126"/>
                      <a:pt x="17" y="145"/>
                      <a:pt x="20" y="163"/>
                    </a:cubicBezTo>
                    <a:cubicBezTo>
                      <a:pt x="26" y="196"/>
                      <a:pt x="30" y="230"/>
                      <a:pt x="18" y="261"/>
                    </a:cubicBezTo>
                    <a:cubicBezTo>
                      <a:pt x="15" y="268"/>
                      <a:pt x="11" y="275"/>
                      <a:pt x="9" y="283"/>
                    </a:cubicBezTo>
                    <a:cubicBezTo>
                      <a:pt x="8" y="288"/>
                      <a:pt x="8" y="293"/>
                      <a:pt x="11" y="298"/>
                    </a:cubicBezTo>
                    <a:cubicBezTo>
                      <a:pt x="12" y="303"/>
                      <a:pt x="16" y="306"/>
                      <a:pt x="20" y="308"/>
                    </a:cubicBezTo>
                    <a:cubicBezTo>
                      <a:pt x="28" y="313"/>
                      <a:pt x="38" y="314"/>
                      <a:pt x="47" y="315"/>
                    </a:cubicBezTo>
                    <a:cubicBezTo>
                      <a:pt x="96" y="320"/>
                      <a:pt x="144" y="313"/>
                      <a:pt x="193" y="306"/>
                    </a:cubicBezTo>
                    <a:cubicBezTo>
                      <a:pt x="196" y="305"/>
                      <a:pt x="200" y="305"/>
                      <a:pt x="202" y="302"/>
                    </a:cubicBezTo>
                    <a:cubicBezTo>
                      <a:pt x="205" y="299"/>
                      <a:pt x="204" y="294"/>
                      <a:pt x="201" y="293"/>
                    </a:cubicBezTo>
                    <a:cubicBezTo>
                      <a:pt x="204" y="294"/>
                      <a:pt x="207" y="294"/>
                      <a:pt x="209" y="293"/>
                    </a:cubicBezTo>
                    <a:cubicBezTo>
                      <a:pt x="210" y="293"/>
                      <a:pt x="212" y="292"/>
                      <a:pt x="212" y="292"/>
                    </a:cubicBezTo>
                    <a:cubicBezTo>
                      <a:pt x="213" y="291"/>
                      <a:pt x="214" y="290"/>
                      <a:pt x="214" y="289"/>
                    </a:cubicBezTo>
                    <a:cubicBezTo>
                      <a:pt x="214" y="289"/>
                      <a:pt x="214" y="288"/>
                      <a:pt x="214" y="288"/>
                    </a:cubicBezTo>
                    <a:cubicBezTo>
                      <a:pt x="214" y="286"/>
                      <a:pt x="212" y="284"/>
                      <a:pt x="210" y="283"/>
                    </a:cubicBezTo>
                    <a:cubicBezTo>
                      <a:pt x="212" y="284"/>
                      <a:pt x="213" y="283"/>
                      <a:pt x="215" y="282"/>
                    </a:cubicBezTo>
                    <a:cubicBezTo>
                      <a:pt x="217" y="282"/>
                      <a:pt x="218" y="281"/>
                      <a:pt x="219" y="280"/>
                    </a:cubicBezTo>
                    <a:cubicBezTo>
                      <a:pt x="221" y="279"/>
                      <a:pt x="221" y="277"/>
                      <a:pt x="221" y="275"/>
                    </a:cubicBezTo>
                    <a:cubicBezTo>
                      <a:pt x="221" y="274"/>
                      <a:pt x="220" y="273"/>
                      <a:pt x="219" y="272"/>
                    </a:cubicBezTo>
                    <a:cubicBezTo>
                      <a:pt x="218" y="272"/>
                      <a:pt x="217" y="271"/>
                      <a:pt x="215" y="271"/>
                    </a:cubicBezTo>
                    <a:cubicBezTo>
                      <a:pt x="217" y="271"/>
                      <a:pt x="219" y="269"/>
                      <a:pt x="219" y="267"/>
                    </a:cubicBezTo>
                    <a:cubicBezTo>
                      <a:pt x="220" y="265"/>
                      <a:pt x="219" y="264"/>
                      <a:pt x="219" y="263"/>
                    </a:cubicBezTo>
                    <a:cubicBezTo>
                      <a:pt x="218" y="262"/>
                      <a:pt x="218" y="262"/>
                      <a:pt x="218" y="261"/>
                    </a:cubicBezTo>
                    <a:cubicBezTo>
                      <a:pt x="217" y="260"/>
                      <a:pt x="215" y="260"/>
                      <a:pt x="214" y="259"/>
                    </a:cubicBezTo>
                    <a:cubicBezTo>
                      <a:pt x="213" y="259"/>
                      <a:pt x="211" y="259"/>
                      <a:pt x="210" y="259"/>
                    </a:cubicBezTo>
                    <a:cubicBezTo>
                      <a:pt x="213" y="258"/>
                      <a:pt x="214" y="255"/>
                      <a:pt x="214" y="252"/>
                    </a:cubicBezTo>
                    <a:cubicBezTo>
                      <a:pt x="213" y="250"/>
                      <a:pt x="212" y="249"/>
                      <a:pt x="210" y="248"/>
                    </a:cubicBezTo>
                    <a:cubicBezTo>
                      <a:pt x="208" y="247"/>
                      <a:pt x="206" y="247"/>
                      <a:pt x="204" y="247"/>
                    </a:cubicBezTo>
                    <a:cubicBezTo>
                      <a:pt x="191" y="246"/>
                      <a:pt x="178" y="247"/>
                      <a:pt x="165" y="245"/>
                    </a:cubicBezTo>
                    <a:cubicBezTo>
                      <a:pt x="149" y="242"/>
                      <a:pt x="134" y="241"/>
                      <a:pt x="118" y="237"/>
                    </a:cubicBezTo>
                    <a:cubicBezTo>
                      <a:pt x="112" y="235"/>
                      <a:pt x="105" y="233"/>
                      <a:pt x="99" y="229"/>
                    </a:cubicBezTo>
                    <a:cubicBezTo>
                      <a:pt x="94" y="225"/>
                      <a:pt x="89" y="220"/>
                      <a:pt x="88" y="213"/>
                    </a:cubicBezTo>
                    <a:cubicBezTo>
                      <a:pt x="81" y="168"/>
                      <a:pt x="90" y="124"/>
                      <a:pt x="103" y="81"/>
                    </a:cubicBezTo>
                    <a:cubicBezTo>
                      <a:pt x="106" y="71"/>
                      <a:pt x="109" y="61"/>
                      <a:pt x="111" y="52"/>
                    </a:cubicBezTo>
                    <a:cubicBezTo>
                      <a:pt x="113" y="42"/>
                      <a:pt x="115" y="32"/>
                      <a:pt x="115" y="22"/>
                    </a:cubicBezTo>
                    <a:cubicBezTo>
                      <a:pt x="102" y="21"/>
                      <a:pt x="89" y="19"/>
                      <a:pt x="76" y="17"/>
                    </a:cubicBezTo>
                    <a:cubicBezTo>
                      <a:pt x="56" y="14"/>
                      <a:pt x="34" y="11"/>
                      <a:pt x="17" y="0"/>
                    </a:cubicBezTo>
                    <a:close/>
                  </a:path>
                </a:pathLst>
              </a:custGeom>
              <a:solidFill>
                <a:srgbClr val="FDC9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1" name="Freeform 131">
                <a:extLst>
                  <a:ext uri="{FF2B5EF4-FFF2-40B4-BE49-F238E27FC236}">
                    <a16:creationId xmlns:a16="http://schemas.microsoft.com/office/drawing/2014/main" id="{F06E7BEB-9714-C243-88F5-AC9A9C60BA0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95651" y="6145213"/>
                <a:ext cx="254000" cy="317500"/>
              </a:xfrm>
              <a:custGeom>
                <a:avLst/>
                <a:gdLst>
                  <a:gd name="T0" fmla="*/ 9 w 73"/>
                  <a:gd name="T1" fmla="*/ 1 h 91"/>
                  <a:gd name="T2" fmla="*/ 13 w 73"/>
                  <a:gd name="T3" fmla="*/ 1 h 91"/>
                  <a:gd name="T4" fmla="*/ 17 w 73"/>
                  <a:gd name="T5" fmla="*/ 4 h 91"/>
                  <a:gd name="T6" fmla="*/ 22 w 73"/>
                  <a:gd name="T7" fmla="*/ 19 h 91"/>
                  <a:gd name="T8" fmla="*/ 19 w 73"/>
                  <a:gd name="T9" fmla="*/ 32 h 91"/>
                  <a:gd name="T10" fmla="*/ 0 w 73"/>
                  <a:gd name="T11" fmla="*/ 90 h 91"/>
                  <a:gd name="T12" fmla="*/ 9 w 73"/>
                  <a:gd name="T13" fmla="*/ 90 h 91"/>
                  <a:gd name="T14" fmla="*/ 31 w 73"/>
                  <a:gd name="T15" fmla="*/ 89 h 91"/>
                  <a:gd name="T16" fmla="*/ 36 w 73"/>
                  <a:gd name="T17" fmla="*/ 89 h 91"/>
                  <a:gd name="T18" fmla="*/ 54 w 73"/>
                  <a:gd name="T19" fmla="*/ 85 h 91"/>
                  <a:gd name="T20" fmla="*/ 71 w 73"/>
                  <a:gd name="T21" fmla="*/ 80 h 91"/>
                  <a:gd name="T22" fmla="*/ 73 w 73"/>
                  <a:gd name="T23" fmla="*/ 63 h 91"/>
                  <a:gd name="T24" fmla="*/ 73 w 73"/>
                  <a:gd name="T25" fmla="*/ 56 h 91"/>
                  <a:gd name="T26" fmla="*/ 72 w 73"/>
                  <a:gd name="T27" fmla="*/ 49 h 91"/>
                  <a:gd name="T28" fmla="*/ 64 w 73"/>
                  <a:gd name="T29" fmla="*/ 15 h 91"/>
                  <a:gd name="T30" fmla="*/ 60 w 73"/>
                  <a:gd name="T31" fmla="*/ 8 h 91"/>
                  <a:gd name="T32" fmla="*/ 52 w 73"/>
                  <a:gd name="T33" fmla="*/ 5 h 91"/>
                  <a:gd name="T34" fmla="*/ 14 w 73"/>
                  <a:gd name="T35" fmla="*/ 0 h 91"/>
                  <a:gd name="T36" fmla="*/ 9 w 73"/>
                  <a:gd name="T37" fmla="*/ 1 h 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73" h="91">
                    <a:moveTo>
                      <a:pt x="9" y="1"/>
                    </a:moveTo>
                    <a:cubicBezTo>
                      <a:pt x="10" y="0"/>
                      <a:pt x="12" y="0"/>
                      <a:pt x="13" y="1"/>
                    </a:cubicBezTo>
                    <a:cubicBezTo>
                      <a:pt x="15" y="2"/>
                      <a:pt x="16" y="3"/>
                      <a:pt x="17" y="4"/>
                    </a:cubicBezTo>
                    <a:cubicBezTo>
                      <a:pt x="20" y="9"/>
                      <a:pt x="22" y="14"/>
                      <a:pt x="22" y="19"/>
                    </a:cubicBezTo>
                    <a:cubicBezTo>
                      <a:pt x="22" y="24"/>
                      <a:pt x="20" y="28"/>
                      <a:pt x="19" y="32"/>
                    </a:cubicBezTo>
                    <a:cubicBezTo>
                      <a:pt x="12" y="51"/>
                      <a:pt x="1" y="69"/>
                      <a:pt x="0" y="90"/>
                    </a:cubicBezTo>
                    <a:cubicBezTo>
                      <a:pt x="3" y="90"/>
                      <a:pt x="6" y="91"/>
                      <a:pt x="9" y="90"/>
                    </a:cubicBezTo>
                    <a:cubicBezTo>
                      <a:pt x="16" y="90"/>
                      <a:pt x="23" y="90"/>
                      <a:pt x="31" y="89"/>
                    </a:cubicBezTo>
                    <a:cubicBezTo>
                      <a:pt x="32" y="89"/>
                      <a:pt x="34" y="89"/>
                      <a:pt x="36" y="89"/>
                    </a:cubicBezTo>
                    <a:cubicBezTo>
                      <a:pt x="42" y="88"/>
                      <a:pt x="48" y="87"/>
                      <a:pt x="54" y="85"/>
                    </a:cubicBezTo>
                    <a:cubicBezTo>
                      <a:pt x="60" y="83"/>
                      <a:pt x="66" y="82"/>
                      <a:pt x="71" y="80"/>
                    </a:cubicBezTo>
                    <a:cubicBezTo>
                      <a:pt x="72" y="75"/>
                      <a:pt x="73" y="69"/>
                      <a:pt x="73" y="63"/>
                    </a:cubicBezTo>
                    <a:cubicBezTo>
                      <a:pt x="73" y="61"/>
                      <a:pt x="73" y="58"/>
                      <a:pt x="73" y="56"/>
                    </a:cubicBezTo>
                    <a:cubicBezTo>
                      <a:pt x="73" y="54"/>
                      <a:pt x="73" y="51"/>
                      <a:pt x="72" y="49"/>
                    </a:cubicBezTo>
                    <a:cubicBezTo>
                      <a:pt x="70" y="37"/>
                      <a:pt x="68" y="26"/>
                      <a:pt x="64" y="15"/>
                    </a:cubicBezTo>
                    <a:cubicBezTo>
                      <a:pt x="63" y="12"/>
                      <a:pt x="62" y="9"/>
                      <a:pt x="60" y="8"/>
                    </a:cubicBezTo>
                    <a:cubicBezTo>
                      <a:pt x="58" y="6"/>
                      <a:pt x="55" y="6"/>
                      <a:pt x="52" y="5"/>
                    </a:cubicBezTo>
                    <a:cubicBezTo>
                      <a:pt x="40" y="4"/>
                      <a:pt x="27" y="2"/>
                      <a:pt x="14" y="0"/>
                    </a:cubicBezTo>
                    <a:cubicBezTo>
                      <a:pt x="12" y="0"/>
                      <a:pt x="10" y="0"/>
                      <a:pt x="9" y="1"/>
                    </a:cubicBezTo>
                    <a:close/>
                  </a:path>
                </a:pathLst>
              </a:custGeom>
              <a:solidFill>
                <a:srgbClr val="0757B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2" name="Freeform 132">
                <a:extLst>
                  <a:ext uri="{FF2B5EF4-FFF2-40B4-BE49-F238E27FC236}">
                    <a16:creationId xmlns:a16="http://schemas.microsoft.com/office/drawing/2014/main" id="{37601C88-7BD3-2F41-AE1B-5F52204C9FE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35213" y="3133725"/>
                <a:ext cx="439738" cy="1468438"/>
              </a:xfrm>
              <a:custGeom>
                <a:avLst/>
                <a:gdLst>
                  <a:gd name="T0" fmla="*/ 3 w 126"/>
                  <a:gd name="T1" fmla="*/ 19 h 421"/>
                  <a:gd name="T2" fmla="*/ 40 w 126"/>
                  <a:gd name="T3" fmla="*/ 227 h 421"/>
                  <a:gd name="T4" fmla="*/ 46 w 126"/>
                  <a:gd name="T5" fmla="*/ 280 h 421"/>
                  <a:gd name="T6" fmla="*/ 52 w 126"/>
                  <a:gd name="T7" fmla="*/ 340 h 421"/>
                  <a:gd name="T8" fmla="*/ 85 w 126"/>
                  <a:gd name="T9" fmla="*/ 412 h 421"/>
                  <a:gd name="T10" fmla="*/ 91 w 126"/>
                  <a:gd name="T11" fmla="*/ 416 h 421"/>
                  <a:gd name="T12" fmla="*/ 95 w 126"/>
                  <a:gd name="T13" fmla="*/ 411 h 421"/>
                  <a:gd name="T14" fmla="*/ 104 w 126"/>
                  <a:gd name="T15" fmla="*/ 417 h 421"/>
                  <a:gd name="T16" fmla="*/ 110 w 126"/>
                  <a:gd name="T17" fmla="*/ 421 h 421"/>
                  <a:gd name="T18" fmla="*/ 114 w 126"/>
                  <a:gd name="T19" fmla="*/ 420 h 421"/>
                  <a:gd name="T20" fmla="*/ 119 w 126"/>
                  <a:gd name="T21" fmla="*/ 419 h 421"/>
                  <a:gd name="T22" fmla="*/ 124 w 126"/>
                  <a:gd name="T23" fmla="*/ 415 h 421"/>
                  <a:gd name="T24" fmla="*/ 126 w 126"/>
                  <a:gd name="T25" fmla="*/ 411 h 421"/>
                  <a:gd name="T26" fmla="*/ 126 w 126"/>
                  <a:gd name="T27" fmla="*/ 409 h 421"/>
                  <a:gd name="T28" fmla="*/ 123 w 126"/>
                  <a:gd name="T29" fmla="*/ 398 h 421"/>
                  <a:gd name="T30" fmla="*/ 116 w 126"/>
                  <a:gd name="T31" fmla="*/ 315 h 421"/>
                  <a:gd name="T32" fmla="*/ 108 w 126"/>
                  <a:gd name="T33" fmla="*/ 256 h 421"/>
                  <a:gd name="T34" fmla="*/ 75 w 126"/>
                  <a:gd name="T35" fmla="*/ 173 h 421"/>
                  <a:gd name="T36" fmla="*/ 56 w 126"/>
                  <a:gd name="T37" fmla="*/ 38 h 421"/>
                  <a:gd name="T38" fmla="*/ 48 w 126"/>
                  <a:gd name="T39" fmla="*/ 14 h 421"/>
                  <a:gd name="T40" fmla="*/ 27 w 126"/>
                  <a:gd name="T41" fmla="*/ 1 h 421"/>
                  <a:gd name="T42" fmla="*/ 3 w 126"/>
                  <a:gd name="T43" fmla="*/ 19 h 4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126" h="421">
                    <a:moveTo>
                      <a:pt x="3" y="19"/>
                    </a:moveTo>
                    <a:cubicBezTo>
                      <a:pt x="0" y="90"/>
                      <a:pt x="29" y="157"/>
                      <a:pt x="40" y="227"/>
                    </a:cubicBezTo>
                    <a:cubicBezTo>
                      <a:pt x="43" y="245"/>
                      <a:pt x="44" y="262"/>
                      <a:pt x="46" y="280"/>
                    </a:cubicBezTo>
                    <a:cubicBezTo>
                      <a:pt x="48" y="300"/>
                      <a:pt x="49" y="320"/>
                      <a:pt x="52" y="340"/>
                    </a:cubicBezTo>
                    <a:cubicBezTo>
                      <a:pt x="57" y="367"/>
                      <a:pt x="66" y="394"/>
                      <a:pt x="85" y="412"/>
                    </a:cubicBezTo>
                    <a:cubicBezTo>
                      <a:pt x="87" y="414"/>
                      <a:pt x="89" y="416"/>
                      <a:pt x="91" y="416"/>
                    </a:cubicBezTo>
                    <a:cubicBezTo>
                      <a:pt x="94" y="416"/>
                      <a:pt x="96" y="413"/>
                      <a:pt x="95" y="411"/>
                    </a:cubicBezTo>
                    <a:cubicBezTo>
                      <a:pt x="98" y="413"/>
                      <a:pt x="101" y="415"/>
                      <a:pt x="104" y="417"/>
                    </a:cubicBezTo>
                    <a:cubicBezTo>
                      <a:pt x="106" y="419"/>
                      <a:pt x="108" y="420"/>
                      <a:pt x="110" y="421"/>
                    </a:cubicBezTo>
                    <a:cubicBezTo>
                      <a:pt x="111" y="421"/>
                      <a:pt x="113" y="420"/>
                      <a:pt x="114" y="420"/>
                    </a:cubicBezTo>
                    <a:cubicBezTo>
                      <a:pt x="116" y="420"/>
                      <a:pt x="118" y="420"/>
                      <a:pt x="119" y="419"/>
                    </a:cubicBezTo>
                    <a:cubicBezTo>
                      <a:pt x="121" y="418"/>
                      <a:pt x="123" y="416"/>
                      <a:pt x="124" y="415"/>
                    </a:cubicBezTo>
                    <a:cubicBezTo>
                      <a:pt x="125" y="414"/>
                      <a:pt x="126" y="413"/>
                      <a:pt x="126" y="411"/>
                    </a:cubicBezTo>
                    <a:cubicBezTo>
                      <a:pt x="126" y="410"/>
                      <a:pt x="126" y="410"/>
                      <a:pt x="126" y="409"/>
                    </a:cubicBezTo>
                    <a:cubicBezTo>
                      <a:pt x="125" y="405"/>
                      <a:pt x="124" y="401"/>
                      <a:pt x="123" y="398"/>
                    </a:cubicBezTo>
                    <a:cubicBezTo>
                      <a:pt x="113" y="372"/>
                      <a:pt x="119" y="343"/>
                      <a:pt x="116" y="315"/>
                    </a:cubicBezTo>
                    <a:cubicBezTo>
                      <a:pt x="115" y="296"/>
                      <a:pt x="113" y="276"/>
                      <a:pt x="108" y="256"/>
                    </a:cubicBezTo>
                    <a:cubicBezTo>
                      <a:pt x="100" y="227"/>
                      <a:pt x="84" y="201"/>
                      <a:pt x="75" y="173"/>
                    </a:cubicBezTo>
                    <a:cubicBezTo>
                      <a:pt x="61" y="130"/>
                      <a:pt x="62" y="83"/>
                      <a:pt x="56" y="38"/>
                    </a:cubicBezTo>
                    <a:cubicBezTo>
                      <a:pt x="54" y="30"/>
                      <a:pt x="53" y="21"/>
                      <a:pt x="48" y="14"/>
                    </a:cubicBezTo>
                    <a:cubicBezTo>
                      <a:pt x="44" y="6"/>
                      <a:pt x="36" y="0"/>
                      <a:pt x="27" y="1"/>
                    </a:cubicBezTo>
                    <a:cubicBezTo>
                      <a:pt x="17" y="2"/>
                      <a:pt x="10" y="12"/>
                      <a:pt x="3" y="19"/>
                    </a:cubicBezTo>
                    <a:close/>
                  </a:path>
                </a:pathLst>
              </a:custGeom>
              <a:solidFill>
                <a:srgbClr val="FDC9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3" name="Freeform 133">
                <a:extLst>
                  <a:ext uri="{FF2B5EF4-FFF2-40B4-BE49-F238E27FC236}">
                    <a16:creationId xmlns:a16="http://schemas.microsoft.com/office/drawing/2014/main" id="{9B3E6A51-4C3F-494B-B4CE-64EE86CF283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68538" y="2686050"/>
                <a:ext cx="215900" cy="566738"/>
              </a:xfrm>
              <a:custGeom>
                <a:avLst/>
                <a:gdLst>
                  <a:gd name="T0" fmla="*/ 1 w 62"/>
                  <a:gd name="T1" fmla="*/ 49 h 162"/>
                  <a:gd name="T2" fmla="*/ 1 w 62"/>
                  <a:gd name="T3" fmla="*/ 63 h 162"/>
                  <a:gd name="T4" fmla="*/ 12 w 62"/>
                  <a:gd name="T5" fmla="*/ 154 h 162"/>
                  <a:gd name="T6" fmla="*/ 62 w 62"/>
                  <a:gd name="T7" fmla="*/ 162 h 162"/>
                  <a:gd name="T8" fmla="*/ 40 w 62"/>
                  <a:gd name="T9" fmla="*/ 80 h 162"/>
                  <a:gd name="T10" fmla="*/ 11 w 62"/>
                  <a:gd name="T11" fmla="*/ 0 h 162"/>
                  <a:gd name="T12" fmla="*/ 1 w 62"/>
                  <a:gd name="T13" fmla="*/ 49 h 1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2" h="162">
                    <a:moveTo>
                      <a:pt x="1" y="49"/>
                    </a:moveTo>
                    <a:cubicBezTo>
                      <a:pt x="0" y="53"/>
                      <a:pt x="1" y="58"/>
                      <a:pt x="1" y="63"/>
                    </a:cubicBezTo>
                    <a:cubicBezTo>
                      <a:pt x="4" y="93"/>
                      <a:pt x="13" y="124"/>
                      <a:pt x="12" y="154"/>
                    </a:cubicBezTo>
                    <a:cubicBezTo>
                      <a:pt x="29" y="156"/>
                      <a:pt x="45" y="158"/>
                      <a:pt x="62" y="162"/>
                    </a:cubicBezTo>
                    <a:cubicBezTo>
                      <a:pt x="60" y="133"/>
                      <a:pt x="50" y="106"/>
                      <a:pt x="40" y="80"/>
                    </a:cubicBezTo>
                    <a:cubicBezTo>
                      <a:pt x="29" y="54"/>
                      <a:pt x="18" y="28"/>
                      <a:pt x="11" y="0"/>
                    </a:cubicBezTo>
                    <a:cubicBezTo>
                      <a:pt x="6" y="16"/>
                      <a:pt x="1" y="32"/>
                      <a:pt x="1" y="49"/>
                    </a:cubicBezTo>
                    <a:close/>
                  </a:path>
                </a:pathLst>
              </a:custGeom>
              <a:solidFill>
                <a:srgbClr val="7CDDE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4" name="Freeform 134">
                <a:extLst>
                  <a:ext uri="{FF2B5EF4-FFF2-40B4-BE49-F238E27FC236}">
                    <a16:creationId xmlns:a16="http://schemas.microsoft.com/office/drawing/2014/main" id="{9539AA6F-8FAE-FD4B-9263-2847BB85939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68538" y="2438400"/>
                <a:ext cx="558800" cy="2705100"/>
              </a:xfrm>
              <a:custGeom>
                <a:avLst/>
                <a:gdLst>
                  <a:gd name="T0" fmla="*/ 147 w 160"/>
                  <a:gd name="T1" fmla="*/ 661 h 775"/>
                  <a:gd name="T2" fmla="*/ 117 w 160"/>
                  <a:gd name="T3" fmla="*/ 453 h 775"/>
                  <a:gd name="T4" fmla="*/ 97 w 160"/>
                  <a:gd name="T5" fmla="*/ 69 h 775"/>
                  <a:gd name="T6" fmla="*/ 95 w 160"/>
                  <a:gd name="T7" fmla="*/ 69 h 775"/>
                  <a:gd name="T8" fmla="*/ 81 w 160"/>
                  <a:gd name="T9" fmla="*/ 58 h 775"/>
                  <a:gd name="T10" fmla="*/ 71 w 160"/>
                  <a:gd name="T11" fmla="*/ 42 h 775"/>
                  <a:gd name="T12" fmla="*/ 73 w 160"/>
                  <a:gd name="T13" fmla="*/ 23 h 775"/>
                  <a:gd name="T14" fmla="*/ 99 w 160"/>
                  <a:gd name="T15" fmla="*/ 5 h 775"/>
                  <a:gd name="T16" fmla="*/ 107 w 160"/>
                  <a:gd name="T17" fmla="*/ 0 h 775"/>
                  <a:gd name="T18" fmla="*/ 86 w 160"/>
                  <a:gd name="T19" fmla="*/ 3 h 775"/>
                  <a:gd name="T20" fmla="*/ 13 w 160"/>
                  <a:gd name="T21" fmla="*/ 58 h 775"/>
                  <a:gd name="T22" fmla="*/ 22 w 160"/>
                  <a:gd name="T23" fmla="*/ 156 h 775"/>
                  <a:gd name="T24" fmla="*/ 56 w 160"/>
                  <a:gd name="T25" fmla="*/ 231 h 775"/>
                  <a:gd name="T26" fmla="*/ 68 w 160"/>
                  <a:gd name="T27" fmla="*/ 310 h 775"/>
                  <a:gd name="T28" fmla="*/ 90 w 160"/>
                  <a:gd name="T29" fmla="*/ 476 h 775"/>
                  <a:gd name="T30" fmla="*/ 100 w 160"/>
                  <a:gd name="T31" fmla="*/ 515 h 775"/>
                  <a:gd name="T32" fmla="*/ 106 w 160"/>
                  <a:gd name="T33" fmla="*/ 557 h 775"/>
                  <a:gd name="T34" fmla="*/ 113 w 160"/>
                  <a:gd name="T35" fmla="*/ 645 h 775"/>
                  <a:gd name="T36" fmla="*/ 110 w 160"/>
                  <a:gd name="T37" fmla="*/ 728 h 775"/>
                  <a:gd name="T38" fmla="*/ 160 w 160"/>
                  <a:gd name="T39" fmla="*/ 775 h 775"/>
                  <a:gd name="T40" fmla="*/ 156 w 160"/>
                  <a:gd name="T41" fmla="*/ 728 h 775"/>
                  <a:gd name="T42" fmla="*/ 147 w 160"/>
                  <a:gd name="T43" fmla="*/ 661 h 7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160" h="775">
                    <a:moveTo>
                      <a:pt x="147" y="661"/>
                    </a:moveTo>
                    <a:cubicBezTo>
                      <a:pt x="141" y="592"/>
                      <a:pt x="130" y="521"/>
                      <a:pt x="117" y="453"/>
                    </a:cubicBezTo>
                    <a:cubicBezTo>
                      <a:pt x="92" y="327"/>
                      <a:pt x="94" y="198"/>
                      <a:pt x="97" y="69"/>
                    </a:cubicBezTo>
                    <a:cubicBezTo>
                      <a:pt x="97" y="69"/>
                      <a:pt x="96" y="69"/>
                      <a:pt x="95" y="69"/>
                    </a:cubicBezTo>
                    <a:cubicBezTo>
                      <a:pt x="89" y="67"/>
                      <a:pt x="85" y="63"/>
                      <a:pt x="81" y="58"/>
                    </a:cubicBezTo>
                    <a:cubicBezTo>
                      <a:pt x="77" y="53"/>
                      <a:pt x="73" y="48"/>
                      <a:pt x="71" y="42"/>
                    </a:cubicBezTo>
                    <a:cubicBezTo>
                      <a:pt x="70" y="35"/>
                      <a:pt x="70" y="28"/>
                      <a:pt x="73" y="23"/>
                    </a:cubicBezTo>
                    <a:cubicBezTo>
                      <a:pt x="78" y="13"/>
                      <a:pt x="89" y="10"/>
                      <a:pt x="99" y="5"/>
                    </a:cubicBezTo>
                    <a:cubicBezTo>
                      <a:pt x="102" y="3"/>
                      <a:pt x="104" y="2"/>
                      <a:pt x="107" y="0"/>
                    </a:cubicBezTo>
                    <a:cubicBezTo>
                      <a:pt x="100" y="1"/>
                      <a:pt x="93" y="2"/>
                      <a:pt x="86" y="3"/>
                    </a:cubicBezTo>
                    <a:cubicBezTo>
                      <a:pt x="55" y="10"/>
                      <a:pt x="25" y="29"/>
                      <a:pt x="13" y="58"/>
                    </a:cubicBezTo>
                    <a:cubicBezTo>
                      <a:pt x="0" y="89"/>
                      <a:pt x="8" y="125"/>
                      <a:pt x="22" y="156"/>
                    </a:cubicBezTo>
                    <a:cubicBezTo>
                      <a:pt x="33" y="181"/>
                      <a:pt x="47" y="205"/>
                      <a:pt x="56" y="231"/>
                    </a:cubicBezTo>
                    <a:cubicBezTo>
                      <a:pt x="64" y="256"/>
                      <a:pt x="65" y="284"/>
                      <a:pt x="68" y="310"/>
                    </a:cubicBezTo>
                    <a:cubicBezTo>
                      <a:pt x="73" y="366"/>
                      <a:pt x="77" y="422"/>
                      <a:pt x="90" y="476"/>
                    </a:cubicBezTo>
                    <a:cubicBezTo>
                      <a:pt x="93" y="489"/>
                      <a:pt x="99" y="502"/>
                      <a:pt x="100" y="515"/>
                    </a:cubicBezTo>
                    <a:cubicBezTo>
                      <a:pt x="101" y="529"/>
                      <a:pt x="104" y="543"/>
                      <a:pt x="106" y="557"/>
                    </a:cubicBezTo>
                    <a:cubicBezTo>
                      <a:pt x="110" y="586"/>
                      <a:pt x="112" y="615"/>
                      <a:pt x="113" y="645"/>
                    </a:cubicBezTo>
                    <a:cubicBezTo>
                      <a:pt x="113" y="673"/>
                      <a:pt x="112" y="700"/>
                      <a:pt x="110" y="728"/>
                    </a:cubicBezTo>
                    <a:cubicBezTo>
                      <a:pt x="121" y="748"/>
                      <a:pt x="139" y="765"/>
                      <a:pt x="160" y="775"/>
                    </a:cubicBezTo>
                    <a:cubicBezTo>
                      <a:pt x="160" y="775"/>
                      <a:pt x="158" y="735"/>
                      <a:pt x="156" y="728"/>
                    </a:cubicBezTo>
                    <a:cubicBezTo>
                      <a:pt x="155" y="722"/>
                      <a:pt x="148" y="670"/>
                      <a:pt x="147" y="661"/>
                    </a:cubicBezTo>
                    <a:close/>
                  </a:path>
                </a:pathLst>
              </a:custGeom>
              <a:solidFill>
                <a:srgbClr val="81E7F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5" name="Freeform 135">
                <a:extLst>
                  <a:ext uri="{FF2B5EF4-FFF2-40B4-BE49-F238E27FC236}">
                    <a16:creationId xmlns:a16="http://schemas.microsoft.com/office/drawing/2014/main" id="{470A6E26-2D42-5042-A6E8-18EB7BCE8F0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89213" y="2508250"/>
                <a:ext cx="1047750" cy="2914650"/>
              </a:xfrm>
              <a:custGeom>
                <a:avLst/>
                <a:gdLst>
                  <a:gd name="T0" fmla="*/ 288 w 300"/>
                  <a:gd name="T1" fmla="*/ 696 h 835"/>
                  <a:gd name="T2" fmla="*/ 262 w 300"/>
                  <a:gd name="T3" fmla="*/ 569 h 835"/>
                  <a:gd name="T4" fmla="*/ 254 w 300"/>
                  <a:gd name="T5" fmla="*/ 536 h 835"/>
                  <a:gd name="T6" fmla="*/ 236 w 300"/>
                  <a:gd name="T7" fmla="*/ 372 h 835"/>
                  <a:gd name="T8" fmla="*/ 251 w 300"/>
                  <a:gd name="T9" fmla="*/ 299 h 835"/>
                  <a:gd name="T10" fmla="*/ 263 w 300"/>
                  <a:gd name="T11" fmla="*/ 225 h 835"/>
                  <a:gd name="T12" fmla="*/ 262 w 300"/>
                  <a:gd name="T13" fmla="*/ 143 h 835"/>
                  <a:gd name="T14" fmla="*/ 262 w 300"/>
                  <a:gd name="T15" fmla="*/ 102 h 835"/>
                  <a:gd name="T16" fmla="*/ 248 w 300"/>
                  <a:gd name="T17" fmla="*/ 72 h 835"/>
                  <a:gd name="T18" fmla="*/ 197 w 300"/>
                  <a:gd name="T19" fmla="*/ 23 h 835"/>
                  <a:gd name="T20" fmla="*/ 187 w 300"/>
                  <a:gd name="T21" fmla="*/ 17 h 835"/>
                  <a:gd name="T22" fmla="*/ 147 w 300"/>
                  <a:gd name="T23" fmla="*/ 0 h 835"/>
                  <a:gd name="T24" fmla="*/ 146 w 300"/>
                  <a:gd name="T25" fmla="*/ 5 h 835"/>
                  <a:gd name="T26" fmla="*/ 133 w 300"/>
                  <a:gd name="T27" fmla="*/ 9 h 835"/>
                  <a:gd name="T28" fmla="*/ 30 w 300"/>
                  <a:gd name="T29" fmla="*/ 42 h 835"/>
                  <a:gd name="T30" fmla="*/ 5 w 300"/>
                  <a:gd name="T31" fmla="*/ 49 h 835"/>
                  <a:gd name="T32" fmla="*/ 25 w 300"/>
                  <a:gd name="T33" fmla="*/ 433 h 835"/>
                  <a:gd name="T34" fmla="*/ 55 w 300"/>
                  <a:gd name="T35" fmla="*/ 641 h 835"/>
                  <a:gd name="T36" fmla="*/ 64 w 300"/>
                  <a:gd name="T37" fmla="*/ 708 h 835"/>
                  <a:gd name="T38" fmla="*/ 68 w 300"/>
                  <a:gd name="T39" fmla="*/ 755 h 835"/>
                  <a:gd name="T40" fmla="*/ 68 w 300"/>
                  <a:gd name="T41" fmla="*/ 755 h 835"/>
                  <a:gd name="T42" fmla="*/ 69 w 300"/>
                  <a:gd name="T43" fmla="*/ 786 h 835"/>
                  <a:gd name="T44" fmla="*/ 124 w 300"/>
                  <a:gd name="T45" fmla="*/ 823 h 835"/>
                  <a:gd name="T46" fmla="*/ 191 w 300"/>
                  <a:gd name="T47" fmla="*/ 834 h 835"/>
                  <a:gd name="T48" fmla="*/ 235 w 300"/>
                  <a:gd name="T49" fmla="*/ 831 h 835"/>
                  <a:gd name="T50" fmla="*/ 273 w 300"/>
                  <a:gd name="T51" fmla="*/ 809 h 835"/>
                  <a:gd name="T52" fmla="*/ 288 w 300"/>
                  <a:gd name="T53" fmla="*/ 696 h 8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300" h="835">
                    <a:moveTo>
                      <a:pt x="288" y="696"/>
                    </a:moveTo>
                    <a:cubicBezTo>
                      <a:pt x="283" y="653"/>
                      <a:pt x="272" y="611"/>
                      <a:pt x="262" y="569"/>
                    </a:cubicBezTo>
                    <a:cubicBezTo>
                      <a:pt x="259" y="558"/>
                      <a:pt x="256" y="547"/>
                      <a:pt x="254" y="536"/>
                    </a:cubicBezTo>
                    <a:cubicBezTo>
                      <a:pt x="241" y="482"/>
                      <a:pt x="232" y="427"/>
                      <a:pt x="236" y="372"/>
                    </a:cubicBezTo>
                    <a:cubicBezTo>
                      <a:pt x="238" y="347"/>
                      <a:pt x="242" y="322"/>
                      <a:pt x="251" y="299"/>
                    </a:cubicBezTo>
                    <a:cubicBezTo>
                      <a:pt x="260" y="276"/>
                      <a:pt x="263" y="250"/>
                      <a:pt x="263" y="225"/>
                    </a:cubicBezTo>
                    <a:cubicBezTo>
                      <a:pt x="263" y="198"/>
                      <a:pt x="260" y="170"/>
                      <a:pt x="262" y="143"/>
                    </a:cubicBezTo>
                    <a:cubicBezTo>
                      <a:pt x="262" y="129"/>
                      <a:pt x="264" y="116"/>
                      <a:pt x="262" y="102"/>
                    </a:cubicBezTo>
                    <a:cubicBezTo>
                      <a:pt x="260" y="91"/>
                      <a:pt x="254" y="81"/>
                      <a:pt x="248" y="72"/>
                    </a:cubicBezTo>
                    <a:cubicBezTo>
                      <a:pt x="235" y="52"/>
                      <a:pt x="217" y="36"/>
                      <a:pt x="197" y="23"/>
                    </a:cubicBezTo>
                    <a:cubicBezTo>
                      <a:pt x="194" y="21"/>
                      <a:pt x="190" y="19"/>
                      <a:pt x="187" y="17"/>
                    </a:cubicBezTo>
                    <a:cubicBezTo>
                      <a:pt x="174" y="10"/>
                      <a:pt x="161" y="5"/>
                      <a:pt x="147" y="0"/>
                    </a:cubicBezTo>
                    <a:cubicBezTo>
                      <a:pt x="147" y="2"/>
                      <a:pt x="147" y="3"/>
                      <a:pt x="146" y="5"/>
                    </a:cubicBezTo>
                    <a:cubicBezTo>
                      <a:pt x="143" y="8"/>
                      <a:pt x="138" y="9"/>
                      <a:pt x="133" y="9"/>
                    </a:cubicBezTo>
                    <a:cubicBezTo>
                      <a:pt x="97" y="9"/>
                      <a:pt x="62" y="25"/>
                      <a:pt x="30" y="42"/>
                    </a:cubicBezTo>
                    <a:cubicBezTo>
                      <a:pt x="22" y="46"/>
                      <a:pt x="14" y="51"/>
                      <a:pt x="5" y="49"/>
                    </a:cubicBezTo>
                    <a:cubicBezTo>
                      <a:pt x="2" y="178"/>
                      <a:pt x="0" y="307"/>
                      <a:pt x="25" y="433"/>
                    </a:cubicBezTo>
                    <a:cubicBezTo>
                      <a:pt x="38" y="501"/>
                      <a:pt x="49" y="572"/>
                      <a:pt x="55" y="641"/>
                    </a:cubicBezTo>
                    <a:cubicBezTo>
                      <a:pt x="56" y="650"/>
                      <a:pt x="63" y="702"/>
                      <a:pt x="64" y="708"/>
                    </a:cubicBezTo>
                    <a:cubicBezTo>
                      <a:pt x="66" y="715"/>
                      <a:pt x="68" y="755"/>
                      <a:pt x="68" y="755"/>
                    </a:cubicBezTo>
                    <a:cubicBezTo>
                      <a:pt x="68" y="755"/>
                      <a:pt x="68" y="755"/>
                      <a:pt x="68" y="755"/>
                    </a:cubicBezTo>
                    <a:cubicBezTo>
                      <a:pt x="68" y="766"/>
                      <a:pt x="68" y="775"/>
                      <a:pt x="69" y="786"/>
                    </a:cubicBezTo>
                    <a:cubicBezTo>
                      <a:pt x="83" y="803"/>
                      <a:pt x="103" y="816"/>
                      <a:pt x="124" y="823"/>
                    </a:cubicBezTo>
                    <a:cubicBezTo>
                      <a:pt x="146" y="830"/>
                      <a:pt x="168" y="833"/>
                      <a:pt x="191" y="834"/>
                    </a:cubicBezTo>
                    <a:cubicBezTo>
                      <a:pt x="206" y="835"/>
                      <a:pt x="221" y="835"/>
                      <a:pt x="235" y="831"/>
                    </a:cubicBezTo>
                    <a:cubicBezTo>
                      <a:pt x="250" y="828"/>
                      <a:pt x="264" y="820"/>
                      <a:pt x="273" y="809"/>
                    </a:cubicBezTo>
                    <a:cubicBezTo>
                      <a:pt x="300" y="779"/>
                      <a:pt x="293" y="733"/>
                      <a:pt x="288" y="696"/>
                    </a:cubicBezTo>
                    <a:close/>
                  </a:path>
                </a:pathLst>
              </a:custGeom>
              <a:solidFill>
                <a:srgbClr val="84EC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6" name="Freeform 136">
                <a:extLst>
                  <a:ext uri="{FF2B5EF4-FFF2-40B4-BE49-F238E27FC236}">
                    <a16:creationId xmlns:a16="http://schemas.microsoft.com/office/drawing/2014/main" id="{F7D34DE0-9814-B14D-83C9-223F88DBEF6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38488" y="3373438"/>
                <a:ext cx="568325" cy="1651000"/>
              </a:xfrm>
              <a:custGeom>
                <a:avLst/>
                <a:gdLst>
                  <a:gd name="T0" fmla="*/ 13 w 163"/>
                  <a:gd name="T1" fmla="*/ 48 h 473"/>
                  <a:gd name="T2" fmla="*/ 19 w 163"/>
                  <a:gd name="T3" fmla="*/ 64 h 473"/>
                  <a:gd name="T4" fmla="*/ 34 w 163"/>
                  <a:gd name="T5" fmla="*/ 139 h 473"/>
                  <a:gd name="T6" fmla="*/ 61 w 163"/>
                  <a:gd name="T7" fmla="*/ 213 h 473"/>
                  <a:gd name="T8" fmla="*/ 93 w 163"/>
                  <a:gd name="T9" fmla="*/ 270 h 473"/>
                  <a:gd name="T10" fmla="*/ 108 w 163"/>
                  <a:gd name="T11" fmla="*/ 334 h 473"/>
                  <a:gd name="T12" fmla="*/ 105 w 163"/>
                  <a:gd name="T13" fmla="*/ 374 h 473"/>
                  <a:gd name="T14" fmla="*/ 108 w 163"/>
                  <a:gd name="T15" fmla="*/ 395 h 473"/>
                  <a:gd name="T16" fmla="*/ 110 w 163"/>
                  <a:gd name="T17" fmla="*/ 407 h 473"/>
                  <a:gd name="T18" fmla="*/ 111 w 163"/>
                  <a:gd name="T19" fmla="*/ 413 h 473"/>
                  <a:gd name="T20" fmla="*/ 113 w 163"/>
                  <a:gd name="T21" fmla="*/ 422 h 473"/>
                  <a:gd name="T22" fmla="*/ 110 w 163"/>
                  <a:gd name="T23" fmla="*/ 443 h 473"/>
                  <a:gd name="T24" fmla="*/ 104 w 163"/>
                  <a:gd name="T25" fmla="*/ 454 h 473"/>
                  <a:gd name="T26" fmla="*/ 100 w 163"/>
                  <a:gd name="T27" fmla="*/ 459 h 473"/>
                  <a:gd name="T28" fmla="*/ 96 w 163"/>
                  <a:gd name="T29" fmla="*/ 464 h 473"/>
                  <a:gd name="T30" fmla="*/ 96 w 163"/>
                  <a:gd name="T31" fmla="*/ 466 h 473"/>
                  <a:gd name="T32" fmla="*/ 99 w 163"/>
                  <a:gd name="T33" fmla="*/ 471 h 473"/>
                  <a:gd name="T34" fmla="*/ 102 w 163"/>
                  <a:gd name="T35" fmla="*/ 472 h 473"/>
                  <a:gd name="T36" fmla="*/ 112 w 163"/>
                  <a:gd name="T37" fmla="*/ 470 h 473"/>
                  <a:gd name="T38" fmla="*/ 128 w 163"/>
                  <a:gd name="T39" fmla="*/ 457 h 473"/>
                  <a:gd name="T40" fmla="*/ 144 w 163"/>
                  <a:gd name="T41" fmla="*/ 434 h 473"/>
                  <a:gd name="T42" fmla="*/ 155 w 163"/>
                  <a:gd name="T43" fmla="*/ 410 h 473"/>
                  <a:gd name="T44" fmla="*/ 159 w 163"/>
                  <a:gd name="T45" fmla="*/ 400 h 473"/>
                  <a:gd name="T46" fmla="*/ 161 w 163"/>
                  <a:gd name="T47" fmla="*/ 360 h 473"/>
                  <a:gd name="T48" fmla="*/ 156 w 163"/>
                  <a:gd name="T49" fmla="*/ 315 h 473"/>
                  <a:gd name="T50" fmla="*/ 148 w 163"/>
                  <a:gd name="T51" fmla="*/ 274 h 473"/>
                  <a:gd name="T52" fmla="*/ 129 w 163"/>
                  <a:gd name="T53" fmla="*/ 128 h 473"/>
                  <a:gd name="T54" fmla="*/ 125 w 163"/>
                  <a:gd name="T55" fmla="*/ 96 h 473"/>
                  <a:gd name="T56" fmla="*/ 120 w 163"/>
                  <a:gd name="T57" fmla="*/ 80 h 473"/>
                  <a:gd name="T58" fmla="*/ 112 w 163"/>
                  <a:gd name="T59" fmla="*/ 64 h 473"/>
                  <a:gd name="T60" fmla="*/ 103 w 163"/>
                  <a:gd name="T61" fmla="*/ 26 h 473"/>
                  <a:gd name="T62" fmla="*/ 100 w 163"/>
                  <a:gd name="T63" fmla="*/ 8 h 473"/>
                  <a:gd name="T64" fmla="*/ 85 w 163"/>
                  <a:gd name="T65" fmla="*/ 0 h 473"/>
                  <a:gd name="T66" fmla="*/ 68 w 163"/>
                  <a:gd name="T67" fmla="*/ 1 h 473"/>
                  <a:gd name="T68" fmla="*/ 16 w 163"/>
                  <a:gd name="T69" fmla="*/ 1 h 473"/>
                  <a:gd name="T70" fmla="*/ 3 w 163"/>
                  <a:gd name="T71" fmla="*/ 4 h 473"/>
                  <a:gd name="T72" fmla="*/ 3 w 163"/>
                  <a:gd name="T73" fmla="*/ 17 h 473"/>
                  <a:gd name="T74" fmla="*/ 13 w 163"/>
                  <a:gd name="T75" fmla="*/ 48 h 4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63" h="473">
                    <a:moveTo>
                      <a:pt x="13" y="48"/>
                    </a:moveTo>
                    <a:cubicBezTo>
                      <a:pt x="15" y="53"/>
                      <a:pt x="17" y="58"/>
                      <a:pt x="19" y="64"/>
                    </a:cubicBezTo>
                    <a:cubicBezTo>
                      <a:pt x="28" y="88"/>
                      <a:pt x="29" y="114"/>
                      <a:pt x="34" y="139"/>
                    </a:cubicBezTo>
                    <a:cubicBezTo>
                      <a:pt x="40" y="164"/>
                      <a:pt x="49" y="189"/>
                      <a:pt x="61" y="213"/>
                    </a:cubicBezTo>
                    <a:cubicBezTo>
                      <a:pt x="71" y="232"/>
                      <a:pt x="84" y="251"/>
                      <a:pt x="93" y="270"/>
                    </a:cubicBezTo>
                    <a:cubicBezTo>
                      <a:pt x="103" y="290"/>
                      <a:pt x="110" y="312"/>
                      <a:pt x="108" y="334"/>
                    </a:cubicBezTo>
                    <a:cubicBezTo>
                      <a:pt x="106" y="348"/>
                      <a:pt x="102" y="361"/>
                      <a:pt x="105" y="374"/>
                    </a:cubicBezTo>
                    <a:cubicBezTo>
                      <a:pt x="106" y="381"/>
                      <a:pt x="106" y="388"/>
                      <a:pt x="108" y="395"/>
                    </a:cubicBezTo>
                    <a:cubicBezTo>
                      <a:pt x="108" y="399"/>
                      <a:pt x="109" y="403"/>
                      <a:pt x="110" y="407"/>
                    </a:cubicBezTo>
                    <a:cubicBezTo>
                      <a:pt x="110" y="409"/>
                      <a:pt x="111" y="411"/>
                      <a:pt x="111" y="413"/>
                    </a:cubicBezTo>
                    <a:cubicBezTo>
                      <a:pt x="112" y="416"/>
                      <a:pt x="113" y="419"/>
                      <a:pt x="113" y="422"/>
                    </a:cubicBezTo>
                    <a:cubicBezTo>
                      <a:pt x="113" y="429"/>
                      <a:pt x="113" y="436"/>
                      <a:pt x="110" y="443"/>
                    </a:cubicBezTo>
                    <a:cubicBezTo>
                      <a:pt x="109" y="447"/>
                      <a:pt x="107" y="451"/>
                      <a:pt x="104" y="454"/>
                    </a:cubicBezTo>
                    <a:cubicBezTo>
                      <a:pt x="103" y="456"/>
                      <a:pt x="102" y="457"/>
                      <a:pt x="100" y="459"/>
                    </a:cubicBezTo>
                    <a:cubicBezTo>
                      <a:pt x="98" y="460"/>
                      <a:pt x="97" y="462"/>
                      <a:pt x="96" y="464"/>
                    </a:cubicBezTo>
                    <a:cubicBezTo>
                      <a:pt x="96" y="465"/>
                      <a:pt x="96" y="465"/>
                      <a:pt x="96" y="466"/>
                    </a:cubicBezTo>
                    <a:cubicBezTo>
                      <a:pt x="96" y="468"/>
                      <a:pt x="97" y="470"/>
                      <a:pt x="99" y="471"/>
                    </a:cubicBezTo>
                    <a:cubicBezTo>
                      <a:pt x="100" y="472"/>
                      <a:pt x="101" y="472"/>
                      <a:pt x="102" y="472"/>
                    </a:cubicBezTo>
                    <a:cubicBezTo>
                      <a:pt x="106" y="473"/>
                      <a:pt x="109" y="472"/>
                      <a:pt x="112" y="470"/>
                    </a:cubicBezTo>
                    <a:cubicBezTo>
                      <a:pt x="118" y="467"/>
                      <a:pt x="124" y="462"/>
                      <a:pt x="128" y="457"/>
                    </a:cubicBezTo>
                    <a:cubicBezTo>
                      <a:pt x="135" y="450"/>
                      <a:pt x="139" y="442"/>
                      <a:pt x="144" y="434"/>
                    </a:cubicBezTo>
                    <a:cubicBezTo>
                      <a:pt x="148" y="426"/>
                      <a:pt x="151" y="418"/>
                      <a:pt x="155" y="410"/>
                    </a:cubicBezTo>
                    <a:cubicBezTo>
                      <a:pt x="157" y="407"/>
                      <a:pt x="158" y="403"/>
                      <a:pt x="159" y="400"/>
                    </a:cubicBezTo>
                    <a:cubicBezTo>
                      <a:pt x="163" y="387"/>
                      <a:pt x="162" y="373"/>
                      <a:pt x="161" y="360"/>
                    </a:cubicBezTo>
                    <a:cubicBezTo>
                      <a:pt x="160" y="345"/>
                      <a:pt x="158" y="330"/>
                      <a:pt x="156" y="315"/>
                    </a:cubicBezTo>
                    <a:cubicBezTo>
                      <a:pt x="154" y="301"/>
                      <a:pt x="151" y="287"/>
                      <a:pt x="148" y="274"/>
                    </a:cubicBezTo>
                    <a:cubicBezTo>
                      <a:pt x="139" y="226"/>
                      <a:pt x="132" y="177"/>
                      <a:pt x="129" y="128"/>
                    </a:cubicBezTo>
                    <a:cubicBezTo>
                      <a:pt x="128" y="117"/>
                      <a:pt x="128" y="106"/>
                      <a:pt x="125" y="96"/>
                    </a:cubicBezTo>
                    <a:cubicBezTo>
                      <a:pt x="123" y="91"/>
                      <a:pt x="122" y="86"/>
                      <a:pt x="120" y="80"/>
                    </a:cubicBezTo>
                    <a:cubicBezTo>
                      <a:pt x="119" y="75"/>
                      <a:pt x="115" y="70"/>
                      <a:pt x="112" y="64"/>
                    </a:cubicBezTo>
                    <a:cubicBezTo>
                      <a:pt x="107" y="52"/>
                      <a:pt x="104" y="39"/>
                      <a:pt x="103" y="26"/>
                    </a:cubicBezTo>
                    <a:cubicBezTo>
                      <a:pt x="103" y="20"/>
                      <a:pt x="103" y="13"/>
                      <a:pt x="100" y="8"/>
                    </a:cubicBezTo>
                    <a:cubicBezTo>
                      <a:pt x="97" y="3"/>
                      <a:pt x="91" y="1"/>
                      <a:pt x="85" y="0"/>
                    </a:cubicBezTo>
                    <a:cubicBezTo>
                      <a:pt x="79" y="0"/>
                      <a:pt x="74" y="1"/>
                      <a:pt x="68" y="1"/>
                    </a:cubicBezTo>
                    <a:cubicBezTo>
                      <a:pt x="51" y="3"/>
                      <a:pt x="34" y="0"/>
                      <a:pt x="16" y="1"/>
                    </a:cubicBezTo>
                    <a:cubicBezTo>
                      <a:pt x="12" y="2"/>
                      <a:pt x="7" y="2"/>
                      <a:pt x="3" y="4"/>
                    </a:cubicBezTo>
                    <a:cubicBezTo>
                      <a:pt x="0" y="7"/>
                      <a:pt x="2" y="13"/>
                      <a:pt x="3" y="17"/>
                    </a:cubicBezTo>
                    <a:cubicBezTo>
                      <a:pt x="5" y="27"/>
                      <a:pt x="9" y="38"/>
                      <a:pt x="13" y="48"/>
                    </a:cubicBezTo>
                    <a:close/>
                  </a:path>
                </a:pathLst>
              </a:custGeom>
              <a:solidFill>
                <a:srgbClr val="FDC9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7" name="Freeform 137">
                <a:extLst>
                  <a:ext uri="{FF2B5EF4-FFF2-40B4-BE49-F238E27FC236}">
                    <a16:creationId xmlns:a16="http://schemas.microsoft.com/office/drawing/2014/main" id="{48130891-9F82-AD43-8CA7-82DDFBD7461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63876" y="2725738"/>
                <a:ext cx="447675" cy="742950"/>
              </a:xfrm>
              <a:custGeom>
                <a:avLst/>
                <a:gdLst>
                  <a:gd name="T0" fmla="*/ 124 w 128"/>
                  <a:gd name="T1" fmla="*/ 200 h 213"/>
                  <a:gd name="T2" fmla="*/ 127 w 128"/>
                  <a:gd name="T3" fmla="*/ 163 h 213"/>
                  <a:gd name="T4" fmla="*/ 126 w 128"/>
                  <a:gd name="T5" fmla="*/ 81 h 213"/>
                  <a:gd name="T6" fmla="*/ 126 w 128"/>
                  <a:gd name="T7" fmla="*/ 40 h 213"/>
                  <a:gd name="T8" fmla="*/ 112 w 128"/>
                  <a:gd name="T9" fmla="*/ 10 h 213"/>
                  <a:gd name="T10" fmla="*/ 105 w 128"/>
                  <a:gd name="T11" fmla="*/ 0 h 213"/>
                  <a:gd name="T12" fmla="*/ 79 w 128"/>
                  <a:gd name="T13" fmla="*/ 5 h 213"/>
                  <a:gd name="T14" fmla="*/ 18 w 128"/>
                  <a:gd name="T15" fmla="*/ 36 h 213"/>
                  <a:gd name="T16" fmla="*/ 7 w 128"/>
                  <a:gd name="T17" fmla="*/ 46 h 213"/>
                  <a:gd name="T18" fmla="*/ 1 w 128"/>
                  <a:gd name="T19" fmla="*/ 72 h 213"/>
                  <a:gd name="T20" fmla="*/ 7 w 128"/>
                  <a:gd name="T21" fmla="*/ 96 h 213"/>
                  <a:gd name="T22" fmla="*/ 12 w 128"/>
                  <a:gd name="T23" fmla="*/ 111 h 213"/>
                  <a:gd name="T24" fmla="*/ 8 w 128"/>
                  <a:gd name="T25" fmla="*/ 149 h 213"/>
                  <a:gd name="T26" fmla="*/ 8 w 128"/>
                  <a:gd name="T27" fmla="*/ 187 h 213"/>
                  <a:gd name="T28" fmla="*/ 40 w 128"/>
                  <a:gd name="T29" fmla="*/ 211 h 213"/>
                  <a:gd name="T30" fmla="*/ 56 w 128"/>
                  <a:gd name="T31" fmla="*/ 212 h 213"/>
                  <a:gd name="T32" fmla="*/ 100 w 128"/>
                  <a:gd name="T33" fmla="*/ 209 h 213"/>
                  <a:gd name="T34" fmla="*/ 124 w 128"/>
                  <a:gd name="T35" fmla="*/ 200 h 2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28" h="213">
                    <a:moveTo>
                      <a:pt x="124" y="200"/>
                    </a:moveTo>
                    <a:cubicBezTo>
                      <a:pt x="126" y="188"/>
                      <a:pt x="127" y="175"/>
                      <a:pt x="127" y="163"/>
                    </a:cubicBezTo>
                    <a:cubicBezTo>
                      <a:pt x="127" y="136"/>
                      <a:pt x="124" y="108"/>
                      <a:pt x="126" y="81"/>
                    </a:cubicBezTo>
                    <a:cubicBezTo>
                      <a:pt x="126" y="67"/>
                      <a:pt x="128" y="54"/>
                      <a:pt x="126" y="40"/>
                    </a:cubicBezTo>
                    <a:cubicBezTo>
                      <a:pt x="124" y="29"/>
                      <a:pt x="118" y="19"/>
                      <a:pt x="112" y="10"/>
                    </a:cubicBezTo>
                    <a:cubicBezTo>
                      <a:pt x="110" y="7"/>
                      <a:pt x="108" y="4"/>
                      <a:pt x="105" y="0"/>
                    </a:cubicBezTo>
                    <a:cubicBezTo>
                      <a:pt x="96" y="0"/>
                      <a:pt x="88" y="2"/>
                      <a:pt x="79" y="5"/>
                    </a:cubicBezTo>
                    <a:cubicBezTo>
                      <a:pt x="57" y="11"/>
                      <a:pt x="36" y="22"/>
                      <a:pt x="18" y="36"/>
                    </a:cubicBezTo>
                    <a:cubicBezTo>
                      <a:pt x="14" y="39"/>
                      <a:pt x="10" y="42"/>
                      <a:pt x="7" y="46"/>
                    </a:cubicBezTo>
                    <a:cubicBezTo>
                      <a:pt x="2" y="53"/>
                      <a:pt x="0" y="63"/>
                      <a:pt x="1" y="72"/>
                    </a:cubicBezTo>
                    <a:cubicBezTo>
                      <a:pt x="2" y="81"/>
                      <a:pt x="2" y="88"/>
                      <a:pt x="7" y="96"/>
                    </a:cubicBezTo>
                    <a:cubicBezTo>
                      <a:pt x="9" y="101"/>
                      <a:pt x="11" y="106"/>
                      <a:pt x="12" y="111"/>
                    </a:cubicBezTo>
                    <a:cubicBezTo>
                      <a:pt x="15" y="124"/>
                      <a:pt x="11" y="137"/>
                      <a:pt x="8" y="149"/>
                    </a:cubicBezTo>
                    <a:cubicBezTo>
                      <a:pt x="6" y="162"/>
                      <a:pt x="3" y="175"/>
                      <a:pt x="8" y="187"/>
                    </a:cubicBezTo>
                    <a:cubicBezTo>
                      <a:pt x="14" y="200"/>
                      <a:pt x="27" y="209"/>
                      <a:pt x="40" y="211"/>
                    </a:cubicBezTo>
                    <a:cubicBezTo>
                      <a:pt x="46" y="212"/>
                      <a:pt x="51" y="212"/>
                      <a:pt x="56" y="212"/>
                    </a:cubicBezTo>
                    <a:cubicBezTo>
                      <a:pt x="71" y="213"/>
                      <a:pt x="86" y="212"/>
                      <a:pt x="100" y="209"/>
                    </a:cubicBezTo>
                    <a:cubicBezTo>
                      <a:pt x="109" y="207"/>
                      <a:pt x="117" y="204"/>
                      <a:pt x="124" y="200"/>
                    </a:cubicBezTo>
                    <a:close/>
                  </a:path>
                </a:pathLst>
              </a:custGeom>
              <a:solidFill>
                <a:srgbClr val="7CDDE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8" name="Freeform 138">
                <a:extLst>
                  <a:ext uri="{FF2B5EF4-FFF2-40B4-BE49-F238E27FC236}">
                    <a16:creationId xmlns:a16="http://schemas.microsoft.com/office/drawing/2014/main" id="{F75EE067-686A-5C44-A7BD-B08748B9EEA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05101" y="1631950"/>
                <a:ext cx="666750" cy="576263"/>
              </a:xfrm>
              <a:custGeom>
                <a:avLst/>
                <a:gdLst>
                  <a:gd name="T0" fmla="*/ 181 w 191"/>
                  <a:gd name="T1" fmla="*/ 44 h 165"/>
                  <a:gd name="T2" fmla="*/ 178 w 191"/>
                  <a:gd name="T3" fmla="*/ 36 h 165"/>
                  <a:gd name="T4" fmla="*/ 174 w 191"/>
                  <a:gd name="T5" fmla="*/ 27 h 165"/>
                  <a:gd name="T6" fmla="*/ 160 w 191"/>
                  <a:gd name="T7" fmla="*/ 1 h 165"/>
                  <a:gd name="T8" fmla="*/ 159 w 191"/>
                  <a:gd name="T9" fmla="*/ 0 h 165"/>
                  <a:gd name="T10" fmla="*/ 151 w 191"/>
                  <a:gd name="T11" fmla="*/ 26 h 165"/>
                  <a:gd name="T12" fmla="*/ 126 w 191"/>
                  <a:gd name="T13" fmla="*/ 55 h 165"/>
                  <a:gd name="T14" fmla="*/ 66 w 191"/>
                  <a:gd name="T15" fmla="*/ 90 h 165"/>
                  <a:gd name="T16" fmla="*/ 21 w 191"/>
                  <a:gd name="T17" fmla="*/ 96 h 165"/>
                  <a:gd name="T18" fmla="*/ 0 w 191"/>
                  <a:gd name="T19" fmla="*/ 88 h 165"/>
                  <a:gd name="T20" fmla="*/ 0 w 191"/>
                  <a:gd name="T21" fmla="*/ 92 h 165"/>
                  <a:gd name="T22" fmla="*/ 5 w 191"/>
                  <a:gd name="T23" fmla="*/ 118 h 165"/>
                  <a:gd name="T24" fmla="*/ 16 w 191"/>
                  <a:gd name="T25" fmla="*/ 141 h 165"/>
                  <a:gd name="T26" fmla="*/ 26 w 191"/>
                  <a:gd name="T27" fmla="*/ 152 h 165"/>
                  <a:gd name="T28" fmla="*/ 37 w 191"/>
                  <a:gd name="T29" fmla="*/ 160 h 165"/>
                  <a:gd name="T30" fmla="*/ 53 w 191"/>
                  <a:gd name="T31" fmla="*/ 164 h 165"/>
                  <a:gd name="T32" fmla="*/ 87 w 191"/>
                  <a:gd name="T33" fmla="*/ 164 h 165"/>
                  <a:gd name="T34" fmla="*/ 127 w 191"/>
                  <a:gd name="T35" fmla="*/ 155 h 165"/>
                  <a:gd name="T36" fmla="*/ 171 w 191"/>
                  <a:gd name="T37" fmla="*/ 100 h 165"/>
                  <a:gd name="T38" fmla="*/ 183 w 191"/>
                  <a:gd name="T39" fmla="*/ 86 h 165"/>
                  <a:gd name="T40" fmla="*/ 181 w 191"/>
                  <a:gd name="T41" fmla="*/ 44 h 1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91" h="165">
                    <a:moveTo>
                      <a:pt x="181" y="44"/>
                    </a:moveTo>
                    <a:cubicBezTo>
                      <a:pt x="180" y="41"/>
                      <a:pt x="179" y="39"/>
                      <a:pt x="178" y="36"/>
                    </a:cubicBezTo>
                    <a:cubicBezTo>
                      <a:pt x="177" y="33"/>
                      <a:pt x="175" y="30"/>
                      <a:pt x="174" y="27"/>
                    </a:cubicBezTo>
                    <a:cubicBezTo>
                      <a:pt x="169" y="19"/>
                      <a:pt x="164" y="10"/>
                      <a:pt x="160" y="1"/>
                    </a:cubicBezTo>
                    <a:cubicBezTo>
                      <a:pt x="160" y="0"/>
                      <a:pt x="160" y="0"/>
                      <a:pt x="159" y="0"/>
                    </a:cubicBezTo>
                    <a:cubicBezTo>
                      <a:pt x="159" y="9"/>
                      <a:pt x="156" y="18"/>
                      <a:pt x="151" y="26"/>
                    </a:cubicBezTo>
                    <a:cubicBezTo>
                      <a:pt x="145" y="37"/>
                      <a:pt x="136" y="47"/>
                      <a:pt x="126" y="55"/>
                    </a:cubicBezTo>
                    <a:cubicBezTo>
                      <a:pt x="108" y="70"/>
                      <a:pt x="88" y="82"/>
                      <a:pt x="66" y="90"/>
                    </a:cubicBezTo>
                    <a:cubicBezTo>
                      <a:pt x="51" y="95"/>
                      <a:pt x="36" y="99"/>
                      <a:pt x="21" y="96"/>
                    </a:cubicBezTo>
                    <a:cubicBezTo>
                      <a:pt x="14" y="95"/>
                      <a:pt x="6" y="92"/>
                      <a:pt x="0" y="88"/>
                    </a:cubicBezTo>
                    <a:cubicBezTo>
                      <a:pt x="0" y="89"/>
                      <a:pt x="0" y="91"/>
                      <a:pt x="0" y="92"/>
                    </a:cubicBezTo>
                    <a:cubicBezTo>
                      <a:pt x="1" y="101"/>
                      <a:pt x="2" y="109"/>
                      <a:pt x="5" y="118"/>
                    </a:cubicBezTo>
                    <a:cubicBezTo>
                      <a:pt x="8" y="126"/>
                      <a:pt x="11" y="134"/>
                      <a:pt x="16" y="141"/>
                    </a:cubicBezTo>
                    <a:cubicBezTo>
                      <a:pt x="19" y="145"/>
                      <a:pt x="22" y="149"/>
                      <a:pt x="26" y="152"/>
                    </a:cubicBezTo>
                    <a:cubicBezTo>
                      <a:pt x="29" y="155"/>
                      <a:pt x="33" y="158"/>
                      <a:pt x="37" y="160"/>
                    </a:cubicBezTo>
                    <a:cubicBezTo>
                      <a:pt x="42" y="163"/>
                      <a:pt x="48" y="164"/>
                      <a:pt x="53" y="164"/>
                    </a:cubicBezTo>
                    <a:cubicBezTo>
                      <a:pt x="64" y="165"/>
                      <a:pt x="75" y="165"/>
                      <a:pt x="87" y="164"/>
                    </a:cubicBezTo>
                    <a:cubicBezTo>
                      <a:pt x="101" y="163"/>
                      <a:pt x="115" y="162"/>
                      <a:pt x="127" y="155"/>
                    </a:cubicBezTo>
                    <a:cubicBezTo>
                      <a:pt x="147" y="143"/>
                      <a:pt x="156" y="118"/>
                      <a:pt x="171" y="100"/>
                    </a:cubicBezTo>
                    <a:cubicBezTo>
                      <a:pt x="175" y="95"/>
                      <a:pt x="180" y="91"/>
                      <a:pt x="183" y="86"/>
                    </a:cubicBezTo>
                    <a:cubicBezTo>
                      <a:pt x="191" y="73"/>
                      <a:pt x="185" y="57"/>
                      <a:pt x="181" y="44"/>
                    </a:cubicBezTo>
                    <a:close/>
                  </a:path>
                </a:pathLst>
              </a:custGeom>
              <a:solidFill>
                <a:srgbClr val="61DC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</p:grpSp>
        <p:grpSp>
          <p:nvGrpSpPr>
            <p:cNvPr id="39" name="Group 38">
              <a:extLst>
                <a:ext uri="{FF2B5EF4-FFF2-40B4-BE49-F238E27FC236}">
                  <a16:creationId xmlns:a16="http://schemas.microsoft.com/office/drawing/2014/main" id="{8B8C6CAB-F2AC-CE49-AADE-4BBF3D31F38A}"/>
                </a:ext>
              </a:extLst>
            </p:cNvPr>
            <p:cNvGrpSpPr/>
            <p:nvPr/>
          </p:nvGrpSpPr>
          <p:grpSpPr>
            <a:xfrm>
              <a:off x="10042815" y="2285193"/>
              <a:ext cx="1733764" cy="3502224"/>
              <a:chOff x="3482976" y="347663"/>
              <a:chExt cx="2459038" cy="4967287"/>
            </a:xfrm>
            <a:effectLst>
              <a:outerShdw blurRad="127000" dist="50800" dir="2700000" algn="tl" rotWithShape="0">
                <a:prstClr val="black">
                  <a:alpha val="21000"/>
                </a:prstClr>
              </a:outerShdw>
            </a:effectLst>
          </p:grpSpPr>
          <p:sp>
            <p:nvSpPr>
              <p:cNvPr id="40" name="Freeform 99">
                <a:extLst>
                  <a:ext uri="{FF2B5EF4-FFF2-40B4-BE49-F238E27FC236}">
                    <a16:creationId xmlns:a16="http://schemas.microsoft.com/office/drawing/2014/main" id="{B8F31F3C-6895-9A4F-AA05-A3278DDA55A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94263" y="5067300"/>
                <a:ext cx="496888" cy="247650"/>
              </a:xfrm>
              <a:custGeom>
                <a:avLst/>
                <a:gdLst>
                  <a:gd name="T0" fmla="*/ 40 w 142"/>
                  <a:gd name="T1" fmla="*/ 40 h 71"/>
                  <a:gd name="T2" fmla="*/ 17 w 142"/>
                  <a:gd name="T3" fmla="*/ 29 h 71"/>
                  <a:gd name="T4" fmla="*/ 10 w 142"/>
                  <a:gd name="T5" fmla="*/ 16 h 71"/>
                  <a:gd name="T6" fmla="*/ 1 w 142"/>
                  <a:gd name="T7" fmla="*/ 37 h 71"/>
                  <a:gd name="T8" fmla="*/ 22 w 142"/>
                  <a:gd name="T9" fmla="*/ 58 h 71"/>
                  <a:gd name="T10" fmla="*/ 111 w 142"/>
                  <a:gd name="T11" fmla="*/ 47 h 71"/>
                  <a:gd name="T12" fmla="*/ 142 w 142"/>
                  <a:gd name="T13" fmla="*/ 0 h 71"/>
                  <a:gd name="T14" fmla="*/ 108 w 142"/>
                  <a:gd name="T15" fmla="*/ 27 h 71"/>
                  <a:gd name="T16" fmla="*/ 40 w 142"/>
                  <a:gd name="T17" fmla="*/ 40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42" h="71">
                    <a:moveTo>
                      <a:pt x="40" y="40"/>
                    </a:moveTo>
                    <a:cubicBezTo>
                      <a:pt x="32" y="38"/>
                      <a:pt x="23" y="35"/>
                      <a:pt x="17" y="29"/>
                    </a:cubicBezTo>
                    <a:cubicBezTo>
                      <a:pt x="13" y="26"/>
                      <a:pt x="11" y="21"/>
                      <a:pt x="10" y="16"/>
                    </a:cubicBezTo>
                    <a:cubicBezTo>
                      <a:pt x="4" y="22"/>
                      <a:pt x="0" y="29"/>
                      <a:pt x="1" y="37"/>
                    </a:cubicBezTo>
                    <a:cubicBezTo>
                      <a:pt x="3" y="47"/>
                      <a:pt x="12" y="54"/>
                      <a:pt x="22" y="58"/>
                    </a:cubicBezTo>
                    <a:cubicBezTo>
                      <a:pt x="51" y="71"/>
                      <a:pt x="86" y="67"/>
                      <a:pt x="111" y="47"/>
                    </a:cubicBezTo>
                    <a:cubicBezTo>
                      <a:pt x="126" y="36"/>
                      <a:pt x="137" y="19"/>
                      <a:pt x="142" y="0"/>
                    </a:cubicBezTo>
                    <a:cubicBezTo>
                      <a:pt x="132" y="11"/>
                      <a:pt x="120" y="20"/>
                      <a:pt x="108" y="27"/>
                    </a:cubicBezTo>
                    <a:cubicBezTo>
                      <a:pt x="87" y="38"/>
                      <a:pt x="63" y="44"/>
                      <a:pt x="40" y="40"/>
                    </a:cubicBezTo>
                    <a:close/>
                  </a:path>
                </a:pathLst>
              </a:custGeom>
              <a:solidFill>
                <a:srgbClr val="0757B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1" name="Freeform 100">
                <a:extLst>
                  <a:ext uri="{FF2B5EF4-FFF2-40B4-BE49-F238E27FC236}">
                    <a16:creationId xmlns:a16="http://schemas.microsoft.com/office/drawing/2014/main" id="{994E3259-4FC2-B447-B496-EEDB30619D1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29188" y="4941888"/>
                <a:ext cx="474663" cy="279400"/>
              </a:xfrm>
              <a:custGeom>
                <a:avLst/>
                <a:gdLst>
                  <a:gd name="T0" fmla="*/ 134 w 136"/>
                  <a:gd name="T1" fmla="*/ 0 h 80"/>
                  <a:gd name="T2" fmla="*/ 50 w 136"/>
                  <a:gd name="T3" fmla="*/ 2 h 80"/>
                  <a:gd name="T4" fmla="*/ 19 w 136"/>
                  <a:gd name="T5" fmla="*/ 37 h 80"/>
                  <a:gd name="T6" fmla="*/ 0 w 136"/>
                  <a:gd name="T7" fmla="*/ 52 h 80"/>
                  <a:gd name="T8" fmla="*/ 0 w 136"/>
                  <a:gd name="T9" fmla="*/ 52 h 80"/>
                  <a:gd name="T10" fmla="*/ 7 w 136"/>
                  <a:gd name="T11" fmla="*/ 65 h 80"/>
                  <a:gd name="T12" fmla="*/ 30 w 136"/>
                  <a:gd name="T13" fmla="*/ 76 h 80"/>
                  <a:gd name="T14" fmla="*/ 98 w 136"/>
                  <a:gd name="T15" fmla="*/ 63 h 80"/>
                  <a:gd name="T16" fmla="*/ 132 w 136"/>
                  <a:gd name="T17" fmla="*/ 36 h 80"/>
                  <a:gd name="T18" fmla="*/ 134 w 136"/>
                  <a:gd name="T19" fmla="*/ 0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36" h="80">
                    <a:moveTo>
                      <a:pt x="134" y="0"/>
                    </a:moveTo>
                    <a:cubicBezTo>
                      <a:pt x="107" y="10"/>
                      <a:pt x="77" y="10"/>
                      <a:pt x="50" y="2"/>
                    </a:cubicBezTo>
                    <a:cubicBezTo>
                      <a:pt x="42" y="16"/>
                      <a:pt x="32" y="28"/>
                      <a:pt x="19" y="37"/>
                    </a:cubicBezTo>
                    <a:cubicBezTo>
                      <a:pt x="12" y="42"/>
                      <a:pt x="6" y="46"/>
                      <a:pt x="0" y="52"/>
                    </a:cubicBezTo>
                    <a:cubicBezTo>
                      <a:pt x="0" y="52"/>
                      <a:pt x="0" y="52"/>
                      <a:pt x="0" y="52"/>
                    </a:cubicBezTo>
                    <a:cubicBezTo>
                      <a:pt x="1" y="57"/>
                      <a:pt x="3" y="62"/>
                      <a:pt x="7" y="65"/>
                    </a:cubicBezTo>
                    <a:cubicBezTo>
                      <a:pt x="13" y="71"/>
                      <a:pt x="22" y="74"/>
                      <a:pt x="30" y="76"/>
                    </a:cubicBezTo>
                    <a:cubicBezTo>
                      <a:pt x="53" y="80"/>
                      <a:pt x="77" y="74"/>
                      <a:pt x="98" y="63"/>
                    </a:cubicBezTo>
                    <a:cubicBezTo>
                      <a:pt x="110" y="56"/>
                      <a:pt x="122" y="47"/>
                      <a:pt x="132" y="36"/>
                    </a:cubicBezTo>
                    <a:cubicBezTo>
                      <a:pt x="135" y="25"/>
                      <a:pt x="136" y="12"/>
                      <a:pt x="134" y="0"/>
                    </a:cubicBezTo>
                    <a:close/>
                  </a:path>
                </a:pathLst>
              </a:custGeom>
              <a:solidFill>
                <a:srgbClr val="00CEE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2" name="Freeform 101">
                <a:extLst>
                  <a:ext uri="{FF2B5EF4-FFF2-40B4-BE49-F238E27FC236}">
                    <a16:creationId xmlns:a16="http://schemas.microsoft.com/office/drawing/2014/main" id="{5ABB78D3-E8BA-194B-A50E-FC41E4E2B47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95763" y="4784725"/>
                <a:ext cx="709613" cy="274638"/>
              </a:xfrm>
              <a:custGeom>
                <a:avLst/>
                <a:gdLst>
                  <a:gd name="T0" fmla="*/ 127 w 203"/>
                  <a:gd name="T1" fmla="*/ 75 h 79"/>
                  <a:gd name="T2" fmla="*/ 165 w 203"/>
                  <a:gd name="T3" fmla="*/ 69 h 79"/>
                  <a:gd name="T4" fmla="*/ 201 w 203"/>
                  <a:gd name="T5" fmla="*/ 50 h 79"/>
                  <a:gd name="T6" fmla="*/ 202 w 203"/>
                  <a:gd name="T7" fmla="*/ 36 h 79"/>
                  <a:gd name="T8" fmla="*/ 198 w 203"/>
                  <a:gd name="T9" fmla="*/ 0 h 79"/>
                  <a:gd name="T10" fmla="*/ 189 w 203"/>
                  <a:gd name="T11" fmla="*/ 6 h 79"/>
                  <a:gd name="T12" fmla="*/ 171 w 203"/>
                  <a:gd name="T13" fmla="*/ 12 h 79"/>
                  <a:gd name="T14" fmla="*/ 101 w 203"/>
                  <a:gd name="T15" fmla="*/ 13 h 79"/>
                  <a:gd name="T16" fmla="*/ 86 w 203"/>
                  <a:gd name="T17" fmla="*/ 10 h 79"/>
                  <a:gd name="T18" fmla="*/ 72 w 203"/>
                  <a:gd name="T19" fmla="*/ 17 h 79"/>
                  <a:gd name="T20" fmla="*/ 42 w 203"/>
                  <a:gd name="T21" fmla="*/ 21 h 79"/>
                  <a:gd name="T22" fmla="*/ 15 w 203"/>
                  <a:gd name="T23" fmla="*/ 30 h 79"/>
                  <a:gd name="T24" fmla="*/ 0 w 203"/>
                  <a:gd name="T25" fmla="*/ 54 h 79"/>
                  <a:gd name="T26" fmla="*/ 4 w 203"/>
                  <a:gd name="T27" fmla="*/ 68 h 79"/>
                  <a:gd name="T28" fmla="*/ 61 w 203"/>
                  <a:gd name="T29" fmla="*/ 78 h 79"/>
                  <a:gd name="T30" fmla="*/ 127 w 203"/>
                  <a:gd name="T31" fmla="*/ 75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03" h="79">
                    <a:moveTo>
                      <a:pt x="127" y="75"/>
                    </a:moveTo>
                    <a:cubicBezTo>
                      <a:pt x="139" y="74"/>
                      <a:pt x="152" y="73"/>
                      <a:pt x="165" y="69"/>
                    </a:cubicBezTo>
                    <a:cubicBezTo>
                      <a:pt x="178" y="65"/>
                      <a:pt x="190" y="58"/>
                      <a:pt x="201" y="50"/>
                    </a:cubicBezTo>
                    <a:cubicBezTo>
                      <a:pt x="202" y="45"/>
                      <a:pt x="202" y="41"/>
                      <a:pt x="202" y="36"/>
                    </a:cubicBezTo>
                    <a:cubicBezTo>
                      <a:pt x="203" y="24"/>
                      <a:pt x="201" y="12"/>
                      <a:pt x="198" y="0"/>
                    </a:cubicBezTo>
                    <a:cubicBezTo>
                      <a:pt x="195" y="2"/>
                      <a:pt x="192" y="4"/>
                      <a:pt x="189" y="6"/>
                    </a:cubicBezTo>
                    <a:cubicBezTo>
                      <a:pt x="171" y="12"/>
                      <a:pt x="171" y="12"/>
                      <a:pt x="171" y="12"/>
                    </a:cubicBezTo>
                    <a:cubicBezTo>
                      <a:pt x="148" y="17"/>
                      <a:pt x="124" y="17"/>
                      <a:pt x="101" y="13"/>
                    </a:cubicBezTo>
                    <a:cubicBezTo>
                      <a:pt x="97" y="13"/>
                      <a:pt x="90" y="10"/>
                      <a:pt x="86" y="10"/>
                    </a:cubicBezTo>
                    <a:cubicBezTo>
                      <a:pt x="81" y="11"/>
                      <a:pt x="76" y="15"/>
                      <a:pt x="72" y="17"/>
                    </a:cubicBezTo>
                    <a:cubicBezTo>
                      <a:pt x="62" y="19"/>
                      <a:pt x="52" y="20"/>
                      <a:pt x="42" y="21"/>
                    </a:cubicBezTo>
                    <a:cubicBezTo>
                      <a:pt x="32" y="23"/>
                      <a:pt x="23" y="25"/>
                      <a:pt x="15" y="30"/>
                    </a:cubicBezTo>
                    <a:cubicBezTo>
                      <a:pt x="7" y="36"/>
                      <a:pt x="0" y="44"/>
                      <a:pt x="0" y="54"/>
                    </a:cubicBezTo>
                    <a:cubicBezTo>
                      <a:pt x="0" y="59"/>
                      <a:pt x="2" y="63"/>
                      <a:pt x="4" y="68"/>
                    </a:cubicBezTo>
                    <a:cubicBezTo>
                      <a:pt x="22" y="74"/>
                      <a:pt x="42" y="77"/>
                      <a:pt x="61" y="78"/>
                    </a:cubicBezTo>
                    <a:cubicBezTo>
                      <a:pt x="83" y="79"/>
                      <a:pt x="105" y="77"/>
                      <a:pt x="127" y="75"/>
                    </a:cubicBezTo>
                    <a:close/>
                  </a:path>
                </a:pathLst>
              </a:custGeom>
              <a:solidFill>
                <a:srgbClr val="00CEE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3" name="Freeform 102">
                <a:extLst>
                  <a:ext uri="{FF2B5EF4-FFF2-40B4-BE49-F238E27FC236}">
                    <a16:creationId xmlns:a16="http://schemas.microsoft.com/office/drawing/2014/main" id="{0010AC24-8476-BD40-B9E3-3DAD6DD17BA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10051" y="4959350"/>
                <a:ext cx="687388" cy="128588"/>
              </a:xfrm>
              <a:custGeom>
                <a:avLst/>
                <a:gdLst>
                  <a:gd name="T0" fmla="*/ 161 w 197"/>
                  <a:gd name="T1" fmla="*/ 19 h 37"/>
                  <a:gd name="T2" fmla="*/ 123 w 197"/>
                  <a:gd name="T3" fmla="*/ 25 h 37"/>
                  <a:gd name="T4" fmla="*/ 57 w 197"/>
                  <a:gd name="T5" fmla="*/ 28 h 37"/>
                  <a:gd name="T6" fmla="*/ 0 w 197"/>
                  <a:gd name="T7" fmla="*/ 18 h 37"/>
                  <a:gd name="T8" fmla="*/ 16 w 197"/>
                  <a:gd name="T9" fmla="*/ 31 h 37"/>
                  <a:gd name="T10" fmla="*/ 51 w 197"/>
                  <a:gd name="T11" fmla="*/ 36 h 37"/>
                  <a:gd name="T12" fmla="*/ 161 w 197"/>
                  <a:gd name="T13" fmla="*/ 30 h 37"/>
                  <a:gd name="T14" fmla="*/ 188 w 197"/>
                  <a:gd name="T15" fmla="*/ 18 h 37"/>
                  <a:gd name="T16" fmla="*/ 197 w 197"/>
                  <a:gd name="T17" fmla="*/ 0 h 37"/>
                  <a:gd name="T18" fmla="*/ 161 w 197"/>
                  <a:gd name="T19" fmla="*/ 19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97" h="37">
                    <a:moveTo>
                      <a:pt x="161" y="19"/>
                    </a:moveTo>
                    <a:cubicBezTo>
                      <a:pt x="148" y="23"/>
                      <a:pt x="135" y="24"/>
                      <a:pt x="123" y="25"/>
                    </a:cubicBezTo>
                    <a:cubicBezTo>
                      <a:pt x="101" y="27"/>
                      <a:pt x="79" y="29"/>
                      <a:pt x="57" y="28"/>
                    </a:cubicBezTo>
                    <a:cubicBezTo>
                      <a:pt x="38" y="27"/>
                      <a:pt x="18" y="24"/>
                      <a:pt x="0" y="18"/>
                    </a:cubicBezTo>
                    <a:cubicBezTo>
                      <a:pt x="4" y="23"/>
                      <a:pt x="10" y="28"/>
                      <a:pt x="16" y="31"/>
                    </a:cubicBezTo>
                    <a:cubicBezTo>
                      <a:pt x="27" y="36"/>
                      <a:pt x="39" y="36"/>
                      <a:pt x="51" y="36"/>
                    </a:cubicBezTo>
                    <a:cubicBezTo>
                      <a:pt x="87" y="37"/>
                      <a:pt x="124" y="36"/>
                      <a:pt x="161" y="30"/>
                    </a:cubicBezTo>
                    <a:cubicBezTo>
                      <a:pt x="170" y="28"/>
                      <a:pt x="181" y="25"/>
                      <a:pt x="188" y="18"/>
                    </a:cubicBezTo>
                    <a:cubicBezTo>
                      <a:pt x="193" y="13"/>
                      <a:pt x="196" y="7"/>
                      <a:pt x="197" y="0"/>
                    </a:cubicBezTo>
                    <a:cubicBezTo>
                      <a:pt x="186" y="8"/>
                      <a:pt x="174" y="15"/>
                      <a:pt x="161" y="19"/>
                    </a:cubicBezTo>
                    <a:close/>
                  </a:path>
                </a:pathLst>
              </a:custGeom>
              <a:solidFill>
                <a:srgbClr val="0757B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4" name="Freeform 103">
                <a:extLst>
                  <a:ext uri="{FF2B5EF4-FFF2-40B4-BE49-F238E27FC236}">
                    <a16:creationId xmlns:a16="http://schemas.microsoft.com/office/drawing/2014/main" id="{7CAD5C3F-A954-8248-977A-8507DEC2267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76826" y="3663950"/>
                <a:ext cx="515938" cy="1347788"/>
              </a:xfrm>
              <a:custGeom>
                <a:avLst/>
                <a:gdLst>
                  <a:gd name="T0" fmla="*/ 11 w 148"/>
                  <a:gd name="T1" fmla="*/ 0 h 386"/>
                  <a:gd name="T2" fmla="*/ 17 w 148"/>
                  <a:gd name="T3" fmla="*/ 159 h 386"/>
                  <a:gd name="T4" fmla="*/ 15 w 148"/>
                  <a:gd name="T5" fmla="*/ 256 h 386"/>
                  <a:gd name="T6" fmla="*/ 3 w 148"/>
                  <a:gd name="T7" fmla="*/ 353 h 386"/>
                  <a:gd name="T8" fmla="*/ 2 w 148"/>
                  <a:gd name="T9" fmla="*/ 361 h 386"/>
                  <a:gd name="T10" fmla="*/ 15 w 148"/>
                  <a:gd name="T11" fmla="*/ 379 h 386"/>
                  <a:gd name="T12" fmla="*/ 40 w 148"/>
                  <a:gd name="T13" fmla="*/ 385 h 386"/>
                  <a:gd name="T14" fmla="*/ 79 w 148"/>
                  <a:gd name="T15" fmla="*/ 382 h 386"/>
                  <a:gd name="T16" fmla="*/ 111 w 148"/>
                  <a:gd name="T17" fmla="*/ 360 h 386"/>
                  <a:gd name="T18" fmla="*/ 124 w 148"/>
                  <a:gd name="T19" fmla="*/ 170 h 386"/>
                  <a:gd name="T20" fmla="*/ 144 w 148"/>
                  <a:gd name="T21" fmla="*/ 14 h 386"/>
                  <a:gd name="T22" fmla="*/ 11 w 148"/>
                  <a:gd name="T23" fmla="*/ 0 h 3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48" h="386">
                    <a:moveTo>
                      <a:pt x="11" y="0"/>
                    </a:moveTo>
                    <a:cubicBezTo>
                      <a:pt x="13" y="53"/>
                      <a:pt x="15" y="106"/>
                      <a:pt x="17" y="159"/>
                    </a:cubicBezTo>
                    <a:cubicBezTo>
                      <a:pt x="18" y="191"/>
                      <a:pt x="19" y="224"/>
                      <a:pt x="15" y="256"/>
                    </a:cubicBezTo>
                    <a:cubicBezTo>
                      <a:pt x="11" y="288"/>
                      <a:pt x="7" y="321"/>
                      <a:pt x="3" y="353"/>
                    </a:cubicBezTo>
                    <a:cubicBezTo>
                      <a:pt x="2" y="356"/>
                      <a:pt x="2" y="358"/>
                      <a:pt x="2" y="361"/>
                    </a:cubicBezTo>
                    <a:cubicBezTo>
                      <a:pt x="0" y="369"/>
                      <a:pt x="8" y="376"/>
                      <a:pt x="15" y="379"/>
                    </a:cubicBezTo>
                    <a:cubicBezTo>
                      <a:pt x="23" y="383"/>
                      <a:pt x="31" y="384"/>
                      <a:pt x="40" y="385"/>
                    </a:cubicBezTo>
                    <a:cubicBezTo>
                      <a:pt x="53" y="386"/>
                      <a:pt x="66" y="386"/>
                      <a:pt x="79" y="382"/>
                    </a:cubicBezTo>
                    <a:cubicBezTo>
                      <a:pt x="92" y="379"/>
                      <a:pt x="104" y="371"/>
                      <a:pt x="111" y="360"/>
                    </a:cubicBezTo>
                    <a:cubicBezTo>
                      <a:pt x="144" y="306"/>
                      <a:pt x="117" y="233"/>
                      <a:pt x="124" y="170"/>
                    </a:cubicBezTo>
                    <a:cubicBezTo>
                      <a:pt x="130" y="117"/>
                      <a:pt x="148" y="66"/>
                      <a:pt x="144" y="14"/>
                    </a:cubicBezTo>
                    <a:cubicBezTo>
                      <a:pt x="99" y="18"/>
                      <a:pt x="54" y="14"/>
                      <a:pt x="11" y="0"/>
                    </a:cubicBezTo>
                    <a:close/>
                  </a:path>
                </a:pathLst>
              </a:custGeom>
              <a:solidFill>
                <a:srgbClr val="A6CAE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5" name="Freeform 104">
                <a:extLst>
                  <a:ext uri="{FF2B5EF4-FFF2-40B4-BE49-F238E27FC236}">
                    <a16:creationId xmlns:a16="http://schemas.microsoft.com/office/drawing/2014/main" id="{4BFF543A-7516-AE48-B1D7-E5E5DFD6EEA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08488" y="2816225"/>
                <a:ext cx="692150" cy="2076450"/>
              </a:xfrm>
              <a:custGeom>
                <a:avLst/>
                <a:gdLst>
                  <a:gd name="T0" fmla="*/ 53 w 198"/>
                  <a:gd name="T1" fmla="*/ 112 h 595"/>
                  <a:gd name="T2" fmla="*/ 17 w 198"/>
                  <a:gd name="T3" fmla="*/ 248 h 595"/>
                  <a:gd name="T4" fmla="*/ 3 w 198"/>
                  <a:gd name="T5" fmla="*/ 370 h 595"/>
                  <a:gd name="T6" fmla="*/ 8 w 198"/>
                  <a:gd name="T7" fmla="*/ 497 h 595"/>
                  <a:gd name="T8" fmla="*/ 7 w 198"/>
                  <a:gd name="T9" fmla="*/ 517 h 595"/>
                  <a:gd name="T10" fmla="*/ 5 w 198"/>
                  <a:gd name="T11" fmla="*/ 547 h 595"/>
                  <a:gd name="T12" fmla="*/ 16 w 198"/>
                  <a:gd name="T13" fmla="*/ 574 h 595"/>
                  <a:gd name="T14" fmla="*/ 43 w 198"/>
                  <a:gd name="T15" fmla="*/ 588 h 595"/>
                  <a:gd name="T16" fmla="*/ 127 w 198"/>
                  <a:gd name="T17" fmla="*/ 579 h 595"/>
                  <a:gd name="T18" fmla="*/ 140 w 198"/>
                  <a:gd name="T19" fmla="*/ 566 h 595"/>
                  <a:gd name="T20" fmla="*/ 135 w 198"/>
                  <a:gd name="T21" fmla="*/ 544 h 595"/>
                  <a:gd name="T22" fmla="*/ 126 w 198"/>
                  <a:gd name="T23" fmla="*/ 497 h 595"/>
                  <a:gd name="T24" fmla="*/ 138 w 198"/>
                  <a:gd name="T25" fmla="*/ 309 h 595"/>
                  <a:gd name="T26" fmla="*/ 186 w 198"/>
                  <a:gd name="T27" fmla="*/ 151 h 595"/>
                  <a:gd name="T28" fmla="*/ 198 w 198"/>
                  <a:gd name="T29" fmla="*/ 56 h 595"/>
                  <a:gd name="T30" fmla="*/ 195 w 198"/>
                  <a:gd name="T31" fmla="*/ 33 h 595"/>
                  <a:gd name="T32" fmla="*/ 162 w 198"/>
                  <a:gd name="T33" fmla="*/ 19 h 595"/>
                  <a:gd name="T34" fmla="*/ 133 w 198"/>
                  <a:gd name="T35" fmla="*/ 6 h 595"/>
                  <a:gd name="T36" fmla="*/ 102 w 198"/>
                  <a:gd name="T37" fmla="*/ 3 h 595"/>
                  <a:gd name="T38" fmla="*/ 72 w 198"/>
                  <a:gd name="T39" fmla="*/ 37 h 595"/>
                  <a:gd name="T40" fmla="*/ 53 w 198"/>
                  <a:gd name="T41" fmla="*/ 112 h 5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98" h="595">
                    <a:moveTo>
                      <a:pt x="53" y="112"/>
                    </a:moveTo>
                    <a:cubicBezTo>
                      <a:pt x="54" y="159"/>
                      <a:pt x="31" y="203"/>
                      <a:pt x="17" y="248"/>
                    </a:cubicBezTo>
                    <a:cubicBezTo>
                      <a:pt x="5" y="287"/>
                      <a:pt x="0" y="329"/>
                      <a:pt x="3" y="370"/>
                    </a:cubicBezTo>
                    <a:cubicBezTo>
                      <a:pt x="6" y="412"/>
                      <a:pt x="11" y="454"/>
                      <a:pt x="8" y="497"/>
                    </a:cubicBezTo>
                    <a:cubicBezTo>
                      <a:pt x="8" y="504"/>
                      <a:pt x="7" y="510"/>
                      <a:pt x="7" y="517"/>
                    </a:cubicBezTo>
                    <a:cubicBezTo>
                      <a:pt x="6" y="527"/>
                      <a:pt x="4" y="537"/>
                      <a:pt x="5" y="547"/>
                    </a:cubicBezTo>
                    <a:cubicBezTo>
                      <a:pt x="6" y="557"/>
                      <a:pt x="9" y="567"/>
                      <a:pt x="16" y="574"/>
                    </a:cubicBezTo>
                    <a:cubicBezTo>
                      <a:pt x="23" y="582"/>
                      <a:pt x="33" y="586"/>
                      <a:pt x="43" y="588"/>
                    </a:cubicBezTo>
                    <a:cubicBezTo>
                      <a:pt x="71" y="595"/>
                      <a:pt x="101" y="591"/>
                      <a:pt x="127" y="579"/>
                    </a:cubicBezTo>
                    <a:cubicBezTo>
                      <a:pt x="134" y="575"/>
                      <a:pt x="139" y="574"/>
                      <a:pt x="140" y="566"/>
                    </a:cubicBezTo>
                    <a:cubicBezTo>
                      <a:pt x="141" y="561"/>
                      <a:pt x="136" y="550"/>
                      <a:pt x="135" y="544"/>
                    </a:cubicBezTo>
                    <a:cubicBezTo>
                      <a:pt x="131" y="529"/>
                      <a:pt x="128" y="513"/>
                      <a:pt x="126" y="497"/>
                    </a:cubicBezTo>
                    <a:cubicBezTo>
                      <a:pt x="118" y="434"/>
                      <a:pt x="122" y="370"/>
                      <a:pt x="138" y="309"/>
                    </a:cubicBezTo>
                    <a:cubicBezTo>
                      <a:pt x="151" y="255"/>
                      <a:pt x="173" y="205"/>
                      <a:pt x="186" y="151"/>
                    </a:cubicBezTo>
                    <a:cubicBezTo>
                      <a:pt x="193" y="120"/>
                      <a:pt x="197" y="88"/>
                      <a:pt x="198" y="56"/>
                    </a:cubicBezTo>
                    <a:cubicBezTo>
                      <a:pt x="198" y="48"/>
                      <a:pt x="198" y="40"/>
                      <a:pt x="195" y="33"/>
                    </a:cubicBezTo>
                    <a:cubicBezTo>
                      <a:pt x="188" y="19"/>
                      <a:pt x="174" y="23"/>
                      <a:pt x="162" y="19"/>
                    </a:cubicBezTo>
                    <a:cubicBezTo>
                      <a:pt x="152" y="15"/>
                      <a:pt x="143" y="9"/>
                      <a:pt x="133" y="6"/>
                    </a:cubicBezTo>
                    <a:cubicBezTo>
                      <a:pt x="123" y="2"/>
                      <a:pt x="112" y="0"/>
                      <a:pt x="102" y="3"/>
                    </a:cubicBezTo>
                    <a:cubicBezTo>
                      <a:pt x="87" y="8"/>
                      <a:pt x="79" y="22"/>
                      <a:pt x="72" y="37"/>
                    </a:cubicBezTo>
                    <a:cubicBezTo>
                      <a:pt x="62" y="60"/>
                      <a:pt x="53" y="87"/>
                      <a:pt x="53" y="112"/>
                    </a:cubicBezTo>
                    <a:close/>
                  </a:path>
                </a:pathLst>
              </a:custGeom>
              <a:solidFill>
                <a:srgbClr val="A6CAE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6" name="Freeform 105">
                <a:extLst>
                  <a:ext uri="{FF2B5EF4-FFF2-40B4-BE49-F238E27FC236}">
                    <a16:creationId xmlns:a16="http://schemas.microsoft.com/office/drawing/2014/main" id="{8C4A3958-3AA9-BF41-8CA4-8363FCEA3AF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67151" y="2511425"/>
                <a:ext cx="276225" cy="188913"/>
              </a:xfrm>
              <a:custGeom>
                <a:avLst/>
                <a:gdLst>
                  <a:gd name="T0" fmla="*/ 62 w 79"/>
                  <a:gd name="T1" fmla="*/ 52 h 54"/>
                  <a:gd name="T2" fmla="*/ 16 w 79"/>
                  <a:gd name="T3" fmla="*/ 7 h 54"/>
                  <a:gd name="T4" fmla="*/ 68 w 79"/>
                  <a:gd name="T5" fmla="*/ 24 h 54"/>
                  <a:gd name="T6" fmla="*/ 62 w 79"/>
                  <a:gd name="T7" fmla="*/ 52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9" h="54">
                    <a:moveTo>
                      <a:pt x="62" y="52"/>
                    </a:moveTo>
                    <a:cubicBezTo>
                      <a:pt x="53" y="54"/>
                      <a:pt x="0" y="37"/>
                      <a:pt x="16" y="7"/>
                    </a:cubicBezTo>
                    <a:cubicBezTo>
                      <a:pt x="23" y="2"/>
                      <a:pt x="54" y="0"/>
                      <a:pt x="68" y="24"/>
                    </a:cubicBezTo>
                    <a:cubicBezTo>
                      <a:pt x="79" y="44"/>
                      <a:pt x="62" y="52"/>
                      <a:pt x="62" y="52"/>
                    </a:cubicBezTo>
                    <a:close/>
                  </a:path>
                </a:pathLst>
              </a:custGeom>
              <a:solidFill>
                <a:srgbClr val="83A0C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7" name="Freeform 106">
                <a:extLst>
                  <a:ext uri="{FF2B5EF4-FFF2-40B4-BE49-F238E27FC236}">
                    <a16:creationId xmlns:a16="http://schemas.microsoft.com/office/drawing/2014/main" id="{BABC9E09-0B2E-864D-8C4B-406118ADFB3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82976" y="2452688"/>
                <a:ext cx="657225" cy="331788"/>
              </a:xfrm>
              <a:custGeom>
                <a:avLst/>
                <a:gdLst>
                  <a:gd name="T0" fmla="*/ 135 w 188"/>
                  <a:gd name="T1" fmla="*/ 21 h 95"/>
                  <a:gd name="T2" fmla="*/ 120 w 188"/>
                  <a:gd name="T3" fmla="*/ 26 h 95"/>
                  <a:gd name="T4" fmla="*/ 104 w 188"/>
                  <a:gd name="T5" fmla="*/ 19 h 95"/>
                  <a:gd name="T6" fmla="*/ 51 w 188"/>
                  <a:gd name="T7" fmla="*/ 1 h 95"/>
                  <a:gd name="T8" fmla="*/ 41 w 188"/>
                  <a:gd name="T9" fmla="*/ 1 h 95"/>
                  <a:gd name="T10" fmla="*/ 36 w 188"/>
                  <a:gd name="T11" fmla="*/ 8 h 95"/>
                  <a:gd name="T12" fmla="*/ 38 w 188"/>
                  <a:gd name="T13" fmla="*/ 9 h 95"/>
                  <a:gd name="T14" fmla="*/ 68 w 188"/>
                  <a:gd name="T15" fmla="*/ 23 h 95"/>
                  <a:gd name="T16" fmla="*/ 77 w 188"/>
                  <a:gd name="T17" fmla="*/ 37 h 95"/>
                  <a:gd name="T18" fmla="*/ 65 w 188"/>
                  <a:gd name="T19" fmla="*/ 48 h 95"/>
                  <a:gd name="T20" fmla="*/ 24 w 188"/>
                  <a:gd name="T21" fmla="*/ 59 h 95"/>
                  <a:gd name="T22" fmla="*/ 18 w 188"/>
                  <a:gd name="T23" fmla="*/ 59 h 95"/>
                  <a:gd name="T24" fmla="*/ 7 w 188"/>
                  <a:gd name="T25" fmla="*/ 60 h 95"/>
                  <a:gd name="T26" fmla="*/ 1 w 188"/>
                  <a:gd name="T27" fmla="*/ 68 h 95"/>
                  <a:gd name="T28" fmla="*/ 7 w 188"/>
                  <a:gd name="T29" fmla="*/ 75 h 95"/>
                  <a:gd name="T30" fmla="*/ 18 w 188"/>
                  <a:gd name="T31" fmla="*/ 77 h 95"/>
                  <a:gd name="T32" fmla="*/ 36 w 188"/>
                  <a:gd name="T33" fmla="*/ 86 h 95"/>
                  <a:gd name="T34" fmla="*/ 56 w 188"/>
                  <a:gd name="T35" fmla="*/ 87 h 95"/>
                  <a:gd name="T36" fmla="*/ 75 w 188"/>
                  <a:gd name="T37" fmla="*/ 93 h 95"/>
                  <a:gd name="T38" fmla="*/ 125 w 188"/>
                  <a:gd name="T39" fmla="*/ 85 h 95"/>
                  <a:gd name="T40" fmla="*/ 188 w 188"/>
                  <a:gd name="T41" fmla="*/ 48 h 95"/>
                  <a:gd name="T42" fmla="*/ 166 w 188"/>
                  <a:gd name="T43" fmla="*/ 24 h 95"/>
                  <a:gd name="T44" fmla="*/ 135 w 188"/>
                  <a:gd name="T45" fmla="*/ 21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88" h="95">
                    <a:moveTo>
                      <a:pt x="135" y="21"/>
                    </a:moveTo>
                    <a:cubicBezTo>
                      <a:pt x="131" y="26"/>
                      <a:pt x="125" y="27"/>
                      <a:pt x="120" y="26"/>
                    </a:cubicBezTo>
                    <a:cubicBezTo>
                      <a:pt x="114" y="25"/>
                      <a:pt x="109" y="22"/>
                      <a:pt x="104" y="19"/>
                    </a:cubicBezTo>
                    <a:cubicBezTo>
                      <a:pt x="87" y="11"/>
                      <a:pt x="69" y="5"/>
                      <a:pt x="51" y="1"/>
                    </a:cubicBezTo>
                    <a:cubicBezTo>
                      <a:pt x="48" y="0"/>
                      <a:pt x="44" y="0"/>
                      <a:pt x="41" y="1"/>
                    </a:cubicBezTo>
                    <a:cubicBezTo>
                      <a:pt x="38" y="2"/>
                      <a:pt x="36" y="5"/>
                      <a:pt x="36" y="8"/>
                    </a:cubicBezTo>
                    <a:cubicBezTo>
                      <a:pt x="38" y="9"/>
                      <a:pt x="38" y="9"/>
                      <a:pt x="38" y="9"/>
                    </a:cubicBezTo>
                    <a:cubicBezTo>
                      <a:pt x="49" y="9"/>
                      <a:pt x="59" y="17"/>
                      <a:pt x="68" y="23"/>
                    </a:cubicBezTo>
                    <a:cubicBezTo>
                      <a:pt x="74" y="26"/>
                      <a:pt x="78" y="30"/>
                      <a:pt x="77" y="37"/>
                    </a:cubicBezTo>
                    <a:cubicBezTo>
                      <a:pt x="76" y="43"/>
                      <a:pt x="70" y="45"/>
                      <a:pt x="65" y="48"/>
                    </a:cubicBezTo>
                    <a:cubicBezTo>
                      <a:pt x="53" y="55"/>
                      <a:pt x="39" y="59"/>
                      <a:pt x="24" y="59"/>
                    </a:cubicBezTo>
                    <a:cubicBezTo>
                      <a:pt x="22" y="59"/>
                      <a:pt x="20" y="59"/>
                      <a:pt x="18" y="59"/>
                    </a:cubicBezTo>
                    <a:cubicBezTo>
                      <a:pt x="14" y="59"/>
                      <a:pt x="11" y="59"/>
                      <a:pt x="7" y="60"/>
                    </a:cubicBezTo>
                    <a:cubicBezTo>
                      <a:pt x="4" y="61"/>
                      <a:pt x="0" y="64"/>
                      <a:pt x="1" y="68"/>
                    </a:cubicBezTo>
                    <a:cubicBezTo>
                      <a:pt x="1" y="71"/>
                      <a:pt x="4" y="74"/>
                      <a:pt x="7" y="75"/>
                    </a:cubicBezTo>
                    <a:cubicBezTo>
                      <a:pt x="11" y="76"/>
                      <a:pt x="14" y="76"/>
                      <a:pt x="18" y="77"/>
                    </a:cubicBezTo>
                    <a:cubicBezTo>
                      <a:pt x="24" y="79"/>
                      <a:pt x="30" y="83"/>
                      <a:pt x="36" y="86"/>
                    </a:cubicBezTo>
                    <a:cubicBezTo>
                      <a:pt x="43" y="89"/>
                      <a:pt x="50" y="91"/>
                      <a:pt x="56" y="87"/>
                    </a:cubicBezTo>
                    <a:cubicBezTo>
                      <a:pt x="61" y="91"/>
                      <a:pt x="68" y="93"/>
                      <a:pt x="75" y="93"/>
                    </a:cubicBezTo>
                    <a:cubicBezTo>
                      <a:pt x="92" y="95"/>
                      <a:pt x="109" y="93"/>
                      <a:pt x="125" y="85"/>
                    </a:cubicBezTo>
                    <a:cubicBezTo>
                      <a:pt x="147" y="75"/>
                      <a:pt x="165" y="56"/>
                      <a:pt x="188" y="48"/>
                    </a:cubicBezTo>
                    <a:cubicBezTo>
                      <a:pt x="184" y="38"/>
                      <a:pt x="176" y="29"/>
                      <a:pt x="166" y="24"/>
                    </a:cubicBezTo>
                    <a:cubicBezTo>
                      <a:pt x="156" y="19"/>
                      <a:pt x="146" y="19"/>
                      <a:pt x="135" y="21"/>
                    </a:cubicBezTo>
                    <a:close/>
                  </a:path>
                </a:pathLst>
              </a:custGeom>
              <a:solidFill>
                <a:srgbClr val="FDC9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8" name="Freeform 107">
                <a:extLst>
                  <a:ext uri="{FF2B5EF4-FFF2-40B4-BE49-F238E27FC236}">
                    <a16:creationId xmlns:a16="http://schemas.microsoft.com/office/drawing/2014/main" id="{016497E8-2359-D145-B62E-4E93F3FDC80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24301" y="1558925"/>
                <a:ext cx="746125" cy="1135063"/>
              </a:xfrm>
              <a:custGeom>
                <a:avLst/>
                <a:gdLst>
                  <a:gd name="T0" fmla="*/ 199 w 214"/>
                  <a:gd name="T1" fmla="*/ 0 h 325"/>
                  <a:gd name="T2" fmla="*/ 179 w 214"/>
                  <a:gd name="T3" fmla="*/ 62 h 325"/>
                  <a:gd name="T4" fmla="*/ 145 w 214"/>
                  <a:gd name="T5" fmla="*/ 141 h 325"/>
                  <a:gd name="T6" fmla="*/ 0 w 214"/>
                  <a:gd name="T7" fmla="*/ 280 h 325"/>
                  <a:gd name="T8" fmla="*/ 33 w 214"/>
                  <a:gd name="T9" fmla="*/ 287 h 325"/>
                  <a:gd name="T10" fmla="*/ 50 w 214"/>
                  <a:gd name="T11" fmla="*/ 300 h 325"/>
                  <a:gd name="T12" fmla="*/ 46 w 214"/>
                  <a:gd name="T13" fmla="*/ 325 h 325"/>
                  <a:gd name="T14" fmla="*/ 84 w 214"/>
                  <a:gd name="T15" fmla="*/ 314 h 325"/>
                  <a:gd name="T16" fmla="*/ 116 w 214"/>
                  <a:gd name="T17" fmla="*/ 292 h 325"/>
                  <a:gd name="T18" fmla="*/ 172 w 214"/>
                  <a:gd name="T19" fmla="*/ 245 h 325"/>
                  <a:gd name="T20" fmla="*/ 214 w 214"/>
                  <a:gd name="T21" fmla="*/ 186 h 325"/>
                  <a:gd name="T22" fmla="*/ 196 w 214"/>
                  <a:gd name="T23" fmla="*/ 91 h 325"/>
                  <a:gd name="T24" fmla="*/ 199 w 214"/>
                  <a:gd name="T25" fmla="*/ 0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14" h="325">
                    <a:moveTo>
                      <a:pt x="199" y="0"/>
                    </a:moveTo>
                    <a:cubicBezTo>
                      <a:pt x="192" y="21"/>
                      <a:pt x="185" y="41"/>
                      <a:pt x="179" y="62"/>
                    </a:cubicBezTo>
                    <a:cubicBezTo>
                      <a:pt x="170" y="89"/>
                      <a:pt x="161" y="117"/>
                      <a:pt x="145" y="141"/>
                    </a:cubicBezTo>
                    <a:cubicBezTo>
                      <a:pt x="107" y="196"/>
                      <a:pt x="35" y="222"/>
                      <a:pt x="0" y="280"/>
                    </a:cubicBezTo>
                    <a:cubicBezTo>
                      <a:pt x="11" y="281"/>
                      <a:pt x="23" y="283"/>
                      <a:pt x="33" y="287"/>
                    </a:cubicBezTo>
                    <a:cubicBezTo>
                      <a:pt x="40" y="290"/>
                      <a:pt x="46" y="294"/>
                      <a:pt x="50" y="300"/>
                    </a:cubicBezTo>
                    <a:cubicBezTo>
                      <a:pt x="54" y="308"/>
                      <a:pt x="53" y="319"/>
                      <a:pt x="46" y="325"/>
                    </a:cubicBezTo>
                    <a:cubicBezTo>
                      <a:pt x="59" y="324"/>
                      <a:pt x="72" y="320"/>
                      <a:pt x="84" y="314"/>
                    </a:cubicBezTo>
                    <a:cubicBezTo>
                      <a:pt x="95" y="308"/>
                      <a:pt x="105" y="300"/>
                      <a:pt x="116" y="292"/>
                    </a:cubicBezTo>
                    <a:cubicBezTo>
                      <a:pt x="135" y="277"/>
                      <a:pt x="154" y="262"/>
                      <a:pt x="172" y="245"/>
                    </a:cubicBezTo>
                    <a:cubicBezTo>
                      <a:pt x="189" y="228"/>
                      <a:pt x="204" y="208"/>
                      <a:pt x="214" y="186"/>
                    </a:cubicBezTo>
                    <a:cubicBezTo>
                      <a:pt x="196" y="91"/>
                      <a:pt x="196" y="91"/>
                      <a:pt x="196" y="91"/>
                    </a:cubicBezTo>
                    <a:lnTo>
                      <a:pt x="199" y="0"/>
                    </a:lnTo>
                    <a:close/>
                  </a:path>
                </a:pathLst>
              </a:custGeom>
              <a:solidFill>
                <a:srgbClr val="ACD0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9" name="Freeform 108">
                <a:extLst>
                  <a:ext uri="{FF2B5EF4-FFF2-40B4-BE49-F238E27FC236}">
                    <a16:creationId xmlns:a16="http://schemas.microsoft.com/office/drawing/2014/main" id="{56AE5CA4-F64F-FB46-92DA-5FF384AFEA7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46613" y="1098550"/>
                <a:ext cx="823913" cy="1849438"/>
              </a:xfrm>
              <a:custGeom>
                <a:avLst/>
                <a:gdLst>
                  <a:gd name="T0" fmla="*/ 136 w 236"/>
                  <a:gd name="T1" fmla="*/ 528 h 530"/>
                  <a:gd name="T2" fmla="*/ 170 w 236"/>
                  <a:gd name="T3" fmla="*/ 513 h 530"/>
                  <a:gd name="T4" fmla="*/ 183 w 236"/>
                  <a:gd name="T5" fmla="*/ 484 h 530"/>
                  <a:gd name="T6" fmla="*/ 206 w 236"/>
                  <a:gd name="T7" fmla="*/ 399 h 530"/>
                  <a:gd name="T8" fmla="*/ 225 w 236"/>
                  <a:gd name="T9" fmla="*/ 52 h 530"/>
                  <a:gd name="T10" fmla="*/ 220 w 236"/>
                  <a:gd name="T11" fmla="*/ 22 h 530"/>
                  <a:gd name="T12" fmla="*/ 184 w 236"/>
                  <a:gd name="T13" fmla="*/ 5 h 530"/>
                  <a:gd name="T14" fmla="*/ 56 w 236"/>
                  <a:gd name="T15" fmla="*/ 61 h 530"/>
                  <a:gd name="T16" fmla="*/ 4 w 236"/>
                  <a:gd name="T17" fmla="*/ 194 h 530"/>
                  <a:gd name="T18" fmla="*/ 13 w 236"/>
                  <a:gd name="T19" fmla="*/ 339 h 530"/>
                  <a:gd name="T20" fmla="*/ 25 w 236"/>
                  <a:gd name="T21" fmla="*/ 413 h 530"/>
                  <a:gd name="T22" fmla="*/ 33 w 236"/>
                  <a:gd name="T23" fmla="*/ 483 h 530"/>
                  <a:gd name="T24" fmla="*/ 75 w 236"/>
                  <a:gd name="T25" fmla="*/ 518 h 530"/>
                  <a:gd name="T26" fmla="*/ 136 w 236"/>
                  <a:gd name="T27" fmla="*/ 528 h 5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36" h="530">
                    <a:moveTo>
                      <a:pt x="136" y="528"/>
                    </a:moveTo>
                    <a:cubicBezTo>
                      <a:pt x="149" y="526"/>
                      <a:pt x="162" y="523"/>
                      <a:pt x="170" y="513"/>
                    </a:cubicBezTo>
                    <a:cubicBezTo>
                      <a:pt x="177" y="505"/>
                      <a:pt x="180" y="495"/>
                      <a:pt x="183" y="484"/>
                    </a:cubicBezTo>
                    <a:cubicBezTo>
                      <a:pt x="191" y="456"/>
                      <a:pt x="198" y="427"/>
                      <a:pt x="206" y="399"/>
                    </a:cubicBezTo>
                    <a:cubicBezTo>
                      <a:pt x="236" y="285"/>
                      <a:pt x="224" y="167"/>
                      <a:pt x="225" y="52"/>
                    </a:cubicBezTo>
                    <a:cubicBezTo>
                      <a:pt x="226" y="42"/>
                      <a:pt x="225" y="31"/>
                      <a:pt x="220" y="22"/>
                    </a:cubicBezTo>
                    <a:cubicBezTo>
                      <a:pt x="213" y="10"/>
                      <a:pt x="198" y="6"/>
                      <a:pt x="184" y="5"/>
                    </a:cubicBezTo>
                    <a:cubicBezTo>
                      <a:pt x="136" y="0"/>
                      <a:pt x="88" y="24"/>
                      <a:pt x="56" y="61"/>
                    </a:cubicBezTo>
                    <a:cubicBezTo>
                      <a:pt x="25" y="98"/>
                      <a:pt x="9" y="146"/>
                      <a:pt x="4" y="194"/>
                    </a:cubicBezTo>
                    <a:cubicBezTo>
                      <a:pt x="0" y="243"/>
                      <a:pt x="6" y="291"/>
                      <a:pt x="13" y="339"/>
                    </a:cubicBezTo>
                    <a:cubicBezTo>
                      <a:pt x="17" y="364"/>
                      <a:pt x="21" y="388"/>
                      <a:pt x="25" y="413"/>
                    </a:cubicBezTo>
                    <a:cubicBezTo>
                      <a:pt x="29" y="435"/>
                      <a:pt x="28" y="461"/>
                      <a:pt x="33" y="483"/>
                    </a:cubicBezTo>
                    <a:cubicBezTo>
                      <a:pt x="36" y="499"/>
                      <a:pt x="61" y="512"/>
                      <a:pt x="75" y="518"/>
                    </a:cubicBezTo>
                    <a:cubicBezTo>
                      <a:pt x="94" y="527"/>
                      <a:pt x="115" y="530"/>
                      <a:pt x="136" y="528"/>
                    </a:cubicBezTo>
                    <a:close/>
                  </a:path>
                </a:pathLst>
              </a:custGeom>
              <a:solidFill>
                <a:srgbClr val="84EC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50" name="Freeform 109">
                <a:extLst>
                  <a:ext uri="{FF2B5EF4-FFF2-40B4-BE49-F238E27FC236}">
                    <a16:creationId xmlns:a16="http://schemas.microsoft.com/office/drawing/2014/main" id="{2EC60DCF-4C93-3147-953F-2622BA05361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78326" y="1147763"/>
                <a:ext cx="663575" cy="2312988"/>
              </a:xfrm>
              <a:custGeom>
                <a:avLst/>
                <a:gdLst>
                  <a:gd name="T0" fmla="*/ 190 w 190"/>
                  <a:gd name="T1" fmla="*/ 0 h 663"/>
                  <a:gd name="T2" fmla="*/ 185 w 190"/>
                  <a:gd name="T3" fmla="*/ 3 h 663"/>
                  <a:gd name="T4" fmla="*/ 94 w 190"/>
                  <a:gd name="T5" fmla="*/ 73 h 663"/>
                  <a:gd name="T6" fmla="*/ 85 w 190"/>
                  <a:gd name="T7" fmla="*/ 83 h 663"/>
                  <a:gd name="T8" fmla="*/ 79 w 190"/>
                  <a:gd name="T9" fmla="*/ 95 h 663"/>
                  <a:gd name="T10" fmla="*/ 67 w 190"/>
                  <a:gd name="T11" fmla="*/ 122 h 663"/>
                  <a:gd name="T12" fmla="*/ 56 w 190"/>
                  <a:gd name="T13" fmla="*/ 180 h 663"/>
                  <a:gd name="T14" fmla="*/ 73 w 190"/>
                  <a:gd name="T15" fmla="*/ 288 h 663"/>
                  <a:gd name="T16" fmla="*/ 92 w 190"/>
                  <a:gd name="T17" fmla="*/ 385 h 663"/>
                  <a:gd name="T18" fmla="*/ 70 w 190"/>
                  <a:gd name="T19" fmla="*/ 500 h 663"/>
                  <a:gd name="T20" fmla="*/ 17 w 190"/>
                  <a:gd name="T21" fmla="*/ 621 h 663"/>
                  <a:gd name="T22" fmla="*/ 2 w 190"/>
                  <a:gd name="T23" fmla="*/ 656 h 663"/>
                  <a:gd name="T24" fmla="*/ 5 w 190"/>
                  <a:gd name="T25" fmla="*/ 662 h 663"/>
                  <a:gd name="T26" fmla="*/ 15 w 190"/>
                  <a:gd name="T27" fmla="*/ 663 h 663"/>
                  <a:gd name="T28" fmla="*/ 43 w 190"/>
                  <a:gd name="T29" fmla="*/ 650 h 663"/>
                  <a:gd name="T30" fmla="*/ 60 w 190"/>
                  <a:gd name="T31" fmla="*/ 622 h 663"/>
                  <a:gd name="T32" fmla="*/ 121 w 190"/>
                  <a:gd name="T33" fmla="*/ 473 h 663"/>
                  <a:gd name="T34" fmla="*/ 115 w 190"/>
                  <a:gd name="T35" fmla="*/ 314 h 663"/>
                  <a:gd name="T36" fmla="*/ 99 w 190"/>
                  <a:gd name="T37" fmla="*/ 232 h 663"/>
                  <a:gd name="T38" fmla="*/ 120 w 190"/>
                  <a:gd name="T39" fmla="*/ 149 h 663"/>
                  <a:gd name="T40" fmla="*/ 144 w 190"/>
                  <a:gd name="T41" fmla="*/ 65 h 663"/>
                  <a:gd name="T42" fmla="*/ 148 w 190"/>
                  <a:gd name="T43" fmla="*/ 44 h 663"/>
                  <a:gd name="T44" fmla="*/ 181 w 190"/>
                  <a:gd name="T45" fmla="*/ 14 h 663"/>
                  <a:gd name="T46" fmla="*/ 190 w 190"/>
                  <a:gd name="T47" fmla="*/ 0 h 6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90" h="663">
                    <a:moveTo>
                      <a:pt x="190" y="0"/>
                    </a:moveTo>
                    <a:cubicBezTo>
                      <a:pt x="188" y="1"/>
                      <a:pt x="186" y="2"/>
                      <a:pt x="185" y="3"/>
                    </a:cubicBezTo>
                    <a:cubicBezTo>
                      <a:pt x="151" y="21"/>
                      <a:pt x="120" y="45"/>
                      <a:pt x="94" y="73"/>
                    </a:cubicBezTo>
                    <a:cubicBezTo>
                      <a:pt x="91" y="76"/>
                      <a:pt x="87" y="79"/>
                      <a:pt x="85" y="83"/>
                    </a:cubicBezTo>
                    <a:cubicBezTo>
                      <a:pt x="83" y="87"/>
                      <a:pt x="81" y="91"/>
                      <a:pt x="79" y="95"/>
                    </a:cubicBezTo>
                    <a:cubicBezTo>
                      <a:pt x="74" y="104"/>
                      <a:pt x="70" y="113"/>
                      <a:pt x="67" y="122"/>
                    </a:cubicBezTo>
                    <a:cubicBezTo>
                      <a:pt x="60" y="141"/>
                      <a:pt x="57" y="160"/>
                      <a:pt x="56" y="180"/>
                    </a:cubicBezTo>
                    <a:cubicBezTo>
                      <a:pt x="54" y="217"/>
                      <a:pt x="63" y="253"/>
                      <a:pt x="73" y="288"/>
                    </a:cubicBezTo>
                    <a:cubicBezTo>
                      <a:pt x="82" y="321"/>
                      <a:pt x="89" y="351"/>
                      <a:pt x="92" y="385"/>
                    </a:cubicBezTo>
                    <a:cubicBezTo>
                      <a:pt x="96" y="424"/>
                      <a:pt x="88" y="465"/>
                      <a:pt x="70" y="500"/>
                    </a:cubicBezTo>
                    <a:cubicBezTo>
                      <a:pt x="51" y="539"/>
                      <a:pt x="34" y="581"/>
                      <a:pt x="17" y="621"/>
                    </a:cubicBezTo>
                    <a:cubicBezTo>
                      <a:pt x="12" y="633"/>
                      <a:pt x="7" y="644"/>
                      <a:pt x="2" y="656"/>
                    </a:cubicBezTo>
                    <a:cubicBezTo>
                      <a:pt x="0" y="659"/>
                      <a:pt x="2" y="660"/>
                      <a:pt x="5" y="662"/>
                    </a:cubicBezTo>
                    <a:cubicBezTo>
                      <a:pt x="8" y="663"/>
                      <a:pt x="12" y="663"/>
                      <a:pt x="15" y="663"/>
                    </a:cubicBezTo>
                    <a:cubicBezTo>
                      <a:pt x="26" y="662"/>
                      <a:pt x="36" y="657"/>
                      <a:pt x="43" y="650"/>
                    </a:cubicBezTo>
                    <a:cubicBezTo>
                      <a:pt x="51" y="642"/>
                      <a:pt x="55" y="632"/>
                      <a:pt x="60" y="622"/>
                    </a:cubicBezTo>
                    <a:cubicBezTo>
                      <a:pt x="82" y="574"/>
                      <a:pt x="112" y="525"/>
                      <a:pt x="121" y="473"/>
                    </a:cubicBezTo>
                    <a:cubicBezTo>
                      <a:pt x="129" y="420"/>
                      <a:pt x="127" y="366"/>
                      <a:pt x="115" y="314"/>
                    </a:cubicBezTo>
                    <a:cubicBezTo>
                      <a:pt x="109" y="286"/>
                      <a:pt x="100" y="259"/>
                      <a:pt x="99" y="232"/>
                    </a:cubicBezTo>
                    <a:cubicBezTo>
                      <a:pt x="97" y="203"/>
                      <a:pt x="105" y="174"/>
                      <a:pt x="120" y="149"/>
                    </a:cubicBezTo>
                    <a:cubicBezTo>
                      <a:pt x="134" y="125"/>
                      <a:pt x="141" y="93"/>
                      <a:pt x="144" y="65"/>
                    </a:cubicBezTo>
                    <a:cubicBezTo>
                      <a:pt x="144" y="57"/>
                      <a:pt x="143" y="51"/>
                      <a:pt x="148" y="44"/>
                    </a:cubicBezTo>
                    <a:cubicBezTo>
                      <a:pt x="150" y="41"/>
                      <a:pt x="173" y="21"/>
                      <a:pt x="181" y="14"/>
                    </a:cubicBezTo>
                    <a:cubicBezTo>
                      <a:pt x="185" y="11"/>
                      <a:pt x="188" y="5"/>
                      <a:pt x="190" y="0"/>
                    </a:cubicBezTo>
                    <a:close/>
                  </a:path>
                </a:pathLst>
              </a:custGeom>
              <a:solidFill>
                <a:srgbClr val="B1D6F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51" name="Freeform 110">
                <a:extLst>
                  <a:ext uri="{FF2B5EF4-FFF2-40B4-BE49-F238E27FC236}">
                    <a16:creationId xmlns:a16="http://schemas.microsoft.com/office/drawing/2014/main" id="{2B8DDB4B-C5D8-9A49-A16C-A492188CBF2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75188" y="1147763"/>
                <a:ext cx="366713" cy="1116013"/>
              </a:xfrm>
              <a:custGeom>
                <a:avLst/>
                <a:gdLst>
                  <a:gd name="T0" fmla="*/ 100 w 105"/>
                  <a:gd name="T1" fmla="*/ 3 h 320"/>
                  <a:gd name="T2" fmla="*/ 25 w 105"/>
                  <a:gd name="T3" fmla="*/ 58 h 320"/>
                  <a:gd name="T4" fmla="*/ 33 w 105"/>
                  <a:gd name="T5" fmla="*/ 91 h 320"/>
                  <a:gd name="T6" fmla="*/ 35 w 105"/>
                  <a:gd name="T7" fmla="*/ 101 h 320"/>
                  <a:gd name="T8" fmla="*/ 31 w 105"/>
                  <a:gd name="T9" fmla="*/ 107 h 320"/>
                  <a:gd name="T10" fmla="*/ 1 w 105"/>
                  <a:gd name="T11" fmla="*/ 210 h 320"/>
                  <a:gd name="T12" fmla="*/ 28 w 105"/>
                  <a:gd name="T13" fmla="*/ 314 h 320"/>
                  <a:gd name="T14" fmla="*/ 32 w 105"/>
                  <a:gd name="T15" fmla="*/ 320 h 320"/>
                  <a:gd name="T16" fmla="*/ 30 w 105"/>
                  <a:gd name="T17" fmla="*/ 314 h 320"/>
                  <a:gd name="T18" fmla="*/ 14 w 105"/>
                  <a:gd name="T19" fmla="*/ 232 h 320"/>
                  <a:gd name="T20" fmla="*/ 35 w 105"/>
                  <a:gd name="T21" fmla="*/ 149 h 320"/>
                  <a:gd name="T22" fmla="*/ 59 w 105"/>
                  <a:gd name="T23" fmla="*/ 65 h 320"/>
                  <a:gd name="T24" fmla="*/ 63 w 105"/>
                  <a:gd name="T25" fmla="*/ 44 h 320"/>
                  <a:gd name="T26" fmla="*/ 96 w 105"/>
                  <a:gd name="T27" fmla="*/ 14 h 320"/>
                  <a:gd name="T28" fmla="*/ 105 w 105"/>
                  <a:gd name="T29" fmla="*/ 0 h 320"/>
                  <a:gd name="T30" fmla="*/ 100 w 105"/>
                  <a:gd name="T31" fmla="*/ 3 h 3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05" h="320">
                    <a:moveTo>
                      <a:pt x="100" y="3"/>
                    </a:moveTo>
                    <a:cubicBezTo>
                      <a:pt x="72" y="18"/>
                      <a:pt x="47" y="36"/>
                      <a:pt x="25" y="58"/>
                    </a:cubicBezTo>
                    <a:cubicBezTo>
                      <a:pt x="27" y="69"/>
                      <a:pt x="29" y="80"/>
                      <a:pt x="33" y="91"/>
                    </a:cubicBezTo>
                    <a:cubicBezTo>
                      <a:pt x="34" y="94"/>
                      <a:pt x="35" y="98"/>
                      <a:pt x="35" y="101"/>
                    </a:cubicBezTo>
                    <a:cubicBezTo>
                      <a:pt x="34" y="103"/>
                      <a:pt x="33" y="105"/>
                      <a:pt x="31" y="107"/>
                    </a:cubicBezTo>
                    <a:cubicBezTo>
                      <a:pt x="10" y="137"/>
                      <a:pt x="0" y="174"/>
                      <a:pt x="1" y="210"/>
                    </a:cubicBezTo>
                    <a:cubicBezTo>
                      <a:pt x="1" y="246"/>
                      <a:pt x="11" y="282"/>
                      <a:pt x="28" y="314"/>
                    </a:cubicBezTo>
                    <a:cubicBezTo>
                      <a:pt x="29" y="316"/>
                      <a:pt x="30" y="318"/>
                      <a:pt x="32" y="320"/>
                    </a:cubicBezTo>
                    <a:cubicBezTo>
                      <a:pt x="31" y="318"/>
                      <a:pt x="31" y="316"/>
                      <a:pt x="30" y="314"/>
                    </a:cubicBezTo>
                    <a:cubicBezTo>
                      <a:pt x="24" y="286"/>
                      <a:pt x="15" y="259"/>
                      <a:pt x="14" y="232"/>
                    </a:cubicBezTo>
                    <a:cubicBezTo>
                      <a:pt x="12" y="203"/>
                      <a:pt x="20" y="174"/>
                      <a:pt x="35" y="149"/>
                    </a:cubicBezTo>
                    <a:cubicBezTo>
                      <a:pt x="49" y="125"/>
                      <a:pt x="56" y="93"/>
                      <a:pt x="59" y="65"/>
                    </a:cubicBezTo>
                    <a:cubicBezTo>
                      <a:pt x="59" y="57"/>
                      <a:pt x="58" y="51"/>
                      <a:pt x="63" y="44"/>
                    </a:cubicBezTo>
                    <a:cubicBezTo>
                      <a:pt x="65" y="41"/>
                      <a:pt x="88" y="21"/>
                      <a:pt x="96" y="14"/>
                    </a:cubicBezTo>
                    <a:cubicBezTo>
                      <a:pt x="100" y="11"/>
                      <a:pt x="103" y="5"/>
                      <a:pt x="105" y="0"/>
                    </a:cubicBezTo>
                    <a:cubicBezTo>
                      <a:pt x="103" y="1"/>
                      <a:pt x="101" y="2"/>
                      <a:pt x="100" y="3"/>
                    </a:cubicBezTo>
                    <a:close/>
                  </a:path>
                </a:pathLst>
              </a:custGeom>
              <a:solidFill>
                <a:srgbClr val="8BB6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52" name="Freeform 111">
                <a:extLst>
                  <a:ext uri="{FF2B5EF4-FFF2-40B4-BE49-F238E27FC236}">
                    <a16:creationId xmlns:a16="http://schemas.microsoft.com/office/drawing/2014/main" id="{5D1135B5-650A-0F44-B886-C621E3612C2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38701" y="487363"/>
                <a:ext cx="530225" cy="1123950"/>
              </a:xfrm>
              <a:custGeom>
                <a:avLst/>
                <a:gdLst>
                  <a:gd name="T0" fmla="*/ 92 w 152"/>
                  <a:gd name="T1" fmla="*/ 273 h 322"/>
                  <a:gd name="T2" fmla="*/ 42 w 152"/>
                  <a:gd name="T3" fmla="*/ 322 h 322"/>
                  <a:gd name="T4" fmla="*/ 47 w 152"/>
                  <a:gd name="T5" fmla="*/ 233 h 322"/>
                  <a:gd name="T6" fmla="*/ 48 w 152"/>
                  <a:gd name="T7" fmla="*/ 222 h 322"/>
                  <a:gd name="T8" fmla="*/ 58 w 152"/>
                  <a:gd name="T9" fmla="*/ 215 h 322"/>
                  <a:gd name="T10" fmla="*/ 42 w 152"/>
                  <a:gd name="T11" fmla="*/ 190 h 322"/>
                  <a:gd name="T12" fmla="*/ 22 w 152"/>
                  <a:gd name="T13" fmla="*/ 189 h 322"/>
                  <a:gd name="T14" fmla="*/ 6 w 152"/>
                  <a:gd name="T15" fmla="*/ 178 h 322"/>
                  <a:gd name="T16" fmla="*/ 3 w 152"/>
                  <a:gd name="T17" fmla="*/ 163 h 322"/>
                  <a:gd name="T18" fmla="*/ 0 w 152"/>
                  <a:gd name="T19" fmla="*/ 134 h 322"/>
                  <a:gd name="T20" fmla="*/ 2 w 152"/>
                  <a:gd name="T21" fmla="*/ 102 h 322"/>
                  <a:gd name="T22" fmla="*/ 6 w 152"/>
                  <a:gd name="T23" fmla="*/ 73 h 322"/>
                  <a:gd name="T24" fmla="*/ 13 w 152"/>
                  <a:gd name="T25" fmla="*/ 44 h 322"/>
                  <a:gd name="T26" fmla="*/ 46 w 152"/>
                  <a:gd name="T27" fmla="*/ 20 h 322"/>
                  <a:gd name="T28" fmla="*/ 129 w 152"/>
                  <a:gd name="T29" fmla="*/ 8 h 322"/>
                  <a:gd name="T30" fmla="*/ 149 w 152"/>
                  <a:gd name="T31" fmla="*/ 22 h 322"/>
                  <a:gd name="T32" fmla="*/ 152 w 152"/>
                  <a:gd name="T33" fmla="*/ 39 h 322"/>
                  <a:gd name="T34" fmla="*/ 144 w 152"/>
                  <a:gd name="T35" fmla="*/ 88 h 322"/>
                  <a:gd name="T36" fmla="*/ 132 w 152"/>
                  <a:gd name="T37" fmla="*/ 135 h 322"/>
                  <a:gd name="T38" fmla="*/ 139 w 152"/>
                  <a:gd name="T39" fmla="*/ 182 h 322"/>
                  <a:gd name="T40" fmla="*/ 149 w 152"/>
                  <a:gd name="T41" fmla="*/ 202 h 322"/>
                  <a:gd name="T42" fmla="*/ 144 w 152"/>
                  <a:gd name="T43" fmla="*/ 221 h 322"/>
                  <a:gd name="T44" fmla="*/ 131 w 152"/>
                  <a:gd name="T45" fmla="*/ 236 h 322"/>
                  <a:gd name="T46" fmla="*/ 92 w 152"/>
                  <a:gd name="T47" fmla="*/ 273 h 3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52" h="322">
                    <a:moveTo>
                      <a:pt x="92" y="273"/>
                    </a:moveTo>
                    <a:cubicBezTo>
                      <a:pt x="72" y="286"/>
                      <a:pt x="55" y="303"/>
                      <a:pt x="42" y="322"/>
                    </a:cubicBezTo>
                    <a:cubicBezTo>
                      <a:pt x="46" y="293"/>
                      <a:pt x="48" y="263"/>
                      <a:pt x="47" y="233"/>
                    </a:cubicBezTo>
                    <a:cubicBezTo>
                      <a:pt x="46" y="229"/>
                      <a:pt x="46" y="226"/>
                      <a:pt x="48" y="222"/>
                    </a:cubicBezTo>
                    <a:cubicBezTo>
                      <a:pt x="50" y="219"/>
                      <a:pt x="54" y="216"/>
                      <a:pt x="58" y="215"/>
                    </a:cubicBezTo>
                    <a:cubicBezTo>
                      <a:pt x="58" y="204"/>
                      <a:pt x="51" y="195"/>
                      <a:pt x="42" y="190"/>
                    </a:cubicBezTo>
                    <a:cubicBezTo>
                      <a:pt x="36" y="191"/>
                      <a:pt x="29" y="191"/>
                      <a:pt x="22" y="189"/>
                    </a:cubicBezTo>
                    <a:cubicBezTo>
                      <a:pt x="16" y="188"/>
                      <a:pt x="10" y="184"/>
                      <a:pt x="6" y="178"/>
                    </a:cubicBezTo>
                    <a:cubicBezTo>
                      <a:pt x="4" y="174"/>
                      <a:pt x="4" y="168"/>
                      <a:pt x="3" y="163"/>
                    </a:cubicBezTo>
                    <a:cubicBezTo>
                      <a:pt x="3" y="153"/>
                      <a:pt x="0" y="144"/>
                      <a:pt x="0" y="134"/>
                    </a:cubicBezTo>
                    <a:cubicBezTo>
                      <a:pt x="0" y="123"/>
                      <a:pt x="1" y="112"/>
                      <a:pt x="2" y="102"/>
                    </a:cubicBezTo>
                    <a:cubicBezTo>
                      <a:pt x="3" y="92"/>
                      <a:pt x="5" y="82"/>
                      <a:pt x="6" y="73"/>
                    </a:cubicBezTo>
                    <a:cubicBezTo>
                      <a:pt x="7" y="63"/>
                      <a:pt x="8" y="53"/>
                      <a:pt x="13" y="44"/>
                    </a:cubicBezTo>
                    <a:cubicBezTo>
                      <a:pt x="20" y="32"/>
                      <a:pt x="34" y="25"/>
                      <a:pt x="46" y="20"/>
                    </a:cubicBezTo>
                    <a:cubicBezTo>
                      <a:pt x="73" y="8"/>
                      <a:pt x="102" y="0"/>
                      <a:pt x="129" y="8"/>
                    </a:cubicBezTo>
                    <a:cubicBezTo>
                      <a:pt x="137" y="10"/>
                      <a:pt x="145" y="14"/>
                      <a:pt x="149" y="22"/>
                    </a:cubicBezTo>
                    <a:cubicBezTo>
                      <a:pt x="152" y="27"/>
                      <a:pt x="152" y="33"/>
                      <a:pt x="152" y="39"/>
                    </a:cubicBezTo>
                    <a:cubicBezTo>
                      <a:pt x="151" y="56"/>
                      <a:pt x="149" y="72"/>
                      <a:pt x="144" y="88"/>
                    </a:cubicBezTo>
                    <a:cubicBezTo>
                      <a:pt x="139" y="104"/>
                      <a:pt x="134" y="119"/>
                      <a:pt x="132" y="135"/>
                    </a:cubicBezTo>
                    <a:cubicBezTo>
                      <a:pt x="129" y="151"/>
                      <a:pt x="131" y="168"/>
                      <a:pt x="139" y="182"/>
                    </a:cubicBezTo>
                    <a:cubicBezTo>
                      <a:pt x="143" y="188"/>
                      <a:pt x="148" y="194"/>
                      <a:pt x="149" y="202"/>
                    </a:cubicBezTo>
                    <a:cubicBezTo>
                      <a:pt x="150" y="208"/>
                      <a:pt x="148" y="215"/>
                      <a:pt x="144" y="221"/>
                    </a:cubicBezTo>
                    <a:cubicBezTo>
                      <a:pt x="141" y="226"/>
                      <a:pt x="136" y="231"/>
                      <a:pt x="131" y="236"/>
                    </a:cubicBezTo>
                    <a:cubicBezTo>
                      <a:pt x="117" y="248"/>
                      <a:pt x="107" y="263"/>
                      <a:pt x="92" y="273"/>
                    </a:cubicBezTo>
                    <a:close/>
                  </a:path>
                </a:pathLst>
              </a:custGeom>
              <a:solidFill>
                <a:srgbClr val="FDC9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53" name="Freeform 112">
                <a:extLst>
                  <a:ext uri="{FF2B5EF4-FFF2-40B4-BE49-F238E27FC236}">
                    <a16:creationId xmlns:a16="http://schemas.microsoft.com/office/drawing/2014/main" id="{C139C24D-51DA-CF4E-9014-6E7617EDC89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10151" y="1174750"/>
                <a:ext cx="777875" cy="2611438"/>
              </a:xfrm>
              <a:custGeom>
                <a:avLst/>
                <a:gdLst>
                  <a:gd name="T0" fmla="*/ 0 w 223"/>
                  <a:gd name="T1" fmla="*/ 715 h 748"/>
                  <a:gd name="T2" fmla="*/ 172 w 223"/>
                  <a:gd name="T3" fmla="*/ 744 h 748"/>
                  <a:gd name="T4" fmla="*/ 190 w 223"/>
                  <a:gd name="T5" fmla="*/ 701 h 748"/>
                  <a:gd name="T6" fmla="*/ 215 w 223"/>
                  <a:gd name="T7" fmla="*/ 368 h 748"/>
                  <a:gd name="T8" fmla="*/ 180 w 223"/>
                  <a:gd name="T9" fmla="*/ 86 h 748"/>
                  <a:gd name="T10" fmla="*/ 165 w 223"/>
                  <a:gd name="T11" fmla="*/ 37 h 748"/>
                  <a:gd name="T12" fmla="*/ 131 w 223"/>
                  <a:gd name="T13" fmla="*/ 0 h 748"/>
                  <a:gd name="T14" fmla="*/ 107 w 223"/>
                  <a:gd name="T15" fmla="*/ 23 h 748"/>
                  <a:gd name="T16" fmla="*/ 60 w 223"/>
                  <a:gd name="T17" fmla="*/ 75 h 748"/>
                  <a:gd name="T18" fmla="*/ 42 w 223"/>
                  <a:gd name="T19" fmla="*/ 117 h 748"/>
                  <a:gd name="T20" fmla="*/ 20 w 223"/>
                  <a:gd name="T21" fmla="*/ 149 h 748"/>
                  <a:gd name="T22" fmla="*/ 8 w 223"/>
                  <a:gd name="T23" fmla="*/ 176 h 748"/>
                  <a:gd name="T24" fmla="*/ 7 w 223"/>
                  <a:gd name="T25" fmla="*/ 201 h 748"/>
                  <a:gd name="T26" fmla="*/ 2 w 223"/>
                  <a:gd name="T27" fmla="*/ 266 h 748"/>
                  <a:gd name="T28" fmla="*/ 14 w 223"/>
                  <a:gd name="T29" fmla="*/ 393 h 748"/>
                  <a:gd name="T30" fmla="*/ 15 w 223"/>
                  <a:gd name="T31" fmla="*/ 452 h 748"/>
                  <a:gd name="T32" fmla="*/ 13 w 223"/>
                  <a:gd name="T33" fmla="*/ 519 h 748"/>
                  <a:gd name="T34" fmla="*/ 0 w 223"/>
                  <a:gd name="T35" fmla="*/ 715 h 7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223" h="748">
                    <a:moveTo>
                      <a:pt x="0" y="715"/>
                    </a:moveTo>
                    <a:cubicBezTo>
                      <a:pt x="55" y="738"/>
                      <a:pt x="113" y="748"/>
                      <a:pt x="172" y="744"/>
                    </a:cubicBezTo>
                    <a:cubicBezTo>
                      <a:pt x="182" y="732"/>
                      <a:pt x="187" y="716"/>
                      <a:pt x="190" y="701"/>
                    </a:cubicBezTo>
                    <a:cubicBezTo>
                      <a:pt x="214" y="592"/>
                      <a:pt x="223" y="480"/>
                      <a:pt x="215" y="368"/>
                    </a:cubicBezTo>
                    <a:cubicBezTo>
                      <a:pt x="208" y="273"/>
                      <a:pt x="200" y="180"/>
                      <a:pt x="180" y="86"/>
                    </a:cubicBezTo>
                    <a:cubicBezTo>
                      <a:pt x="176" y="69"/>
                      <a:pt x="172" y="52"/>
                      <a:pt x="165" y="37"/>
                    </a:cubicBezTo>
                    <a:cubicBezTo>
                      <a:pt x="157" y="22"/>
                      <a:pt x="146" y="8"/>
                      <a:pt x="131" y="0"/>
                    </a:cubicBezTo>
                    <a:cubicBezTo>
                      <a:pt x="123" y="8"/>
                      <a:pt x="115" y="15"/>
                      <a:pt x="107" y="23"/>
                    </a:cubicBezTo>
                    <a:cubicBezTo>
                      <a:pt x="90" y="39"/>
                      <a:pt x="71" y="54"/>
                      <a:pt x="60" y="75"/>
                    </a:cubicBezTo>
                    <a:cubicBezTo>
                      <a:pt x="53" y="89"/>
                      <a:pt x="49" y="103"/>
                      <a:pt x="42" y="117"/>
                    </a:cubicBezTo>
                    <a:cubicBezTo>
                      <a:pt x="35" y="128"/>
                      <a:pt x="27" y="138"/>
                      <a:pt x="20" y="149"/>
                    </a:cubicBezTo>
                    <a:cubicBezTo>
                      <a:pt x="15" y="157"/>
                      <a:pt x="9" y="167"/>
                      <a:pt x="8" y="176"/>
                    </a:cubicBezTo>
                    <a:cubicBezTo>
                      <a:pt x="8" y="185"/>
                      <a:pt x="8" y="193"/>
                      <a:pt x="7" y="201"/>
                    </a:cubicBezTo>
                    <a:cubicBezTo>
                      <a:pt x="4" y="223"/>
                      <a:pt x="2" y="244"/>
                      <a:pt x="2" y="266"/>
                    </a:cubicBezTo>
                    <a:cubicBezTo>
                      <a:pt x="1" y="307"/>
                      <a:pt x="3" y="353"/>
                      <a:pt x="14" y="393"/>
                    </a:cubicBezTo>
                    <a:cubicBezTo>
                      <a:pt x="19" y="411"/>
                      <a:pt x="15" y="433"/>
                      <a:pt x="15" y="452"/>
                    </a:cubicBezTo>
                    <a:cubicBezTo>
                      <a:pt x="15" y="475"/>
                      <a:pt x="14" y="497"/>
                      <a:pt x="13" y="519"/>
                    </a:cubicBezTo>
                    <a:cubicBezTo>
                      <a:pt x="11" y="584"/>
                      <a:pt x="6" y="650"/>
                      <a:pt x="0" y="715"/>
                    </a:cubicBezTo>
                    <a:close/>
                  </a:path>
                </a:pathLst>
              </a:custGeom>
              <a:solidFill>
                <a:srgbClr val="B1D6F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54" name="Freeform 113">
                <a:extLst>
                  <a:ext uri="{FF2B5EF4-FFF2-40B4-BE49-F238E27FC236}">
                    <a16:creationId xmlns:a16="http://schemas.microsoft.com/office/drawing/2014/main" id="{1F50538C-8C91-2848-92F6-C634C52B123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62613" y="3113088"/>
                <a:ext cx="258763" cy="504825"/>
              </a:xfrm>
              <a:custGeom>
                <a:avLst/>
                <a:gdLst>
                  <a:gd name="T0" fmla="*/ 26 w 74"/>
                  <a:gd name="T1" fmla="*/ 107 h 145"/>
                  <a:gd name="T2" fmla="*/ 26 w 74"/>
                  <a:gd name="T3" fmla="*/ 63 h 145"/>
                  <a:gd name="T4" fmla="*/ 24 w 74"/>
                  <a:gd name="T5" fmla="*/ 58 h 145"/>
                  <a:gd name="T6" fmla="*/ 19 w 74"/>
                  <a:gd name="T7" fmla="*/ 56 h 145"/>
                  <a:gd name="T8" fmla="*/ 15 w 74"/>
                  <a:gd name="T9" fmla="*/ 59 h 145"/>
                  <a:gd name="T10" fmla="*/ 14 w 74"/>
                  <a:gd name="T11" fmla="*/ 65 h 145"/>
                  <a:gd name="T12" fmla="*/ 13 w 74"/>
                  <a:gd name="T13" fmla="*/ 92 h 145"/>
                  <a:gd name="T14" fmla="*/ 10 w 74"/>
                  <a:gd name="T15" fmla="*/ 99 h 145"/>
                  <a:gd name="T16" fmla="*/ 4 w 74"/>
                  <a:gd name="T17" fmla="*/ 97 h 145"/>
                  <a:gd name="T18" fmla="*/ 2 w 74"/>
                  <a:gd name="T19" fmla="*/ 90 h 145"/>
                  <a:gd name="T20" fmla="*/ 1 w 74"/>
                  <a:gd name="T21" fmla="*/ 61 h 145"/>
                  <a:gd name="T22" fmla="*/ 7 w 74"/>
                  <a:gd name="T23" fmla="*/ 32 h 145"/>
                  <a:gd name="T24" fmla="*/ 25 w 74"/>
                  <a:gd name="T25" fmla="*/ 9 h 145"/>
                  <a:gd name="T26" fmla="*/ 53 w 74"/>
                  <a:gd name="T27" fmla="*/ 1 h 145"/>
                  <a:gd name="T28" fmla="*/ 62 w 74"/>
                  <a:gd name="T29" fmla="*/ 5 h 145"/>
                  <a:gd name="T30" fmla="*/ 68 w 74"/>
                  <a:gd name="T31" fmla="*/ 20 h 145"/>
                  <a:gd name="T32" fmla="*/ 72 w 74"/>
                  <a:gd name="T33" fmla="*/ 39 h 145"/>
                  <a:gd name="T34" fmla="*/ 73 w 74"/>
                  <a:gd name="T35" fmla="*/ 68 h 145"/>
                  <a:gd name="T36" fmla="*/ 73 w 74"/>
                  <a:gd name="T37" fmla="*/ 79 h 145"/>
                  <a:gd name="T38" fmla="*/ 67 w 74"/>
                  <a:gd name="T39" fmla="*/ 91 h 145"/>
                  <a:gd name="T40" fmla="*/ 25 w 74"/>
                  <a:gd name="T41" fmla="*/ 142 h 145"/>
                  <a:gd name="T42" fmla="*/ 20 w 74"/>
                  <a:gd name="T43" fmla="*/ 145 h 145"/>
                  <a:gd name="T44" fmla="*/ 15 w 74"/>
                  <a:gd name="T45" fmla="*/ 143 h 145"/>
                  <a:gd name="T46" fmla="*/ 21 w 74"/>
                  <a:gd name="T47" fmla="*/ 128 h 145"/>
                  <a:gd name="T48" fmla="*/ 26 w 74"/>
                  <a:gd name="T49" fmla="*/ 107 h 1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74" h="145">
                    <a:moveTo>
                      <a:pt x="26" y="107"/>
                    </a:moveTo>
                    <a:cubicBezTo>
                      <a:pt x="28" y="93"/>
                      <a:pt x="29" y="78"/>
                      <a:pt x="26" y="63"/>
                    </a:cubicBezTo>
                    <a:cubicBezTo>
                      <a:pt x="26" y="62"/>
                      <a:pt x="25" y="60"/>
                      <a:pt x="24" y="58"/>
                    </a:cubicBezTo>
                    <a:cubicBezTo>
                      <a:pt x="23" y="57"/>
                      <a:pt x="21" y="55"/>
                      <a:pt x="19" y="56"/>
                    </a:cubicBezTo>
                    <a:cubicBezTo>
                      <a:pt x="17" y="56"/>
                      <a:pt x="16" y="57"/>
                      <a:pt x="15" y="59"/>
                    </a:cubicBezTo>
                    <a:cubicBezTo>
                      <a:pt x="14" y="61"/>
                      <a:pt x="14" y="63"/>
                      <a:pt x="14" y="65"/>
                    </a:cubicBezTo>
                    <a:cubicBezTo>
                      <a:pt x="14" y="74"/>
                      <a:pt x="13" y="83"/>
                      <a:pt x="13" y="92"/>
                    </a:cubicBezTo>
                    <a:cubicBezTo>
                      <a:pt x="13" y="95"/>
                      <a:pt x="12" y="98"/>
                      <a:pt x="10" y="99"/>
                    </a:cubicBezTo>
                    <a:cubicBezTo>
                      <a:pt x="8" y="100"/>
                      <a:pt x="5" y="99"/>
                      <a:pt x="4" y="97"/>
                    </a:cubicBezTo>
                    <a:cubicBezTo>
                      <a:pt x="2" y="95"/>
                      <a:pt x="2" y="92"/>
                      <a:pt x="2" y="90"/>
                    </a:cubicBezTo>
                    <a:cubicBezTo>
                      <a:pt x="1" y="80"/>
                      <a:pt x="0" y="71"/>
                      <a:pt x="1" y="61"/>
                    </a:cubicBezTo>
                    <a:cubicBezTo>
                      <a:pt x="2" y="51"/>
                      <a:pt x="3" y="41"/>
                      <a:pt x="7" y="32"/>
                    </a:cubicBezTo>
                    <a:cubicBezTo>
                      <a:pt x="11" y="23"/>
                      <a:pt x="17" y="15"/>
                      <a:pt x="25" y="9"/>
                    </a:cubicBezTo>
                    <a:cubicBezTo>
                      <a:pt x="33" y="3"/>
                      <a:pt x="43" y="0"/>
                      <a:pt x="53" y="1"/>
                    </a:cubicBezTo>
                    <a:cubicBezTo>
                      <a:pt x="56" y="2"/>
                      <a:pt x="60" y="3"/>
                      <a:pt x="62" y="5"/>
                    </a:cubicBezTo>
                    <a:cubicBezTo>
                      <a:pt x="66" y="9"/>
                      <a:pt x="67" y="15"/>
                      <a:pt x="68" y="20"/>
                    </a:cubicBezTo>
                    <a:cubicBezTo>
                      <a:pt x="70" y="26"/>
                      <a:pt x="71" y="33"/>
                      <a:pt x="72" y="39"/>
                    </a:cubicBezTo>
                    <a:cubicBezTo>
                      <a:pt x="73" y="48"/>
                      <a:pt x="73" y="58"/>
                      <a:pt x="73" y="68"/>
                    </a:cubicBezTo>
                    <a:cubicBezTo>
                      <a:pt x="73" y="72"/>
                      <a:pt x="74" y="75"/>
                      <a:pt x="73" y="79"/>
                    </a:cubicBezTo>
                    <a:cubicBezTo>
                      <a:pt x="72" y="83"/>
                      <a:pt x="69" y="87"/>
                      <a:pt x="67" y="91"/>
                    </a:cubicBezTo>
                    <a:cubicBezTo>
                      <a:pt x="55" y="110"/>
                      <a:pt x="43" y="129"/>
                      <a:pt x="25" y="142"/>
                    </a:cubicBezTo>
                    <a:cubicBezTo>
                      <a:pt x="24" y="144"/>
                      <a:pt x="22" y="145"/>
                      <a:pt x="20" y="145"/>
                    </a:cubicBezTo>
                    <a:cubicBezTo>
                      <a:pt x="18" y="145"/>
                      <a:pt x="16" y="145"/>
                      <a:pt x="15" y="143"/>
                    </a:cubicBezTo>
                    <a:cubicBezTo>
                      <a:pt x="12" y="138"/>
                      <a:pt x="19" y="132"/>
                      <a:pt x="21" y="128"/>
                    </a:cubicBezTo>
                    <a:cubicBezTo>
                      <a:pt x="24" y="122"/>
                      <a:pt x="25" y="114"/>
                      <a:pt x="26" y="107"/>
                    </a:cubicBezTo>
                    <a:close/>
                  </a:path>
                </a:pathLst>
              </a:custGeom>
              <a:solidFill>
                <a:srgbClr val="FDC9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55" name="Freeform 114">
                <a:extLst>
                  <a:ext uri="{FF2B5EF4-FFF2-40B4-BE49-F238E27FC236}">
                    <a16:creationId xmlns:a16="http://schemas.microsoft.com/office/drawing/2014/main" id="{AEB178EA-CF7F-4341-B8B3-620EF5487FA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64176" y="1238250"/>
                <a:ext cx="477838" cy="1901825"/>
              </a:xfrm>
              <a:custGeom>
                <a:avLst/>
                <a:gdLst>
                  <a:gd name="T0" fmla="*/ 14 w 137"/>
                  <a:gd name="T1" fmla="*/ 0 h 545"/>
                  <a:gd name="T2" fmla="*/ 47 w 137"/>
                  <a:gd name="T3" fmla="*/ 17 h 545"/>
                  <a:gd name="T4" fmla="*/ 97 w 137"/>
                  <a:gd name="T5" fmla="*/ 112 h 545"/>
                  <a:gd name="T6" fmla="*/ 116 w 137"/>
                  <a:gd name="T7" fmla="*/ 242 h 545"/>
                  <a:gd name="T8" fmla="*/ 135 w 137"/>
                  <a:gd name="T9" fmla="*/ 505 h 545"/>
                  <a:gd name="T10" fmla="*/ 137 w 137"/>
                  <a:gd name="T11" fmla="*/ 540 h 545"/>
                  <a:gd name="T12" fmla="*/ 92 w 137"/>
                  <a:gd name="T13" fmla="*/ 545 h 545"/>
                  <a:gd name="T14" fmla="*/ 74 w 137"/>
                  <a:gd name="T15" fmla="*/ 541 h 545"/>
                  <a:gd name="T16" fmla="*/ 76 w 137"/>
                  <a:gd name="T17" fmla="*/ 520 h 545"/>
                  <a:gd name="T18" fmla="*/ 68 w 137"/>
                  <a:gd name="T19" fmla="*/ 425 h 545"/>
                  <a:gd name="T20" fmla="*/ 38 w 137"/>
                  <a:gd name="T21" fmla="*/ 310 h 545"/>
                  <a:gd name="T22" fmla="*/ 9 w 137"/>
                  <a:gd name="T23" fmla="*/ 150 h 545"/>
                  <a:gd name="T24" fmla="*/ 14 w 137"/>
                  <a:gd name="T25" fmla="*/ 0 h 5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37" h="545">
                    <a:moveTo>
                      <a:pt x="14" y="0"/>
                    </a:moveTo>
                    <a:cubicBezTo>
                      <a:pt x="26" y="0"/>
                      <a:pt x="38" y="8"/>
                      <a:pt x="47" y="17"/>
                    </a:cubicBezTo>
                    <a:cubicBezTo>
                      <a:pt x="73" y="42"/>
                      <a:pt x="91" y="76"/>
                      <a:pt x="97" y="112"/>
                    </a:cubicBezTo>
                    <a:cubicBezTo>
                      <a:pt x="105" y="155"/>
                      <a:pt x="111" y="199"/>
                      <a:pt x="116" y="242"/>
                    </a:cubicBezTo>
                    <a:cubicBezTo>
                      <a:pt x="127" y="330"/>
                      <a:pt x="131" y="417"/>
                      <a:pt x="135" y="505"/>
                    </a:cubicBezTo>
                    <a:cubicBezTo>
                      <a:pt x="136" y="516"/>
                      <a:pt x="136" y="528"/>
                      <a:pt x="137" y="540"/>
                    </a:cubicBezTo>
                    <a:cubicBezTo>
                      <a:pt x="137" y="544"/>
                      <a:pt x="96" y="545"/>
                      <a:pt x="92" y="545"/>
                    </a:cubicBezTo>
                    <a:cubicBezTo>
                      <a:pt x="88" y="544"/>
                      <a:pt x="77" y="545"/>
                      <a:pt x="74" y="541"/>
                    </a:cubicBezTo>
                    <a:cubicBezTo>
                      <a:pt x="71" y="537"/>
                      <a:pt x="75" y="525"/>
                      <a:pt x="76" y="520"/>
                    </a:cubicBezTo>
                    <a:cubicBezTo>
                      <a:pt x="78" y="488"/>
                      <a:pt x="75" y="456"/>
                      <a:pt x="68" y="425"/>
                    </a:cubicBezTo>
                    <a:cubicBezTo>
                      <a:pt x="60" y="386"/>
                      <a:pt x="48" y="349"/>
                      <a:pt x="38" y="310"/>
                    </a:cubicBezTo>
                    <a:cubicBezTo>
                      <a:pt x="24" y="258"/>
                      <a:pt x="15" y="204"/>
                      <a:pt x="9" y="150"/>
                    </a:cubicBezTo>
                    <a:cubicBezTo>
                      <a:pt x="5" y="100"/>
                      <a:pt x="0" y="49"/>
                      <a:pt x="14" y="0"/>
                    </a:cubicBezTo>
                    <a:close/>
                  </a:path>
                </a:pathLst>
              </a:custGeom>
              <a:solidFill>
                <a:srgbClr val="ACD0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56" name="Freeform 115">
                <a:extLst>
                  <a:ext uri="{FF2B5EF4-FFF2-40B4-BE49-F238E27FC236}">
                    <a16:creationId xmlns:a16="http://schemas.microsoft.com/office/drawing/2014/main" id="{1E7A95C6-75F3-B246-A3F2-8D363FAC012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16501" y="1174750"/>
                <a:ext cx="642938" cy="1089025"/>
              </a:xfrm>
              <a:custGeom>
                <a:avLst/>
                <a:gdLst>
                  <a:gd name="T0" fmla="*/ 96 w 184"/>
                  <a:gd name="T1" fmla="*/ 138 h 312"/>
                  <a:gd name="T2" fmla="*/ 83 w 184"/>
                  <a:gd name="T3" fmla="*/ 92 h 312"/>
                  <a:gd name="T4" fmla="*/ 110 w 184"/>
                  <a:gd name="T5" fmla="*/ 108 h 312"/>
                  <a:gd name="T6" fmla="*/ 184 w 184"/>
                  <a:gd name="T7" fmla="*/ 45 h 312"/>
                  <a:gd name="T8" fmla="*/ 129 w 184"/>
                  <a:gd name="T9" fmla="*/ 0 h 312"/>
                  <a:gd name="T10" fmla="*/ 105 w 184"/>
                  <a:gd name="T11" fmla="*/ 23 h 312"/>
                  <a:gd name="T12" fmla="*/ 58 w 184"/>
                  <a:gd name="T13" fmla="*/ 75 h 312"/>
                  <a:gd name="T14" fmla="*/ 40 w 184"/>
                  <a:gd name="T15" fmla="*/ 117 h 312"/>
                  <a:gd name="T16" fmla="*/ 18 w 184"/>
                  <a:gd name="T17" fmla="*/ 149 h 312"/>
                  <a:gd name="T18" fmla="*/ 6 w 184"/>
                  <a:gd name="T19" fmla="*/ 176 h 312"/>
                  <a:gd name="T20" fmla="*/ 5 w 184"/>
                  <a:gd name="T21" fmla="*/ 201 h 312"/>
                  <a:gd name="T22" fmla="*/ 0 w 184"/>
                  <a:gd name="T23" fmla="*/ 266 h 312"/>
                  <a:gd name="T24" fmla="*/ 0 w 184"/>
                  <a:gd name="T25" fmla="*/ 312 h 312"/>
                  <a:gd name="T26" fmla="*/ 23 w 184"/>
                  <a:gd name="T27" fmla="*/ 224 h 312"/>
                  <a:gd name="T28" fmla="*/ 96 w 184"/>
                  <a:gd name="T29" fmla="*/ 138 h 3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84" h="312">
                    <a:moveTo>
                      <a:pt x="96" y="138"/>
                    </a:moveTo>
                    <a:cubicBezTo>
                      <a:pt x="92" y="123"/>
                      <a:pt x="87" y="108"/>
                      <a:pt x="83" y="92"/>
                    </a:cubicBezTo>
                    <a:cubicBezTo>
                      <a:pt x="92" y="97"/>
                      <a:pt x="101" y="103"/>
                      <a:pt x="110" y="108"/>
                    </a:cubicBezTo>
                    <a:cubicBezTo>
                      <a:pt x="130" y="92"/>
                      <a:pt x="163" y="59"/>
                      <a:pt x="184" y="45"/>
                    </a:cubicBezTo>
                    <a:cubicBezTo>
                      <a:pt x="182" y="36"/>
                      <a:pt x="144" y="8"/>
                      <a:pt x="129" y="0"/>
                    </a:cubicBezTo>
                    <a:cubicBezTo>
                      <a:pt x="121" y="8"/>
                      <a:pt x="113" y="15"/>
                      <a:pt x="105" y="23"/>
                    </a:cubicBezTo>
                    <a:cubicBezTo>
                      <a:pt x="88" y="39"/>
                      <a:pt x="69" y="54"/>
                      <a:pt x="58" y="75"/>
                    </a:cubicBezTo>
                    <a:cubicBezTo>
                      <a:pt x="51" y="89"/>
                      <a:pt x="47" y="103"/>
                      <a:pt x="40" y="117"/>
                    </a:cubicBezTo>
                    <a:cubicBezTo>
                      <a:pt x="33" y="128"/>
                      <a:pt x="25" y="138"/>
                      <a:pt x="18" y="149"/>
                    </a:cubicBezTo>
                    <a:cubicBezTo>
                      <a:pt x="13" y="157"/>
                      <a:pt x="7" y="167"/>
                      <a:pt x="6" y="176"/>
                    </a:cubicBezTo>
                    <a:cubicBezTo>
                      <a:pt x="6" y="185"/>
                      <a:pt x="6" y="193"/>
                      <a:pt x="5" y="201"/>
                    </a:cubicBezTo>
                    <a:cubicBezTo>
                      <a:pt x="2" y="223"/>
                      <a:pt x="0" y="244"/>
                      <a:pt x="0" y="266"/>
                    </a:cubicBezTo>
                    <a:cubicBezTo>
                      <a:pt x="0" y="281"/>
                      <a:pt x="0" y="296"/>
                      <a:pt x="0" y="312"/>
                    </a:cubicBezTo>
                    <a:cubicBezTo>
                      <a:pt x="5" y="282"/>
                      <a:pt x="11" y="252"/>
                      <a:pt x="23" y="224"/>
                    </a:cubicBezTo>
                    <a:cubicBezTo>
                      <a:pt x="37" y="188"/>
                      <a:pt x="62" y="155"/>
                      <a:pt x="96" y="138"/>
                    </a:cubicBezTo>
                    <a:close/>
                  </a:path>
                </a:pathLst>
              </a:custGeom>
              <a:solidFill>
                <a:srgbClr val="8BB6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57" name="Freeform 116">
                <a:extLst>
                  <a:ext uri="{FF2B5EF4-FFF2-40B4-BE49-F238E27FC236}">
                    <a16:creationId xmlns:a16="http://schemas.microsoft.com/office/drawing/2014/main" id="{2B5D72CD-09AC-1645-90AC-03E6983F230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41913" y="3116263"/>
                <a:ext cx="534988" cy="628650"/>
              </a:xfrm>
              <a:custGeom>
                <a:avLst/>
                <a:gdLst>
                  <a:gd name="T0" fmla="*/ 32 w 153"/>
                  <a:gd name="T1" fmla="*/ 0 h 180"/>
                  <a:gd name="T2" fmla="*/ 0 w 153"/>
                  <a:gd name="T3" fmla="*/ 146 h 180"/>
                  <a:gd name="T4" fmla="*/ 133 w 153"/>
                  <a:gd name="T5" fmla="*/ 166 h 180"/>
                  <a:gd name="T6" fmla="*/ 150 w 153"/>
                  <a:gd name="T7" fmla="*/ 16 h 180"/>
                  <a:gd name="T8" fmla="*/ 32 w 153"/>
                  <a:gd name="T9" fmla="*/ 0 h 1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3" h="180">
                    <a:moveTo>
                      <a:pt x="32" y="0"/>
                    </a:moveTo>
                    <a:cubicBezTo>
                      <a:pt x="31" y="25"/>
                      <a:pt x="0" y="146"/>
                      <a:pt x="0" y="146"/>
                    </a:cubicBezTo>
                    <a:cubicBezTo>
                      <a:pt x="0" y="146"/>
                      <a:pt x="78" y="180"/>
                      <a:pt x="133" y="166"/>
                    </a:cubicBezTo>
                    <a:cubicBezTo>
                      <a:pt x="145" y="111"/>
                      <a:pt x="153" y="52"/>
                      <a:pt x="150" y="16"/>
                    </a:cubicBezTo>
                    <a:cubicBezTo>
                      <a:pt x="96" y="18"/>
                      <a:pt x="32" y="0"/>
                      <a:pt x="32" y="0"/>
                    </a:cubicBezTo>
                    <a:close/>
                  </a:path>
                </a:pathLst>
              </a:custGeom>
              <a:solidFill>
                <a:srgbClr val="A1C4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58" name="Oval 117">
                <a:extLst>
                  <a:ext uri="{FF2B5EF4-FFF2-40B4-BE49-F238E27FC236}">
                    <a16:creationId xmlns:a16="http://schemas.microsoft.com/office/drawing/2014/main" id="{09D2710F-1EF0-A443-972A-6D340C7E96F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118101" y="2627313"/>
                <a:ext cx="80963" cy="80963"/>
              </a:xfrm>
              <a:prstGeom prst="ellipse">
                <a:avLst/>
              </a:prstGeom>
              <a:solidFill>
                <a:srgbClr val="2140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59" name="Oval 118">
                <a:extLst>
                  <a:ext uri="{FF2B5EF4-FFF2-40B4-BE49-F238E27FC236}">
                    <a16:creationId xmlns:a16="http://schemas.microsoft.com/office/drawing/2014/main" id="{4DCCCF3C-2437-1847-BFEE-20CB63F4611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103813" y="3000375"/>
                <a:ext cx="77788" cy="80963"/>
              </a:xfrm>
              <a:prstGeom prst="ellipse">
                <a:avLst/>
              </a:prstGeom>
              <a:solidFill>
                <a:srgbClr val="2140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60" name="Oval 119">
                <a:extLst>
                  <a:ext uri="{FF2B5EF4-FFF2-40B4-BE49-F238E27FC236}">
                    <a16:creationId xmlns:a16="http://schemas.microsoft.com/office/drawing/2014/main" id="{C16963B6-F9DE-BE43-85CF-BB4528EB8AD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72063" y="3373438"/>
                <a:ext cx="77788" cy="77788"/>
              </a:xfrm>
              <a:prstGeom prst="ellipse">
                <a:avLst/>
              </a:prstGeom>
              <a:solidFill>
                <a:srgbClr val="2140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61" name="Freeform 120">
                <a:extLst>
                  <a:ext uri="{FF2B5EF4-FFF2-40B4-BE49-F238E27FC236}">
                    <a16:creationId xmlns:a16="http://schemas.microsoft.com/office/drawing/2014/main" id="{FDA57EA0-447C-8C42-ABCE-70626FF7D2D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80001" y="903288"/>
                <a:ext cx="454025" cy="684213"/>
              </a:xfrm>
              <a:custGeom>
                <a:avLst/>
                <a:gdLst>
                  <a:gd name="T0" fmla="*/ 23 w 130"/>
                  <a:gd name="T1" fmla="*/ 183 h 196"/>
                  <a:gd name="T2" fmla="*/ 20 w 130"/>
                  <a:gd name="T3" fmla="*/ 192 h 196"/>
                  <a:gd name="T4" fmla="*/ 12 w 130"/>
                  <a:gd name="T5" fmla="*/ 196 h 196"/>
                  <a:gd name="T6" fmla="*/ 7 w 130"/>
                  <a:gd name="T7" fmla="*/ 192 h 196"/>
                  <a:gd name="T8" fmla="*/ 5 w 130"/>
                  <a:gd name="T9" fmla="*/ 185 h 196"/>
                  <a:gd name="T10" fmla="*/ 22 w 130"/>
                  <a:gd name="T11" fmla="*/ 117 h 196"/>
                  <a:gd name="T12" fmla="*/ 41 w 130"/>
                  <a:gd name="T13" fmla="*/ 98 h 196"/>
                  <a:gd name="T14" fmla="*/ 62 w 130"/>
                  <a:gd name="T15" fmla="*/ 81 h 196"/>
                  <a:gd name="T16" fmla="*/ 74 w 130"/>
                  <a:gd name="T17" fmla="*/ 72 h 196"/>
                  <a:gd name="T18" fmla="*/ 79 w 130"/>
                  <a:gd name="T19" fmla="*/ 62 h 196"/>
                  <a:gd name="T20" fmla="*/ 74 w 130"/>
                  <a:gd name="T21" fmla="*/ 48 h 196"/>
                  <a:gd name="T22" fmla="*/ 60 w 130"/>
                  <a:gd name="T23" fmla="*/ 23 h 196"/>
                  <a:gd name="T24" fmla="*/ 82 w 130"/>
                  <a:gd name="T25" fmla="*/ 0 h 196"/>
                  <a:gd name="T26" fmla="*/ 115 w 130"/>
                  <a:gd name="T27" fmla="*/ 43 h 196"/>
                  <a:gd name="T28" fmla="*/ 124 w 130"/>
                  <a:gd name="T29" fmla="*/ 55 h 196"/>
                  <a:gd name="T30" fmla="*/ 130 w 130"/>
                  <a:gd name="T31" fmla="*/ 72 h 196"/>
                  <a:gd name="T32" fmla="*/ 120 w 130"/>
                  <a:gd name="T33" fmla="*/ 94 h 196"/>
                  <a:gd name="T34" fmla="*/ 79 w 130"/>
                  <a:gd name="T35" fmla="*/ 118 h 196"/>
                  <a:gd name="T36" fmla="*/ 32 w 130"/>
                  <a:gd name="T37" fmla="*/ 164 h 196"/>
                  <a:gd name="T38" fmla="*/ 23 w 130"/>
                  <a:gd name="T39" fmla="*/ 183 h 1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30" h="196">
                    <a:moveTo>
                      <a:pt x="23" y="183"/>
                    </a:moveTo>
                    <a:cubicBezTo>
                      <a:pt x="22" y="186"/>
                      <a:pt x="21" y="189"/>
                      <a:pt x="20" y="192"/>
                    </a:cubicBezTo>
                    <a:cubicBezTo>
                      <a:pt x="18" y="194"/>
                      <a:pt x="15" y="196"/>
                      <a:pt x="12" y="196"/>
                    </a:cubicBezTo>
                    <a:cubicBezTo>
                      <a:pt x="10" y="196"/>
                      <a:pt x="8" y="194"/>
                      <a:pt x="7" y="192"/>
                    </a:cubicBezTo>
                    <a:cubicBezTo>
                      <a:pt x="5" y="190"/>
                      <a:pt x="5" y="188"/>
                      <a:pt x="5" y="185"/>
                    </a:cubicBezTo>
                    <a:cubicBezTo>
                      <a:pt x="0" y="161"/>
                      <a:pt x="7" y="136"/>
                      <a:pt x="22" y="117"/>
                    </a:cubicBezTo>
                    <a:cubicBezTo>
                      <a:pt x="28" y="110"/>
                      <a:pt x="34" y="104"/>
                      <a:pt x="41" y="98"/>
                    </a:cubicBezTo>
                    <a:cubicBezTo>
                      <a:pt x="47" y="92"/>
                      <a:pt x="54" y="86"/>
                      <a:pt x="62" y="81"/>
                    </a:cubicBezTo>
                    <a:cubicBezTo>
                      <a:pt x="66" y="78"/>
                      <a:pt x="70" y="76"/>
                      <a:pt x="74" y="72"/>
                    </a:cubicBezTo>
                    <a:cubicBezTo>
                      <a:pt x="76" y="70"/>
                      <a:pt x="79" y="66"/>
                      <a:pt x="79" y="62"/>
                    </a:cubicBezTo>
                    <a:cubicBezTo>
                      <a:pt x="79" y="57"/>
                      <a:pt x="76" y="52"/>
                      <a:pt x="74" y="48"/>
                    </a:cubicBezTo>
                    <a:cubicBezTo>
                      <a:pt x="70" y="39"/>
                      <a:pt x="66" y="31"/>
                      <a:pt x="60" y="23"/>
                    </a:cubicBezTo>
                    <a:cubicBezTo>
                      <a:pt x="69" y="16"/>
                      <a:pt x="76" y="8"/>
                      <a:pt x="82" y="0"/>
                    </a:cubicBezTo>
                    <a:cubicBezTo>
                      <a:pt x="93" y="14"/>
                      <a:pt x="104" y="28"/>
                      <a:pt x="115" y="43"/>
                    </a:cubicBezTo>
                    <a:cubicBezTo>
                      <a:pt x="118" y="47"/>
                      <a:pt x="121" y="51"/>
                      <a:pt x="124" y="55"/>
                    </a:cubicBezTo>
                    <a:cubicBezTo>
                      <a:pt x="127" y="61"/>
                      <a:pt x="130" y="66"/>
                      <a:pt x="130" y="72"/>
                    </a:cubicBezTo>
                    <a:cubicBezTo>
                      <a:pt x="130" y="80"/>
                      <a:pt x="126" y="88"/>
                      <a:pt x="120" y="94"/>
                    </a:cubicBezTo>
                    <a:cubicBezTo>
                      <a:pt x="108" y="105"/>
                      <a:pt x="92" y="110"/>
                      <a:pt x="79" y="118"/>
                    </a:cubicBezTo>
                    <a:cubicBezTo>
                      <a:pt x="67" y="127"/>
                      <a:pt x="36" y="159"/>
                      <a:pt x="32" y="164"/>
                    </a:cubicBezTo>
                    <a:cubicBezTo>
                      <a:pt x="28" y="170"/>
                      <a:pt x="25" y="176"/>
                      <a:pt x="23" y="183"/>
                    </a:cubicBezTo>
                    <a:close/>
                  </a:path>
                </a:pathLst>
              </a:custGeom>
              <a:solidFill>
                <a:srgbClr val="231F2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62" name="Freeform 121">
                <a:extLst>
                  <a:ext uri="{FF2B5EF4-FFF2-40B4-BE49-F238E27FC236}">
                    <a16:creationId xmlns:a16="http://schemas.microsoft.com/office/drawing/2014/main" id="{8D569130-BADE-A24F-8224-DE817B94C5C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52988" y="347663"/>
                <a:ext cx="631825" cy="635000"/>
              </a:xfrm>
              <a:custGeom>
                <a:avLst/>
                <a:gdLst>
                  <a:gd name="T0" fmla="*/ 125 w 181"/>
                  <a:gd name="T1" fmla="*/ 182 h 182"/>
                  <a:gd name="T2" fmla="*/ 43 w 181"/>
                  <a:gd name="T3" fmla="*/ 139 h 182"/>
                  <a:gd name="T4" fmla="*/ 1 w 181"/>
                  <a:gd name="T5" fmla="*/ 86 h 182"/>
                  <a:gd name="T6" fmla="*/ 59 w 181"/>
                  <a:gd name="T7" fmla="*/ 19 h 182"/>
                  <a:gd name="T8" fmla="*/ 173 w 181"/>
                  <a:gd name="T9" fmla="*/ 73 h 182"/>
                  <a:gd name="T10" fmla="*/ 147 w 181"/>
                  <a:gd name="T11" fmla="*/ 159 h 182"/>
                  <a:gd name="T12" fmla="*/ 125 w 181"/>
                  <a:gd name="T13" fmla="*/ 182 h 1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81" h="182">
                    <a:moveTo>
                      <a:pt x="125" y="182"/>
                    </a:moveTo>
                    <a:cubicBezTo>
                      <a:pt x="108" y="169"/>
                      <a:pt x="61" y="145"/>
                      <a:pt x="43" y="139"/>
                    </a:cubicBezTo>
                    <a:cubicBezTo>
                      <a:pt x="25" y="134"/>
                      <a:pt x="0" y="105"/>
                      <a:pt x="1" y="86"/>
                    </a:cubicBezTo>
                    <a:cubicBezTo>
                      <a:pt x="1" y="66"/>
                      <a:pt x="5" y="38"/>
                      <a:pt x="59" y="19"/>
                    </a:cubicBezTo>
                    <a:cubicBezTo>
                      <a:pt x="112" y="0"/>
                      <a:pt x="165" y="24"/>
                      <a:pt x="173" y="73"/>
                    </a:cubicBezTo>
                    <a:cubicBezTo>
                      <a:pt x="181" y="121"/>
                      <a:pt x="147" y="159"/>
                      <a:pt x="147" y="159"/>
                    </a:cubicBezTo>
                    <a:lnTo>
                      <a:pt x="125" y="182"/>
                    </a:lnTo>
                    <a:close/>
                  </a:path>
                </a:pathLst>
              </a:custGeom>
              <a:solidFill>
                <a:srgbClr val="231F2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63" name="Freeform 122">
                <a:extLst>
                  <a:ext uri="{FF2B5EF4-FFF2-40B4-BE49-F238E27FC236}">
                    <a16:creationId xmlns:a16="http://schemas.microsoft.com/office/drawing/2014/main" id="{F54B874E-F84A-ED43-A3DC-CEF0FC59055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60976" y="882650"/>
                <a:ext cx="130175" cy="111125"/>
              </a:xfrm>
              <a:custGeom>
                <a:avLst/>
                <a:gdLst>
                  <a:gd name="T0" fmla="*/ 35 w 37"/>
                  <a:gd name="T1" fmla="*/ 3 h 32"/>
                  <a:gd name="T2" fmla="*/ 23 w 37"/>
                  <a:gd name="T3" fmla="*/ 22 h 32"/>
                  <a:gd name="T4" fmla="*/ 2 w 37"/>
                  <a:gd name="T5" fmla="*/ 29 h 32"/>
                  <a:gd name="T6" fmla="*/ 14 w 37"/>
                  <a:gd name="T7" fmla="*/ 11 h 32"/>
                  <a:gd name="T8" fmla="*/ 35 w 37"/>
                  <a:gd name="T9" fmla="*/ 3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7" h="32">
                    <a:moveTo>
                      <a:pt x="35" y="3"/>
                    </a:moveTo>
                    <a:cubicBezTo>
                      <a:pt x="37" y="6"/>
                      <a:pt x="32" y="15"/>
                      <a:pt x="23" y="22"/>
                    </a:cubicBezTo>
                    <a:cubicBezTo>
                      <a:pt x="14" y="29"/>
                      <a:pt x="4" y="32"/>
                      <a:pt x="2" y="29"/>
                    </a:cubicBezTo>
                    <a:cubicBezTo>
                      <a:pt x="0" y="26"/>
                      <a:pt x="5" y="18"/>
                      <a:pt x="14" y="11"/>
                    </a:cubicBezTo>
                    <a:cubicBezTo>
                      <a:pt x="23" y="4"/>
                      <a:pt x="33" y="0"/>
                      <a:pt x="35" y="3"/>
                    </a:cubicBezTo>
                    <a:close/>
                  </a:path>
                </a:pathLst>
              </a:custGeom>
              <a:solidFill>
                <a:srgbClr val="0757B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</p:grpSp>
      </p:grp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5C0F15A-9A07-2B29-FA9E-386BF2FD3000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10</a:t>
            </a:fld>
            <a:endParaRPr lang="en-US"/>
          </a:p>
        </p:txBody>
      </p:sp>
      <p:pic>
        <p:nvPicPr>
          <p:cNvPr id="8" name="Picture 7" descr="A logo of a lion and a map&#10;&#10;AI-generated content may be incorrect.">
            <a:extLst>
              <a:ext uri="{FF2B5EF4-FFF2-40B4-BE49-F238E27FC236}">
                <a16:creationId xmlns:a16="http://schemas.microsoft.com/office/drawing/2014/main" id="{ABC1A98A-274B-30B0-633A-AB067B12A28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49692" y="5619321"/>
            <a:ext cx="964739" cy="116329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2405810"/>
            <a:ext cx="8322945" cy="13335"/>
          </a:xfrm>
          <a:custGeom>
            <a:avLst/>
            <a:gdLst/>
            <a:ahLst/>
            <a:cxnLst/>
            <a:rect l="l" t="t" r="r" b="b"/>
            <a:pathLst>
              <a:path w="8322945" h="13335">
                <a:moveTo>
                  <a:pt x="8322817" y="0"/>
                </a:moveTo>
                <a:lnTo>
                  <a:pt x="0" y="0"/>
                </a:lnTo>
                <a:lnTo>
                  <a:pt x="0" y="12953"/>
                </a:lnTo>
                <a:lnTo>
                  <a:pt x="8322817" y="12953"/>
                </a:lnTo>
                <a:lnTo>
                  <a:pt x="8322817" y="0"/>
                </a:lnTo>
                <a:close/>
              </a:path>
            </a:pathLst>
          </a:custGeom>
          <a:solidFill>
            <a:srgbClr val="7E7E7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4407012"/>
            <a:ext cx="8658860" cy="13335"/>
          </a:xfrm>
          <a:custGeom>
            <a:avLst/>
            <a:gdLst/>
            <a:ahLst/>
            <a:cxnLst/>
            <a:rect l="l" t="t" r="r" b="b"/>
            <a:pathLst>
              <a:path w="8658860" h="13335">
                <a:moveTo>
                  <a:pt x="8658606" y="0"/>
                </a:moveTo>
                <a:lnTo>
                  <a:pt x="0" y="0"/>
                </a:lnTo>
                <a:lnTo>
                  <a:pt x="0" y="12953"/>
                </a:lnTo>
                <a:lnTo>
                  <a:pt x="8658606" y="12953"/>
                </a:lnTo>
                <a:lnTo>
                  <a:pt x="8658606" y="0"/>
                </a:lnTo>
                <a:close/>
              </a:path>
            </a:pathLst>
          </a:custGeom>
          <a:solidFill>
            <a:srgbClr val="7E7E7E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" name="object 5"/>
          <p:cNvGrpSpPr/>
          <p:nvPr/>
        </p:nvGrpSpPr>
        <p:grpSpPr>
          <a:xfrm>
            <a:off x="764212" y="833307"/>
            <a:ext cx="11427788" cy="4463555"/>
            <a:chOff x="764211" y="487158"/>
            <a:chExt cx="11427788" cy="4463555"/>
          </a:xfrm>
        </p:grpSpPr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982641" y="487158"/>
              <a:ext cx="4209358" cy="4463555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83033" y="2472724"/>
              <a:ext cx="1133855" cy="919734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64211" y="2472724"/>
              <a:ext cx="814578" cy="919734"/>
            </a:xfrm>
            <a:prstGeom prst="rect">
              <a:avLst/>
            </a:prstGeom>
          </p:spPr>
        </p:pic>
      </p:grpSp>
      <p:sp>
        <p:nvSpPr>
          <p:cNvPr id="9" name="object 9"/>
          <p:cNvSpPr txBox="1"/>
          <p:nvPr/>
        </p:nvSpPr>
        <p:spPr>
          <a:xfrm>
            <a:off x="424180" y="327151"/>
            <a:ext cx="5695315" cy="635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000" b="1" spc="-135" dirty="0">
                <a:solidFill>
                  <a:srgbClr val="15468F"/>
                </a:solidFill>
                <a:latin typeface="Arial"/>
                <a:cs typeface="Arial"/>
              </a:rPr>
              <a:t>Facts</a:t>
            </a:r>
            <a:r>
              <a:rPr sz="4000" b="1" spc="-275" dirty="0">
                <a:solidFill>
                  <a:srgbClr val="15468F"/>
                </a:solidFill>
                <a:latin typeface="Arial"/>
                <a:cs typeface="Arial"/>
              </a:rPr>
              <a:t> </a:t>
            </a:r>
            <a:r>
              <a:rPr sz="4000" b="1" spc="-135" dirty="0">
                <a:solidFill>
                  <a:srgbClr val="15468F"/>
                </a:solidFill>
                <a:latin typeface="Arial"/>
                <a:cs typeface="Arial"/>
              </a:rPr>
              <a:t>(for</a:t>
            </a:r>
            <a:r>
              <a:rPr sz="4000" b="1" spc="-265" dirty="0">
                <a:solidFill>
                  <a:srgbClr val="15468F"/>
                </a:solidFill>
                <a:latin typeface="Arial"/>
                <a:cs typeface="Arial"/>
              </a:rPr>
              <a:t> </a:t>
            </a:r>
            <a:r>
              <a:rPr lang="en-US" sz="4000" b="1" spc="-114" dirty="0">
                <a:solidFill>
                  <a:srgbClr val="15468F"/>
                </a:solidFill>
                <a:latin typeface="Arial"/>
                <a:cs typeface="Arial"/>
              </a:rPr>
              <a:t>Georgia</a:t>
            </a:r>
            <a:r>
              <a:rPr sz="4000" b="1" spc="-80" dirty="0">
                <a:solidFill>
                  <a:srgbClr val="15468F"/>
                </a:solidFill>
                <a:latin typeface="Arial"/>
                <a:cs typeface="Arial"/>
              </a:rPr>
              <a:t>):</a:t>
            </a:r>
            <a:endParaRPr sz="4000" dirty="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26037" y="1165048"/>
            <a:ext cx="1846934" cy="11208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600" spc="-345" dirty="0">
                <a:solidFill>
                  <a:srgbClr val="FFC000"/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Arial Black"/>
                <a:cs typeface="Arial Black"/>
              </a:rPr>
              <a:t>&gt;</a:t>
            </a:r>
            <a:r>
              <a:rPr lang="en-US" sz="7200" spc="-345" dirty="0">
                <a:solidFill>
                  <a:srgbClr val="FFC000"/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Arial Black"/>
                <a:cs typeface="Arial Black"/>
              </a:rPr>
              <a:t>80</a:t>
            </a:r>
            <a:endParaRPr sz="7200" dirty="0"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  <a:latin typeface="Arial Black"/>
              <a:cs typeface="Arial Black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049554" y="1035102"/>
            <a:ext cx="654811" cy="695960"/>
          </a:xfrm>
          <a:prstGeom prst="rect">
            <a:avLst/>
          </a:prstGeom>
          <a:effectLst>
            <a:innerShdw blurRad="63500" dist="50800" dir="18900000">
              <a:prstClr val="black">
                <a:alpha val="50000"/>
              </a:prstClr>
            </a:innerShdw>
          </a:effectLst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400" spc="-50" dirty="0">
                <a:solidFill>
                  <a:srgbClr val="FFC000"/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Arial Black"/>
                <a:cs typeface="Arial Black"/>
              </a:rPr>
              <a:t>%</a:t>
            </a:r>
            <a:endParaRPr sz="4400" dirty="0"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  <a:latin typeface="Arial Black"/>
              <a:cs typeface="Arial Black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879028" y="1141713"/>
            <a:ext cx="4422140" cy="4135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600" dirty="0">
                <a:solidFill>
                  <a:srgbClr val="404040"/>
                </a:solidFill>
                <a:latin typeface="Arial"/>
                <a:cs typeface="Arial"/>
              </a:rPr>
              <a:t>of</a:t>
            </a:r>
            <a:r>
              <a:rPr sz="2600" spc="-60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600" dirty="0">
                <a:solidFill>
                  <a:srgbClr val="404040"/>
                </a:solidFill>
                <a:latin typeface="Arial"/>
                <a:cs typeface="Arial"/>
              </a:rPr>
              <a:t>the</a:t>
            </a:r>
            <a:r>
              <a:rPr sz="2600" spc="-60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lang="en-US" sz="2600" dirty="0">
                <a:solidFill>
                  <a:srgbClr val="404040"/>
                </a:solidFill>
                <a:latin typeface="Arial"/>
                <a:cs typeface="Arial"/>
              </a:rPr>
              <a:t>2.6</a:t>
            </a:r>
            <a:r>
              <a:rPr sz="2600" spc="-60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600" dirty="0">
                <a:solidFill>
                  <a:srgbClr val="404040"/>
                </a:solidFill>
                <a:latin typeface="Arial"/>
                <a:cs typeface="Arial"/>
              </a:rPr>
              <a:t>million</a:t>
            </a:r>
            <a:r>
              <a:rPr sz="2600" spc="-55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600" dirty="0">
                <a:solidFill>
                  <a:srgbClr val="404040"/>
                </a:solidFill>
                <a:latin typeface="Arial"/>
                <a:cs typeface="Arial"/>
              </a:rPr>
              <a:t>people</a:t>
            </a:r>
            <a:r>
              <a:rPr sz="2600" spc="-45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600" spc="-20" dirty="0">
                <a:solidFill>
                  <a:srgbClr val="404040"/>
                </a:solidFill>
                <a:latin typeface="Arial"/>
                <a:cs typeface="Arial"/>
              </a:rPr>
              <a:t>with</a:t>
            </a:r>
            <a:endParaRPr sz="2600" dirty="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895206" y="1500482"/>
            <a:ext cx="6140831" cy="8258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2600" dirty="0">
                <a:solidFill>
                  <a:srgbClr val="404040"/>
                </a:solidFill>
                <a:latin typeface="Arial"/>
                <a:cs typeface="Arial"/>
              </a:rPr>
              <a:t>high blood sugar</a:t>
            </a:r>
            <a:r>
              <a:rPr sz="2600" spc="-105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lang="en-US" sz="2600" spc="-105" dirty="0">
                <a:solidFill>
                  <a:srgbClr val="404040"/>
                </a:solidFill>
                <a:latin typeface="Arial"/>
                <a:cs typeface="Arial"/>
              </a:rPr>
              <a:t>(hyperglycemia) </a:t>
            </a: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600" dirty="0">
                <a:solidFill>
                  <a:srgbClr val="404040"/>
                </a:solidFill>
                <a:latin typeface="Arial"/>
                <a:cs typeface="Arial"/>
              </a:rPr>
              <a:t>don’t</a:t>
            </a:r>
            <a:r>
              <a:rPr sz="2600" spc="-105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600" dirty="0">
                <a:solidFill>
                  <a:srgbClr val="404040"/>
                </a:solidFill>
                <a:latin typeface="Arial"/>
                <a:cs typeface="Arial"/>
              </a:rPr>
              <a:t>know</a:t>
            </a:r>
            <a:r>
              <a:rPr sz="2600" spc="-110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600" spc="-25" dirty="0">
                <a:solidFill>
                  <a:srgbClr val="404040"/>
                </a:solidFill>
                <a:latin typeface="Arial"/>
                <a:cs typeface="Arial"/>
              </a:rPr>
              <a:t>it</a:t>
            </a:r>
            <a:r>
              <a:rPr lang="en-US" sz="2600" spc="-25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endParaRPr sz="2600" dirty="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4020923" y="2574056"/>
            <a:ext cx="5555435" cy="1651093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600" dirty="0">
                <a:solidFill>
                  <a:srgbClr val="404040"/>
                </a:solidFill>
                <a:latin typeface="Arial"/>
                <a:cs typeface="Arial"/>
              </a:rPr>
              <a:t>of</a:t>
            </a:r>
            <a:r>
              <a:rPr sz="2600" spc="-60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lang="en-US" sz="2600" dirty="0">
                <a:solidFill>
                  <a:srgbClr val="404040"/>
                </a:solidFill>
                <a:latin typeface="Arial"/>
                <a:cs typeface="Arial"/>
              </a:rPr>
              <a:t>Georgians with </a:t>
            </a:r>
          </a:p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sz="2600" dirty="0">
                <a:solidFill>
                  <a:srgbClr val="404040"/>
                </a:solidFill>
                <a:latin typeface="Arial"/>
                <a:cs typeface="Arial"/>
              </a:rPr>
              <a:t>Type 2 Diabetes are </a:t>
            </a:r>
          </a:p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sz="2600" dirty="0">
                <a:solidFill>
                  <a:srgbClr val="404040"/>
                </a:solidFill>
                <a:latin typeface="Arial"/>
                <a:cs typeface="Arial"/>
              </a:rPr>
              <a:t>undiagnosed (estimates</a:t>
            </a:r>
          </a:p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sz="2600" dirty="0">
                <a:solidFill>
                  <a:srgbClr val="404040"/>
                </a:solidFill>
                <a:latin typeface="Arial"/>
                <a:cs typeface="Arial"/>
              </a:rPr>
              <a:t>range from 63 – 234 thousand)</a:t>
            </a:r>
            <a:endParaRPr sz="2600" dirty="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2104662" y="2764029"/>
            <a:ext cx="1798345" cy="11208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7200" spc="-525" dirty="0">
                <a:solidFill>
                  <a:srgbClr val="15468F"/>
                </a:solidFill>
                <a:latin typeface="Arial Black"/>
                <a:cs typeface="Arial Black"/>
              </a:rPr>
              <a:t>20</a:t>
            </a:r>
            <a:endParaRPr sz="7200" dirty="0">
              <a:latin typeface="Arial Black"/>
              <a:cs typeface="Arial Black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3182088" y="2588808"/>
            <a:ext cx="838835" cy="68993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400" spc="-50" dirty="0">
                <a:solidFill>
                  <a:srgbClr val="15468F"/>
                </a:solidFill>
                <a:latin typeface="Arial Black"/>
                <a:cs typeface="Arial Black"/>
              </a:rPr>
              <a:t>%</a:t>
            </a:r>
            <a:endParaRPr sz="4400" dirty="0">
              <a:latin typeface="Arial Black"/>
              <a:cs typeface="Arial Black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817786" y="4890297"/>
            <a:ext cx="9329318" cy="865622"/>
          </a:xfrm>
          <a:prstGeom prst="rect">
            <a:avLst/>
          </a:prstGeom>
        </p:spPr>
        <p:txBody>
          <a:bodyPr vert="horz" wrap="square" lIns="0" tIns="44450" rIns="0" bIns="0" rtlCol="0">
            <a:spAutoFit/>
          </a:bodyPr>
          <a:lstStyle/>
          <a:p>
            <a:pPr marL="38100" marR="30480">
              <a:lnSpc>
                <a:spcPts val="3190"/>
              </a:lnSpc>
              <a:spcBef>
                <a:spcPts val="350"/>
              </a:spcBef>
            </a:pPr>
            <a:r>
              <a:rPr lang="en-US" sz="2800" b="1" dirty="0">
                <a:solidFill>
                  <a:srgbClr val="404040"/>
                </a:solidFill>
                <a:latin typeface="Arial"/>
                <a:cs typeface="Arial"/>
              </a:rPr>
              <a:t>Our “TARGET AUDIENCE” </a:t>
            </a:r>
            <a:r>
              <a:rPr lang="en-US" sz="2800" spc="-10" dirty="0">
                <a:solidFill>
                  <a:srgbClr val="404040"/>
                </a:solidFill>
                <a:latin typeface="Arial"/>
                <a:cs typeface="Arial"/>
              </a:rPr>
              <a:t>for diabetes awareness and screening exceeds </a:t>
            </a:r>
            <a:r>
              <a:rPr lang="en-US" sz="2800" b="1" spc="-10" dirty="0">
                <a:solidFill>
                  <a:schemeClr val="accent5">
                    <a:lumMod val="75000"/>
                  </a:schemeClr>
                </a:solidFill>
                <a:latin typeface="Arial"/>
                <a:cs typeface="Arial"/>
              </a:rPr>
              <a:t>2 MILLION</a:t>
            </a:r>
            <a:r>
              <a:rPr lang="en-US" sz="2800" b="1" spc="-10" dirty="0">
                <a:solidFill>
                  <a:srgbClr val="002060"/>
                </a:solidFill>
                <a:latin typeface="Arial"/>
                <a:cs typeface="Arial"/>
              </a:rPr>
              <a:t> </a:t>
            </a:r>
            <a:r>
              <a:rPr lang="en-US" sz="2800" b="1" spc="-10" dirty="0">
                <a:solidFill>
                  <a:srgbClr val="404040"/>
                </a:solidFill>
                <a:latin typeface="Arial"/>
                <a:cs typeface="Arial"/>
              </a:rPr>
              <a:t>Georgians</a:t>
            </a:r>
            <a:r>
              <a:rPr lang="en-US" sz="2800" spc="-10" dirty="0">
                <a:solidFill>
                  <a:srgbClr val="404040"/>
                </a:solidFill>
                <a:latin typeface="Arial"/>
                <a:cs typeface="Arial"/>
              </a:rPr>
              <a:t>!</a:t>
            </a:r>
            <a:endParaRPr sz="2775" baseline="25525" dirty="0">
              <a:latin typeface="Arial"/>
              <a:cs typeface="Arial"/>
            </a:endParaRPr>
          </a:p>
        </p:txBody>
      </p:sp>
      <p:grpSp>
        <p:nvGrpSpPr>
          <p:cNvPr id="14" name="object 44">
            <a:extLst>
              <a:ext uri="{FF2B5EF4-FFF2-40B4-BE49-F238E27FC236}">
                <a16:creationId xmlns:a16="http://schemas.microsoft.com/office/drawing/2014/main" id="{67B9C415-3510-E683-029E-981DE7FB1F58}"/>
              </a:ext>
            </a:extLst>
          </p:cNvPr>
          <p:cNvGrpSpPr/>
          <p:nvPr/>
        </p:nvGrpSpPr>
        <p:grpSpPr>
          <a:xfrm>
            <a:off x="509016" y="5019776"/>
            <a:ext cx="11683365" cy="1846292"/>
            <a:chOff x="572462" y="5137182"/>
            <a:chExt cx="11683365" cy="1846292"/>
          </a:xfrm>
        </p:grpSpPr>
        <p:pic>
          <p:nvPicPr>
            <p:cNvPr id="22" name="object 45">
              <a:extLst>
                <a:ext uri="{FF2B5EF4-FFF2-40B4-BE49-F238E27FC236}">
                  <a16:creationId xmlns:a16="http://schemas.microsoft.com/office/drawing/2014/main" id="{B73C4CA6-95F1-E2FA-C777-91E391D63D83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72462" y="5137182"/>
              <a:ext cx="11682984" cy="1846292"/>
            </a:xfrm>
            <a:prstGeom prst="rect">
              <a:avLst/>
            </a:prstGeom>
          </p:spPr>
        </p:pic>
        <p:sp>
          <p:nvSpPr>
            <p:cNvPr id="23" name="object 46">
              <a:extLst>
                <a:ext uri="{FF2B5EF4-FFF2-40B4-BE49-F238E27FC236}">
                  <a16:creationId xmlns:a16="http://schemas.microsoft.com/office/drawing/2014/main" id="{B2550C34-D0EE-41AB-BA44-4B4D64552AC5}"/>
                </a:ext>
              </a:extLst>
            </p:cNvPr>
            <p:cNvSpPr/>
            <p:nvPr/>
          </p:nvSpPr>
          <p:spPr>
            <a:xfrm>
              <a:off x="572462" y="6409434"/>
              <a:ext cx="11683365" cy="574040"/>
            </a:xfrm>
            <a:custGeom>
              <a:avLst/>
              <a:gdLst/>
              <a:ahLst/>
              <a:cxnLst/>
              <a:rect l="l" t="t" r="r" b="b"/>
              <a:pathLst>
                <a:path w="11683365" h="574040">
                  <a:moveTo>
                    <a:pt x="11682984" y="0"/>
                  </a:moveTo>
                  <a:lnTo>
                    <a:pt x="11573560" y="24520"/>
                  </a:lnTo>
                  <a:lnTo>
                    <a:pt x="11497402" y="40475"/>
                  </a:lnTo>
                  <a:lnTo>
                    <a:pt x="11418737" y="56121"/>
                  </a:lnTo>
                  <a:lnTo>
                    <a:pt x="11337618" y="71461"/>
                  </a:lnTo>
                  <a:lnTo>
                    <a:pt x="11254094" y="86497"/>
                  </a:lnTo>
                  <a:lnTo>
                    <a:pt x="11168219" y="101233"/>
                  </a:lnTo>
                  <a:lnTo>
                    <a:pt x="11080043" y="115671"/>
                  </a:lnTo>
                  <a:lnTo>
                    <a:pt x="10989618" y="129815"/>
                  </a:lnTo>
                  <a:lnTo>
                    <a:pt x="10896996" y="143667"/>
                  </a:lnTo>
                  <a:lnTo>
                    <a:pt x="10802228" y="157231"/>
                  </a:lnTo>
                  <a:lnTo>
                    <a:pt x="10705365" y="170509"/>
                  </a:lnTo>
                  <a:lnTo>
                    <a:pt x="10606461" y="183505"/>
                  </a:lnTo>
                  <a:lnTo>
                    <a:pt x="10505565" y="196221"/>
                  </a:lnTo>
                  <a:lnTo>
                    <a:pt x="10402729" y="208661"/>
                  </a:lnTo>
                  <a:lnTo>
                    <a:pt x="10244952" y="226809"/>
                  </a:lnTo>
                  <a:lnTo>
                    <a:pt x="10083101" y="244352"/>
                  </a:lnTo>
                  <a:lnTo>
                    <a:pt x="9917350" y="261300"/>
                  </a:lnTo>
                  <a:lnTo>
                    <a:pt x="9747874" y="277662"/>
                  </a:lnTo>
                  <a:lnTo>
                    <a:pt x="9574846" y="293450"/>
                  </a:lnTo>
                  <a:lnTo>
                    <a:pt x="9398440" y="308674"/>
                  </a:lnTo>
                  <a:lnTo>
                    <a:pt x="9218830" y="323342"/>
                  </a:lnTo>
                  <a:lnTo>
                    <a:pt x="8974668" y="342056"/>
                  </a:lnTo>
                  <a:lnTo>
                    <a:pt x="8725533" y="359825"/>
                  </a:lnTo>
                  <a:lnTo>
                    <a:pt x="8471836" y="376674"/>
                  </a:lnTo>
                  <a:lnTo>
                    <a:pt x="8213992" y="392628"/>
                  </a:lnTo>
                  <a:lnTo>
                    <a:pt x="7952411" y="407710"/>
                  </a:lnTo>
                  <a:lnTo>
                    <a:pt x="7620811" y="425372"/>
                  </a:lnTo>
                  <a:lnTo>
                    <a:pt x="7284823" y="441757"/>
                  </a:lnTo>
                  <a:lnTo>
                    <a:pt x="6945255" y="456910"/>
                  </a:lnTo>
                  <a:lnTo>
                    <a:pt x="6602911" y="470880"/>
                  </a:lnTo>
                  <a:lnTo>
                    <a:pt x="6189569" y="486146"/>
                  </a:lnTo>
                  <a:lnTo>
                    <a:pt x="5774783" y="499855"/>
                  </a:lnTo>
                  <a:lnTo>
                    <a:pt x="5290899" y="513990"/>
                  </a:lnTo>
                  <a:lnTo>
                    <a:pt x="4740639" y="527850"/>
                  </a:lnTo>
                  <a:lnTo>
                    <a:pt x="4196475" y="539447"/>
                  </a:lnTo>
                  <a:lnTo>
                    <a:pt x="3595687" y="550026"/>
                  </a:lnTo>
                  <a:lnTo>
                    <a:pt x="2884395" y="559795"/>
                  </a:lnTo>
                  <a:lnTo>
                    <a:pt x="2087464" y="567500"/>
                  </a:lnTo>
                  <a:lnTo>
                    <a:pt x="1191534" y="572433"/>
                  </a:lnTo>
                  <a:lnTo>
                    <a:pt x="0" y="573493"/>
                  </a:lnTo>
                  <a:lnTo>
                    <a:pt x="11682984" y="573493"/>
                  </a:lnTo>
                  <a:lnTo>
                    <a:pt x="11682984" y="0"/>
                  </a:lnTo>
                  <a:close/>
                </a:path>
              </a:pathLst>
            </a:custGeom>
            <a:solidFill>
              <a:srgbClr val="FFFFFF">
                <a:alpha val="45881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5" name="Slide Number Placeholder 24">
            <a:extLst>
              <a:ext uri="{FF2B5EF4-FFF2-40B4-BE49-F238E27FC236}">
                <a16:creationId xmlns:a16="http://schemas.microsoft.com/office/drawing/2014/main" id="{8B1F3643-F7F2-6E68-C510-8C2CFC39D94B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11</a:t>
            </a:fld>
            <a:endParaRPr lang="en-US"/>
          </a:p>
        </p:txBody>
      </p:sp>
      <p:pic>
        <p:nvPicPr>
          <p:cNvPr id="4" name="Picture 3" descr="A logo of a lion and a map&#10;&#10;AI-generated content may be incorrect.">
            <a:extLst>
              <a:ext uri="{FF2B5EF4-FFF2-40B4-BE49-F238E27FC236}">
                <a16:creationId xmlns:a16="http://schemas.microsoft.com/office/drawing/2014/main" id="{98564C76-7072-CDF7-A927-07F7DF111F1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49692" y="5619321"/>
            <a:ext cx="964739" cy="1163293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472946" y="2630423"/>
            <a:ext cx="4186554" cy="2795905"/>
            <a:chOff x="1472946" y="2630423"/>
            <a:chExt cx="4186554" cy="279590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472946" y="2630423"/>
              <a:ext cx="4186428" cy="2795778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1472946" y="2757677"/>
              <a:ext cx="4186554" cy="579120"/>
            </a:xfrm>
            <a:custGeom>
              <a:avLst/>
              <a:gdLst/>
              <a:ahLst/>
              <a:cxnLst/>
              <a:rect l="l" t="t" r="r" b="b"/>
              <a:pathLst>
                <a:path w="4186554" h="579120">
                  <a:moveTo>
                    <a:pt x="4186428" y="0"/>
                  </a:moveTo>
                  <a:lnTo>
                    <a:pt x="0" y="0"/>
                  </a:lnTo>
                  <a:lnTo>
                    <a:pt x="0" y="154050"/>
                  </a:lnTo>
                  <a:lnTo>
                    <a:pt x="2093214" y="579119"/>
                  </a:lnTo>
                  <a:lnTo>
                    <a:pt x="4186428" y="154050"/>
                  </a:lnTo>
                  <a:lnTo>
                    <a:pt x="4186428" y="0"/>
                  </a:lnTo>
                  <a:close/>
                </a:path>
              </a:pathLst>
            </a:custGeom>
            <a:solidFill>
              <a:srgbClr val="FFC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587752" y="4428616"/>
              <a:ext cx="245363" cy="177673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1865693" y="4485894"/>
              <a:ext cx="868680" cy="504825"/>
            </a:xfrm>
            <a:custGeom>
              <a:avLst/>
              <a:gdLst/>
              <a:ahLst/>
              <a:cxnLst/>
              <a:rect l="l" t="t" r="r" b="b"/>
              <a:pathLst>
                <a:path w="868680" h="504825">
                  <a:moveTo>
                    <a:pt x="722439" y="0"/>
                  </a:moveTo>
                  <a:lnTo>
                    <a:pt x="385127" y="195960"/>
                  </a:lnTo>
                  <a:lnTo>
                    <a:pt x="344622" y="223339"/>
                  </a:lnTo>
                  <a:lnTo>
                    <a:pt x="288127" y="270795"/>
                  </a:lnTo>
                  <a:lnTo>
                    <a:pt x="236715" y="311873"/>
                  </a:lnTo>
                  <a:lnTo>
                    <a:pt x="183293" y="353220"/>
                  </a:lnTo>
                  <a:lnTo>
                    <a:pt x="132586" y="391650"/>
                  </a:lnTo>
                  <a:lnTo>
                    <a:pt x="44005" y="457580"/>
                  </a:lnTo>
                  <a:lnTo>
                    <a:pt x="7556" y="478408"/>
                  </a:lnTo>
                  <a:lnTo>
                    <a:pt x="1849" y="483411"/>
                  </a:lnTo>
                  <a:lnTo>
                    <a:pt x="26670" y="504539"/>
                  </a:lnTo>
                  <a:lnTo>
                    <a:pt x="36603" y="503467"/>
                  </a:lnTo>
                  <a:lnTo>
                    <a:pt x="45275" y="500252"/>
                  </a:lnTo>
                  <a:lnTo>
                    <a:pt x="81724" y="479297"/>
                  </a:lnTo>
                  <a:lnTo>
                    <a:pt x="171972" y="437701"/>
                  </a:lnTo>
                  <a:lnTo>
                    <a:pt x="226345" y="413146"/>
                  </a:lnTo>
                  <a:lnTo>
                    <a:pt x="286707" y="386336"/>
                  </a:lnTo>
                  <a:lnTo>
                    <a:pt x="349365" y="359122"/>
                  </a:lnTo>
                  <a:lnTo>
                    <a:pt x="410623" y="333357"/>
                  </a:lnTo>
                  <a:lnTo>
                    <a:pt x="483850" y="304041"/>
                  </a:lnTo>
                  <a:lnTo>
                    <a:pt x="500316" y="296640"/>
                  </a:lnTo>
                  <a:lnTo>
                    <a:pt x="516116" y="288714"/>
                  </a:lnTo>
                  <a:lnTo>
                    <a:pt x="531177" y="280288"/>
                  </a:lnTo>
                  <a:lnTo>
                    <a:pt x="868362" y="83946"/>
                  </a:lnTo>
                  <a:lnTo>
                    <a:pt x="722439" y="0"/>
                  </a:lnTo>
                  <a:close/>
                </a:path>
              </a:pathLst>
            </a:custGeom>
            <a:solidFill>
              <a:srgbClr val="F3F1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359913" y="4539488"/>
              <a:ext cx="281781" cy="163575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1911096" y="4570475"/>
              <a:ext cx="822960" cy="452120"/>
            </a:xfrm>
            <a:custGeom>
              <a:avLst/>
              <a:gdLst/>
              <a:ahLst/>
              <a:cxnLst/>
              <a:rect l="l" t="t" r="r" b="b"/>
              <a:pathLst>
                <a:path w="822960" h="452120">
                  <a:moveTo>
                    <a:pt x="822960" y="0"/>
                  </a:moveTo>
                  <a:lnTo>
                    <a:pt x="485775" y="196215"/>
                  </a:lnTo>
                  <a:lnTo>
                    <a:pt x="438501" y="219914"/>
                  </a:lnTo>
                  <a:lnTo>
                    <a:pt x="365311" y="249236"/>
                  </a:lnTo>
                  <a:lnTo>
                    <a:pt x="304034" y="274956"/>
                  </a:lnTo>
                  <a:lnTo>
                    <a:pt x="241369" y="302132"/>
                  </a:lnTo>
                  <a:lnTo>
                    <a:pt x="181006" y="328914"/>
                  </a:lnTo>
                  <a:lnTo>
                    <a:pt x="126632" y="353451"/>
                  </a:lnTo>
                  <a:lnTo>
                    <a:pt x="36321" y="395097"/>
                  </a:lnTo>
                  <a:lnTo>
                    <a:pt x="0" y="415925"/>
                  </a:lnTo>
                  <a:lnTo>
                    <a:pt x="0" y="451866"/>
                  </a:lnTo>
                  <a:lnTo>
                    <a:pt x="36321" y="430530"/>
                  </a:lnTo>
                  <a:lnTo>
                    <a:pt x="81934" y="409459"/>
                  </a:lnTo>
                  <a:lnTo>
                    <a:pt x="126632" y="389100"/>
                  </a:lnTo>
                  <a:lnTo>
                    <a:pt x="181006" y="364648"/>
                  </a:lnTo>
                  <a:lnTo>
                    <a:pt x="241369" y="337946"/>
                  </a:lnTo>
                  <a:lnTo>
                    <a:pt x="304034" y="310836"/>
                  </a:lnTo>
                  <a:lnTo>
                    <a:pt x="365311" y="285161"/>
                  </a:lnTo>
                  <a:lnTo>
                    <a:pt x="421513" y="262763"/>
                  </a:lnTo>
                  <a:lnTo>
                    <a:pt x="438501" y="255623"/>
                  </a:lnTo>
                  <a:lnTo>
                    <a:pt x="454929" y="248126"/>
                  </a:lnTo>
                  <a:lnTo>
                    <a:pt x="470715" y="240295"/>
                  </a:lnTo>
                  <a:lnTo>
                    <a:pt x="485775" y="232156"/>
                  </a:lnTo>
                  <a:lnTo>
                    <a:pt x="822579" y="35941"/>
                  </a:lnTo>
                  <a:lnTo>
                    <a:pt x="822960" y="0"/>
                  </a:lnTo>
                  <a:close/>
                </a:path>
              </a:pathLst>
            </a:custGeom>
            <a:solidFill>
              <a:srgbClr val="ECEBE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396490" y="4598669"/>
              <a:ext cx="149351" cy="86106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825117" y="4943855"/>
              <a:ext cx="120268" cy="101266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1996440" y="3531238"/>
              <a:ext cx="784860" cy="1017269"/>
            </a:xfrm>
            <a:custGeom>
              <a:avLst/>
              <a:gdLst/>
              <a:ahLst/>
              <a:cxnLst/>
              <a:rect l="l" t="t" r="r" b="b"/>
              <a:pathLst>
                <a:path w="784860" h="1017270">
                  <a:moveTo>
                    <a:pt x="739735" y="0"/>
                  </a:moveTo>
                  <a:lnTo>
                    <a:pt x="71374" y="383536"/>
                  </a:lnTo>
                  <a:lnTo>
                    <a:pt x="20923" y="437923"/>
                  </a:lnTo>
                  <a:lnTo>
                    <a:pt x="5615" y="473511"/>
                  </a:lnTo>
                  <a:lnTo>
                    <a:pt x="0" y="509266"/>
                  </a:lnTo>
                  <a:lnTo>
                    <a:pt x="1524" y="965323"/>
                  </a:lnTo>
                  <a:lnTo>
                    <a:pt x="7151" y="994806"/>
                  </a:lnTo>
                  <a:lnTo>
                    <a:pt x="22542" y="1012408"/>
                  </a:lnTo>
                  <a:lnTo>
                    <a:pt x="45458" y="1017008"/>
                  </a:lnTo>
                  <a:lnTo>
                    <a:pt x="73660" y="1007487"/>
                  </a:lnTo>
                  <a:lnTo>
                    <a:pt x="713486" y="633472"/>
                  </a:lnTo>
                  <a:lnTo>
                    <a:pt x="763936" y="579084"/>
                  </a:lnTo>
                  <a:lnTo>
                    <a:pt x="779244" y="543496"/>
                  </a:lnTo>
                  <a:lnTo>
                    <a:pt x="784860" y="507742"/>
                  </a:lnTo>
                  <a:lnTo>
                    <a:pt x="784098" y="51685"/>
                  </a:lnTo>
                  <a:lnTo>
                    <a:pt x="778041" y="22201"/>
                  </a:lnTo>
                  <a:lnTo>
                    <a:pt x="762508" y="4599"/>
                  </a:lnTo>
                  <a:lnTo>
                    <a:pt x="739735" y="0"/>
                  </a:lnTo>
                  <a:close/>
                </a:path>
              </a:pathLst>
            </a:custGeom>
            <a:solidFill>
              <a:srgbClr val="D3112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799082" y="3415823"/>
              <a:ext cx="960119" cy="1127760"/>
            </a:xfrm>
            <a:custGeom>
              <a:avLst/>
              <a:gdLst/>
              <a:ahLst/>
              <a:cxnLst/>
              <a:rect l="l" t="t" r="r" b="b"/>
              <a:pathLst>
                <a:path w="960119" h="1127760">
                  <a:moveTo>
                    <a:pt x="740664" y="0"/>
                  </a:moveTo>
                  <a:lnTo>
                    <a:pt x="71501" y="383889"/>
                  </a:lnTo>
                  <a:lnTo>
                    <a:pt x="20939" y="437594"/>
                  </a:lnTo>
                  <a:lnTo>
                    <a:pt x="5617" y="473061"/>
                  </a:lnTo>
                  <a:lnTo>
                    <a:pt x="0" y="508730"/>
                  </a:lnTo>
                  <a:lnTo>
                    <a:pt x="1524" y="965422"/>
                  </a:lnTo>
                  <a:lnTo>
                    <a:pt x="13739" y="1004820"/>
                  </a:lnTo>
                  <a:lnTo>
                    <a:pt x="218948" y="1127220"/>
                  </a:lnTo>
                  <a:lnTo>
                    <a:pt x="210389" y="1120044"/>
                  </a:lnTo>
                  <a:lnTo>
                    <a:pt x="203819" y="1109821"/>
                  </a:lnTo>
                  <a:lnTo>
                    <a:pt x="199606" y="1096645"/>
                  </a:lnTo>
                  <a:lnTo>
                    <a:pt x="198120" y="1080611"/>
                  </a:lnTo>
                  <a:lnTo>
                    <a:pt x="196596" y="624681"/>
                  </a:lnTo>
                  <a:lnTo>
                    <a:pt x="202231" y="588926"/>
                  </a:lnTo>
                  <a:lnTo>
                    <a:pt x="217582" y="553339"/>
                  </a:lnTo>
                  <a:lnTo>
                    <a:pt x="240315" y="521989"/>
                  </a:lnTo>
                  <a:lnTo>
                    <a:pt x="909447" y="125063"/>
                  </a:lnTo>
                  <a:lnTo>
                    <a:pt x="937593" y="115458"/>
                  </a:lnTo>
                  <a:lnTo>
                    <a:pt x="949684" y="116187"/>
                  </a:lnTo>
                  <a:lnTo>
                    <a:pt x="960120" y="120618"/>
                  </a:lnTo>
                  <a:lnTo>
                    <a:pt x="763524" y="4667"/>
                  </a:lnTo>
                  <a:lnTo>
                    <a:pt x="752963" y="642"/>
                  </a:lnTo>
                  <a:lnTo>
                    <a:pt x="740664" y="0"/>
                  </a:lnTo>
                  <a:close/>
                </a:path>
              </a:pathLst>
            </a:custGeom>
            <a:solidFill>
              <a:srgbClr val="F5364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1917858" y="3486911"/>
              <a:ext cx="746760" cy="991235"/>
            </a:xfrm>
            <a:custGeom>
              <a:avLst/>
              <a:gdLst/>
              <a:ahLst/>
              <a:cxnLst/>
              <a:rect l="l" t="t" r="r" b="b"/>
              <a:pathLst>
                <a:path w="746760" h="991235">
                  <a:moveTo>
                    <a:pt x="746601" y="0"/>
                  </a:moveTo>
                  <a:lnTo>
                    <a:pt x="739870" y="0"/>
                  </a:lnTo>
                  <a:lnTo>
                    <a:pt x="732377" y="2286"/>
                  </a:lnTo>
                  <a:lnTo>
                    <a:pt x="726809" y="4385"/>
                  </a:lnTo>
                  <a:lnTo>
                    <a:pt x="721074" y="7175"/>
                  </a:lnTo>
                  <a:lnTo>
                    <a:pt x="715053" y="10537"/>
                  </a:lnTo>
                  <a:lnTo>
                    <a:pt x="708628" y="14351"/>
                  </a:lnTo>
                  <a:lnTo>
                    <a:pt x="565499" y="95504"/>
                  </a:lnTo>
                  <a:lnTo>
                    <a:pt x="134207" y="345313"/>
                  </a:lnTo>
                  <a:lnTo>
                    <a:pt x="119213" y="353802"/>
                  </a:lnTo>
                  <a:lnTo>
                    <a:pt x="104457" y="362362"/>
                  </a:lnTo>
                  <a:lnTo>
                    <a:pt x="60920" y="389522"/>
                  </a:lnTo>
                  <a:lnTo>
                    <a:pt x="26130" y="428117"/>
                  </a:lnTo>
                  <a:lnTo>
                    <a:pt x="5324" y="474587"/>
                  </a:lnTo>
                  <a:lnTo>
                    <a:pt x="0" y="508111"/>
                  </a:lnTo>
                  <a:lnTo>
                    <a:pt x="95" y="556768"/>
                  </a:lnTo>
                  <a:lnTo>
                    <a:pt x="2254" y="790702"/>
                  </a:lnTo>
                  <a:lnTo>
                    <a:pt x="2825" y="839860"/>
                  </a:lnTo>
                  <a:lnTo>
                    <a:pt x="3397" y="884316"/>
                  </a:lnTo>
                  <a:lnTo>
                    <a:pt x="3964" y="923236"/>
                  </a:lnTo>
                  <a:lnTo>
                    <a:pt x="4527" y="956310"/>
                  </a:lnTo>
                  <a:lnTo>
                    <a:pt x="4564" y="964251"/>
                  </a:lnTo>
                  <a:lnTo>
                    <a:pt x="4730" y="971073"/>
                  </a:lnTo>
                  <a:lnTo>
                    <a:pt x="5183" y="977467"/>
                  </a:lnTo>
                  <a:lnTo>
                    <a:pt x="6064" y="983361"/>
                  </a:lnTo>
                  <a:lnTo>
                    <a:pt x="8223" y="990854"/>
                  </a:lnTo>
                  <a:lnTo>
                    <a:pt x="6826" y="983361"/>
                  </a:lnTo>
                  <a:lnTo>
                    <a:pt x="5946" y="977467"/>
                  </a:lnTo>
                  <a:lnTo>
                    <a:pt x="5499" y="971073"/>
                  </a:lnTo>
                  <a:lnTo>
                    <a:pt x="5333" y="964251"/>
                  </a:lnTo>
                  <a:lnTo>
                    <a:pt x="5302" y="956310"/>
                  </a:lnTo>
                  <a:lnTo>
                    <a:pt x="5750" y="923557"/>
                  </a:lnTo>
                  <a:lnTo>
                    <a:pt x="6063" y="884316"/>
                  </a:lnTo>
                  <a:lnTo>
                    <a:pt x="6373" y="839860"/>
                  </a:lnTo>
                  <a:lnTo>
                    <a:pt x="6826" y="790702"/>
                  </a:lnTo>
                  <a:lnTo>
                    <a:pt x="6875" y="703474"/>
                  </a:lnTo>
                  <a:lnTo>
                    <a:pt x="6990" y="656431"/>
                  </a:lnTo>
                  <a:lnTo>
                    <a:pt x="7216" y="607444"/>
                  </a:lnTo>
                  <a:lnTo>
                    <a:pt x="7588" y="556768"/>
                  </a:lnTo>
                  <a:lnTo>
                    <a:pt x="7548" y="499754"/>
                  </a:lnTo>
                  <a:lnTo>
                    <a:pt x="17494" y="461137"/>
                  </a:lnTo>
                  <a:lnTo>
                    <a:pt x="42388" y="418629"/>
                  </a:lnTo>
                  <a:lnTo>
                    <a:pt x="79089" y="386715"/>
                  </a:lnTo>
                  <a:lnTo>
                    <a:pt x="137890" y="352171"/>
                  </a:lnTo>
                  <a:lnTo>
                    <a:pt x="709263" y="14986"/>
                  </a:lnTo>
                  <a:lnTo>
                    <a:pt x="739870" y="762"/>
                  </a:lnTo>
                  <a:lnTo>
                    <a:pt x="746601" y="0"/>
                  </a:lnTo>
                  <a:close/>
                </a:path>
              </a:pathLst>
            </a:custGeom>
            <a:solidFill>
              <a:srgbClr val="B3273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2011807" y="3518344"/>
              <a:ext cx="584200" cy="758190"/>
            </a:xfrm>
            <a:custGeom>
              <a:avLst/>
              <a:gdLst/>
              <a:ahLst/>
              <a:cxnLst/>
              <a:rect l="l" t="t" r="r" b="b"/>
              <a:pathLst>
                <a:path w="584200" h="758189">
                  <a:moveTo>
                    <a:pt x="103568" y="323583"/>
                  </a:moveTo>
                  <a:lnTo>
                    <a:pt x="53594" y="286956"/>
                  </a:lnTo>
                  <a:lnTo>
                    <a:pt x="31559" y="281343"/>
                  </a:lnTo>
                  <a:lnTo>
                    <a:pt x="19761" y="282752"/>
                  </a:lnTo>
                  <a:lnTo>
                    <a:pt x="9525" y="286956"/>
                  </a:lnTo>
                  <a:lnTo>
                    <a:pt x="2374" y="292912"/>
                  </a:lnTo>
                  <a:lnTo>
                    <a:pt x="0" y="299834"/>
                  </a:lnTo>
                  <a:lnTo>
                    <a:pt x="2374" y="306730"/>
                  </a:lnTo>
                  <a:lnTo>
                    <a:pt x="9525" y="312610"/>
                  </a:lnTo>
                  <a:lnTo>
                    <a:pt x="50546" y="336740"/>
                  </a:lnTo>
                  <a:lnTo>
                    <a:pt x="60782" y="340537"/>
                  </a:lnTo>
                  <a:lnTo>
                    <a:pt x="72580" y="341795"/>
                  </a:lnTo>
                  <a:lnTo>
                    <a:pt x="84366" y="340537"/>
                  </a:lnTo>
                  <a:lnTo>
                    <a:pt x="94615" y="336740"/>
                  </a:lnTo>
                  <a:lnTo>
                    <a:pt x="101320" y="330466"/>
                  </a:lnTo>
                  <a:lnTo>
                    <a:pt x="103568" y="323583"/>
                  </a:lnTo>
                  <a:close/>
                </a:path>
                <a:path w="584200" h="758189">
                  <a:moveTo>
                    <a:pt x="559943" y="415353"/>
                  </a:moveTo>
                  <a:lnTo>
                    <a:pt x="553085" y="362635"/>
                  </a:lnTo>
                  <a:lnTo>
                    <a:pt x="534441" y="322618"/>
                  </a:lnTo>
                  <a:lnTo>
                    <a:pt x="505739" y="296316"/>
                  </a:lnTo>
                  <a:lnTo>
                    <a:pt x="468718" y="284759"/>
                  </a:lnTo>
                  <a:lnTo>
                    <a:pt x="425119" y="288963"/>
                  </a:lnTo>
                  <a:lnTo>
                    <a:pt x="376682" y="309943"/>
                  </a:lnTo>
                  <a:lnTo>
                    <a:pt x="339953" y="335661"/>
                  </a:lnTo>
                  <a:lnTo>
                    <a:pt x="305739" y="367919"/>
                  </a:lnTo>
                  <a:lnTo>
                    <a:pt x="274764" y="405447"/>
                  </a:lnTo>
                  <a:lnTo>
                    <a:pt x="247802" y="446976"/>
                  </a:lnTo>
                  <a:lnTo>
                    <a:pt x="225590" y="491223"/>
                  </a:lnTo>
                  <a:lnTo>
                    <a:pt x="208864" y="536905"/>
                  </a:lnTo>
                  <a:lnTo>
                    <a:pt x="198399" y="582739"/>
                  </a:lnTo>
                  <a:lnTo>
                    <a:pt x="194945" y="627443"/>
                  </a:lnTo>
                  <a:lnTo>
                    <a:pt x="201472" y="680173"/>
                  </a:lnTo>
                  <a:lnTo>
                    <a:pt x="219900" y="720191"/>
                  </a:lnTo>
                  <a:lnTo>
                    <a:pt x="248475" y="746493"/>
                  </a:lnTo>
                  <a:lnTo>
                    <a:pt x="285419" y="758050"/>
                  </a:lnTo>
                  <a:lnTo>
                    <a:pt x="328993" y="753846"/>
                  </a:lnTo>
                  <a:lnTo>
                    <a:pt x="377444" y="732853"/>
                  </a:lnTo>
                  <a:lnTo>
                    <a:pt x="414375" y="707148"/>
                  </a:lnTo>
                  <a:lnTo>
                    <a:pt x="448703" y="674890"/>
                  </a:lnTo>
                  <a:lnTo>
                    <a:pt x="479717" y="637362"/>
                  </a:lnTo>
                  <a:lnTo>
                    <a:pt x="506691" y="595820"/>
                  </a:lnTo>
                  <a:lnTo>
                    <a:pt x="528916" y="551586"/>
                  </a:lnTo>
                  <a:lnTo>
                    <a:pt x="545668" y="505904"/>
                  </a:lnTo>
                  <a:lnTo>
                    <a:pt x="556247" y="460070"/>
                  </a:lnTo>
                  <a:lnTo>
                    <a:pt x="559943" y="415353"/>
                  </a:lnTo>
                  <a:close/>
                </a:path>
                <a:path w="584200" h="758189">
                  <a:moveTo>
                    <a:pt x="584200" y="42875"/>
                  </a:moveTo>
                  <a:lnTo>
                    <a:pt x="533654" y="5143"/>
                  </a:lnTo>
                  <a:lnTo>
                    <a:pt x="511619" y="0"/>
                  </a:lnTo>
                  <a:lnTo>
                    <a:pt x="499821" y="1295"/>
                  </a:lnTo>
                  <a:lnTo>
                    <a:pt x="489585" y="5143"/>
                  </a:lnTo>
                  <a:lnTo>
                    <a:pt x="482866" y="11455"/>
                  </a:lnTo>
                  <a:lnTo>
                    <a:pt x="480631" y="18491"/>
                  </a:lnTo>
                  <a:lnTo>
                    <a:pt x="482866" y="25514"/>
                  </a:lnTo>
                  <a:lnTo>
                    <a:pt x="489585" y="31826"/>
                  </a:lnTo>
                  <a:lnTo>
                    <a:pt x="530606" y="56210"/>
                  </a:lnTo>
                  <a:lnTo>
                    <a:pt x="540842" y="60058"/>
                  </a:lnTo>
                  <a:lnTo>
                    <a:pt x="552640" y="61353"/>
                  </a:lnTo>
                  <a:lnTo>
                    <a:pt x="564426" y="60058"/>
                  </a:lnTo>
                  <a:lnTo>
                    <a:pt x="574675" y="56210"/>
                  </a:lnTo>
                  <a:lnTo>
                    <a:pt x="581812" y="49898"/>
                  </a:lnTo>
                  <a:lnTo>
                    <a:pt x="584200" y="4287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2268474" y="3874769"/>
              <a:ext cx="254000" cy="344805"/>
            </a:xfrm>
            <a:custGeom>
              <a:avLst/>
              <a:gdLst/>
              <a:ahLst/>
              <a:cxnLst/>
              <a:rect l="l" t="t" r="r" b="b"/>
              <a:pathLst>
                <a:path w="254000" h="344804">
                  <a:moveTo>
                    <a:pt x="169544" y="0"/>
                  </a:moveTo>
                  <a:lnTo>
                    <a:pt x="83184" y="49529"/>
                  </a:lnTo>
                  <a:lnTo>
                    <a:pt x="84200" y="147065"/>
                  </a:lnTo>
                  <a:lnTo>
                    <a:pt x="0" y="196214"/>
                  </a:lnTo>
                  <a:lnTo>
                    <a:pt x="634" y="295274"/>
                  </a:lnTo>
                  <a:lnTo>
                    <a:pt x="84200" y="246506"/>
                  </a:lnTo>
                  <a:lnTo>
                    <a:pt x="84962" y="344423"/>
                  </a:lnTo>
                  <a:lnTo>
                    <a:pt x="170560" y="293877"/>
                  </a:lnTo>
                  <a:lnTo>
                    <a:pt x="169544" y="196976"/>
                  </a:lnTo>
                  <a:lnTo>
                    <a:pt x="253745" y="148208"/>
                  </a:lnTo>
                  <a:lnTo>
                    <a:pt x="253745" y="48132"/>
                  </a:lnTo>
                  <a:lnTo>
                    <a:pt x="169544" y="96900"/>
                  </a:lnTo>
                  <a:lnTo>
                    <a:pt x="169544" y="0"/>
                  </a:lnTo>
                  <a:close/>
                </a:path>
              </a:pathLst>
            </a:custGeom>
            <a:solidFill>
              <a:srgbClr val="D3112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" name="object 16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146554" y="3514677"/>
              <a:ext cx="265938" cy="232838"/>
            </a:xfrm>
            <a:prstGeom prst="rect">
              <a:avLst/>
            </a:prstGeom>
          </p:spPr>
        </p:pic>
      </p:grpSp>
      <p:sp>
        <p:nvSpPr>
          <p:cNvPr id="17" name="object 17"/>
          <p:cNvSpPr txBox="1"/>
          <p:nvPr/>
        </p:nvSpPr>
        <p:spPr>
          <a:xfrm>
            <a:off x="3162554" y="3556761"/>
            <a:ext cx="2183765" cy="1221105"/>
          </a:xfrm>
          <a:prstGeom prst="rect">
            <a:avLst/>
          </a:prstGeom>
        </p:spPr>
        <p:txBody>
          <a:bodyPr vert="horz" wrap="square" lIns="0" tIns="61594" rIns="0" bIns="0" rtlCol="0">
            <a:spAutoFit/>
          </a:bodyPr>
          <a:lstStyle/>
          <a:p>
            <a:pPr marL="12700" marR="5080">
              <a:lnSpc>
                <a:spcPts val="3020"/>
              </a:lnSpc>
              <a:spcBef>
                <a:spcPts val="484"/>
              </a:spcBef>
            </a:pPr>
            <a:r>
              <a:rPr sz="2800" b="1" dirty="0">
                <a:solidFill>
                  <a:srgbClr val="15468F"/>
                </a:solidFill>
                <a:latin typeface="Arial"/>
                <a:cs typeface="Arial"/>
              </a:rPr>
              <a:t>$</a:t>
            </a:r>
            <a:r>
              <a:rPr lang="en-US" sz="2800" b="1" dirty="0">
                <a:solidFill>
                  <a:srgbClr val="15468F"/>
                </a:solidFill>
                <a:latin typeface="Arial"/>
                <a:cs typeface="Arial"/>
              </a:rPr>
              <a:t>9.9</a:t>
            </a:r>
            <a:r>
              <a:rPr sz="2800" b="1" spc="-70" dirty="0">
                <a:solidFill>
                  <a:srgbClr val="15468F"/>
                </a:solidFill>
                <a:latin typeface="Arial"/>
                <a:cs typeface="Arial"/>
              </a:rPr>
              <a:t> </a:t>
            </a:r>
            <a:r>
              <a:rPr sz="2800" b="1" spc="-10" dirty="0">
                <a:solidFill>
                  <a:srgbClr val="15468F"/>
                </a:solidFill>
                <a:latin typeface="Arial"/>
                <a:cs typeface="Arial"/>
              </a:rPr>
              <a:t>billion </a:t>
            </a:r>
            <a:r>
              <a:rPr sz="2800" dirty="0">
                <a:solidFill>
                  <a:srgbClr val="404040"/>
                </a:solidFill>
                <a:latin typeface="Arial"/>
                <a:cs typeface="Arial"/>
              </a:rPr>
              <a:t>for</a:t>
            </a:r>
            <a:r>
              <a:rPr sz="2800" spc="-35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800" spc="-10" dirty="0">
                <a:solidFill>
                  <a:srgbClr val="404040"/>
                </a:solidFill>
                <a:latin typeface="Arial"/>
                <a:cs typeface="Arial"/>
              </a:rPr>
              <a:t>direct </a:t>
            </a:r>
            <a:r>
              <a:rPr sz="2800" dirty="0">
                <a:solidFill>
                  <a:srgbClr val="404040"/>
                </a:solidFill>
                <a:latin typeface="Arial"/>
                <a:cs typeface="Arial"/>
              </a:rPr>
              <a:t>medical</a:t>
            </a:r>
            <a:r>
              <a:rPr sz="2800" spc="-95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800" spc="-10" dirty="0">
                <a:solidFill>
                  <a:srgbClr val="404040"/>
                </a:solidFill>
                <a:latin typeface="Arial"/>
                <a:cs typeface="Arial"/>
              </a:rPr>
              <a:t>costs</a:t>
            </a:r>
            <a:endParaRPr sz="2800" dirty="0">
              <a:latin typeface="Arial"/>
              <a:cs typeface="Arial"/>
            </a:endParaRPr>
          </a:p>
        </p:txBody>
      </p:sp>
      <p:grpSp>
        <p:nvGrpSpPr>
          <p:cNvPr id="18" name="object 18"/>
          <p:cNvGrpSpPr/>
          <p:nvPr/>
        </p:nvGrpSpPr>
        <p:grpSpPr>
          <a:xfrm>
            <a:off x="6507480" y="2630423"/>
            <a:ext cx="4186554" cy="2795905"/>
            <a:chOff x="6507480" y="2630423"/>
            <a:chExt cx="4186554" cy="2795905"/>
          </a:xfrm>
        </p:grpSpPr>
        <p:pic>
          <p:nvPicPr>
            <p:cNvPr id="19" name="object 1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507480" y="2630423"/>
              <a:ext cx="4186428" cy="2795778"/>
            </a:xfrm>
            <a:prstGeom prst="rect">
              <a:avLst/>
            </a:prstGeom>
          </p:spPr>
        </p:pic>
        <p:sp>
          <p:nvSpPr>
            <p:cNvPr id="20" name="object 20"/>
            <p:cNvSpPr/>
            <p:nvPr/>
          </p:nvSpPr>
          <p:spPr>
            <a:xfrm>
              <a:off x="6507480" y="2757677"/>
              <a:ext cx="4186554" cy="579120"/>
            </a:xfrm>
            <a:custGeom>
              <a:avLst/>
              <a:gdLst/>
              <a:ahLst/>
              <a:cxnLst/>
              <a:rect l="l" t="t" r="r" b="b"/>
              <a:pathLst>
                <a:path w="4186554" h="579120">
                  <a:moveTo>
                    <a:pt x="4186428" y="0"/>
                  </a:moveTo>
                  <a:lnTo>
                    <a:pt x="0" y="0"/>
                  </a:lnTo>
                  <a:lnTo>
                    <a:pt x="0" y="154050"/>
                  </a:lnTo>
                  <a:lnTo>
                    <a:pt x="2093214" y="579119"/>
                  </a:lnTo>
                  <a:lnTo>
                    <a:pt x="4186428" y="154050"/>
                  </a:lnTo>
                  <a:lnTo>
                    <a:pt x="4186428" y="0"/>
                  </a:lnTo>
                  <a:close/>
                </a:path>
              </a:pathLst>
            </a:custGeom>
            <a:solidFill>
              <a:srgbClr val="FFC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1" name="object 21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698742" y="3348989"/>
              <a:ext cx="1624584" cy="1692719"/>
            </a:xfrm>
            <a:prstGeom prst="rect">
              <a:avLst/>
            </a:prstGeom>
          </p:spPr>
        </p:pic>
      </p:grpSp>
      <p:sp>
        <p:nvSpPr>
          <p:cNvPr id="22" name="object 22"/>
          <p:cNvSpPr txBox="1"/>
          <p:nvPr/>
        </p:nvSpPr>
        <p:spPr>
          <a:xfrm>
            <a:off x="8496554" y="3556761"/>
            <a:ext cx="1965325" cy="1221105"/>
          </a:xfrm>
          <a:prstGeom prst="rect">
            <a:avLst/>
          </a:prstGeom>
        </p:spPr>
        <p:txBody>
          <a:bodyPr vert="horz" wrap="square" lIns="0" tIns="61594" rIns="0" bIns="0" rtlCol="0">
            <a:spAutoFit/>
          </a:bodyPr>
          <a:lstStyle/>
          <a:p>
            <a:pPr marL="12700" marR="5080">
              <a:lnSpc>
                <a:spcPts val="3020"/>
              </a:lnSpc>
              <a:spcBef>
                <a:spcPts val="484"/>
              </a:spcBef>
            </a:pPr>
            <a:r>
              <a:rPr sz="2800" b="1" dirty="0">
                <a:solidFill>
                  <a:srgbClr val="15468F"/>
                </a:solidFill>
                <a:latin typeface="Arial"/>
                <a:cs typeface="Arial"/>
              </a:rPr>
              <a:t>$</a:t>
            </a:r>
            <a:r>
              <a:rPr lang="en-US" sz="2800" b="1" dirty="0">
                <a:solidFill>
                  <a:srgbClr val="15468F"/>
                </a:solidFill>
                <a:latin typeface="Arial"/>
                <a:cs typeface="Arial"/>
              </a:rPr>
              <a:t>3.4</a:t>
            </a:r>
            <a:r>
              <a:rPr sz="2800" b="1" spc="-70" dirty="0">
                <a:solidFill>
                  <a:srgbClr val="15468F"/>
                </a:solidFill>
                <a:latin typeface="Arial"/>
                <a:cs typeface="Arial"/>
              </a:rPr>
              <a:t> </a:t>
            </a:r>
            <a:r>
              <a:rPr sz="2800" b="1" spc="-10" dirty="0">
                <a:solidFill>
                  <a:srgbClr val="15468F"/>
                </a:solidFill>
                <a:latin typeface="Arial"/>
                <a:cs typeface="Arial"/>
              </a:rPr>
              <a:t>billion </a:t>
            </a:r>
            <a:r>
              <a:rPr sz="2800" spc="-10" dirty="0">
                <a:solidFill>
                  <a:srgbClr val="404040"/>
                </a:solidFill>
                <a:latin typeface="Arial"/>
                <a:cs typeface="Arial"/>
              </a:rPr>
              <a:t>reduced productivity</a:t>
            </a:r>
            <a:endParaRPr sz="2800" dirty="0">
              <a:latin typeface="Arial"/>
              <a:cs typeface="Arial"/>
            </a:endParaRPr>
          </a:p>
        </p:txBody>
      </p:sp>
      <p:grpSp>
        <p:nvGrpSpPr>
          <p:cNvPr id="23" name="object 23"/>
          <p:cNvGrpSpPr/>
          <p:nvPr/>
        </p:nvGrpSpPr>
        <p:grpSpPr>
          <a:xfrm>
            <a:off x="0" y="855030"/>
            <a:ext cx="12192000" cy="2247265"/>
            <a:chOff x="0" y="984503"/>
            <a:chExt cx="12192000" cy="2247265"/>
          </a:xfrm>
        </p:grpSpPr>
        <p:sp>
          <p:nvSpPr>
            <p:cNvPr id="24" name="object 24"/>
            <p:cNvSpPr/>
            <p:nvPr/>
          </p:nvSpPr>
          <p:spPr>
            <a:xfrm>
              <a:off x="0" y="1251203"/>
              <a:ext cx="12192000" cy="1685289"/>
            </a:xfrm>
            <a:custGeom>
              <a:avLst/>
              <a:gdLst/>
              <a:ahLst/>
              <a:cxnLst/>
              <a:rect l="l" t="t" r="r" b="b"/>
              <a:pathLst>
                <a:path w="12192000" h="1685289">
                  <a:moveTo>
                    <a:pt x="12192000" y="0"/>
                  </a:moveTo>
                  <a:lnTo>
                    <a:pt x="0" y="0"/>
                  </a:lnTo>
                  <a:lnTo>
                    <a:pt x="0" y="1684782"/>
                  </a:lnTo>
                  <a:lnTo>
                    <a:pt x="12192000" y="1684782"/>
                  </a:lnTo>
                  <a:lnTo>
                    <a:pt x="12192000" y="0"/>
                  </a:lnTo>
                  <a:close/>
                </a:path>
              </a:pathLst>
            </a:custGeom>
            <a:solidFill>
              <a:srgbClr val="15468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5" name="object 25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8448293" y="984503"/>
              <a:ext cx="3071622" cy="2247138"/>
            </a:xfrm>
            <a:prstGeom prst="rect">
              <a:avLst/>
            </a:prstGeom>
          </p:spPr>
        </p:pic>
        <p:sp>
          <p:nvSpPr>
            <p:cNvPr id="26" name="object 26"/>
            <p:cNvSpPr/>
            <p:nvPr/>
          </p:nvSpPr>
          <p:spPr>
            <a:xfrm>
              <a:off x="8478773" y="1268729"/>
              <a:ext cx="2921635" cy="1693545"/>
            </a:xfrm>
            <a:custGeom>
              <a:avLst/>
              <a:gdLst/>
              <a:ahLst/>
              <a:cxnLst/>
              <a:rect l="l" t="t" r="r" b="b"/>
              <a:pathLst>
                <a:path w="2921634" h="1693545">
                  <a:moveTo>
                    <a:pt x="862076" y="0"/>
                  </a:moveTo>
                  <a:lnTo>
                    <a:pt x="0" y="501776"/>
                  </a:lnTo>
                  <a:lnTo>
                    <a:pt x="2058797" y="1693164"/>
                  </a:lnTo>
                  <a:lnTo>
                    <a:pt x="2921508" y="1190752"/>
                  </a:lnTo>
                  <a:lnTo>
                    <a:pt x="862076" y="0"/>
                  </a:lnTo>
                  <a:close/>
                </a:path>
              </a:pathLst>
            </a:custGeom>
            <a:solidFill>
              <a:srgbClr val="F0F1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9297923" y="1741169"/>
              <a:ext cx="1282700" cy="746125"/>
            </a:xfrm>
            <a:custGeom>
              <a:avLst/>
              <a:gdLst/>
              <a:ahLst/>
              <a:cxnLst/>
              <a:rect l="l" t="t" r="r" b="b"/>
              <a:pathLst>
                <a:path w="1282700" h="746125">
                  <a:moveTo>
                    <a:pt x="863600" y="0"/>
                  </a:moveTo>
                  <a:lnTo>
                    <a:pt x="780923" y="48387"/>
                  </a:lnTo>
                  <a:lnTo>
                    <a:pt x="755142" y="63881"/>
                  </a:lnTo>
                  <a:lnTo>
                    <a:pt x="701548" y="94996"/>
                  </a:lnTo>
                  <a:lnTo>
                    <a:pt x="665480" y="115570"/>
                  </a:lnTo>
                  <a:lnTo>
                    <a:pt x="198120" y="388239"/>
                  </a:lnTo>
                  <a:lnTo>
                    <a:pt x="160655" y="409448"/>
                  </a:lnTo>
                  <a:lnTo>
                    <a:pt x="91694" y="450850"/>
                  </a:lnTo>
                  <a:lnTo>
                    <a:pt x="0" y="502539"/>
                  </a:lnTo>
                  <a:lnTo>
                    <a:pt x="418846" y="745998"/>
                  </a:lnTo>
                  <a:lnTo>
                    <a:pt x="510540" y="692404"/>
                  </a:lnTo>
                  <a:lnTo>
                    <a:pt x="536321" y="678815"/>
                  </a:lnTo>
                  <a:lnTo>
                    <a:pt x="580898" y="652399"/>
                  </a:lnTo>
                  <a:lnTo>
                    <a:pt x="616966" y="630428"/>
                  </a:lnTo>
                  <a:lnTo>
                    <a:pt x="1084326" y="359156"/>
                  </a:lnTo>
                  <a:lnTo>
                    <a:pt x="1122426" y="336550"/>
                  </a:lnTo>
                  <a:lnTo>
                    <a:pt x="1175893" y="305562"/>
                  </a:lnTo>
                  <a:lnTo>
                    <a:pt x="1201801" y="289941"/>
                  </a:lnTo>
                  <a:lnTo>
                    <a:pt x="1282446" y="243459"/>
                  </a:lnTo>
                  <a:lnTo>
                    <a:pt x="863600" y="0"/>
                  </a:lnTo>
                  <a:close/>
                </a:path>
              </a:pathLst>
            </a:custGeom>
            <a:solidFill>
              <a:srgbClr val="FF893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10536173" y="2459736"/>
              <a:ext cx="864235" cy="700405"/>
            </a:xfrm>
            <a:custGeom>
              <a:avLst/>
              <a:gdLst/>
              <a:ahLst/>
              <a:cxnLst/>
              <a:rect l="l" t="t" r="r" b="b"/>
              <a:pathLst>
                <a:path w="864234" h="700405">
                  <a:moveTo>
                    <a:pt x="864107" y="0"/>
                  </a:moveTo>
                  <a:lnTo>
                    <a:pt x="1269" y="502158"/>
                  </a:lnTo>
                  <a:lnTo>
                    <a:pt x="0" y="700278"/>
                  </a:lnTo>
                  <a:lnTo>
                    <a:pt x="864107" y="198120"/>
                  </a:lnTo>
                  <a:lnTo>
                    <a:pt x="864107" y="0"/>
                  </a:lnTo>
                  <a:close/>
                </a:path>
              </a:pathLst>
            </a:custGeom>
            <a:solidFill>
              <a:srgbClr val="C3CFE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8476488" y="1770887"/>
              <a:ext cx="2061210" cy="1389380"/>
            </a:xfrm>
            <a:custGeom>
              <a:avLst/>
              <a:gdLst/>
              <a:ahLst/>
              <a:cxnLst/>
              <a:rect l="l" t="t" r="r" b="b"/>
              <a:pathLst>
                <a:path w="2061209" h="1389380">
                  <a:moveTo>
                    <a:pt x="1904" y="0"/>
                  </a:moveTo>
                  <a:lnTo>
                    <a:pt x="0" y="198755"/>
                  </a:lnTo>
                  <a:lnTo>
                    <a:pt x="2059939" y="1389126"/>
                  </a:lnTo>
                  <a:lnTo>
                    <a:pt x="2061209" y="1188974"/>
                  </a:lnTo>
                  <a:lnTo>
                    <a:pt x="1904" y="0"/>
                  </a:lnTo>
                  <a:close/>
                </a:path>
              </a:pathLst>
            </a:custGeom>
            <a:solidFill>
              <a:srgbClr val="E1E8F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9296400" y="2244089"/>
              <a:ext cx="420370" cy="441325"/>
            </a:xfrm>
            <a:custGeom>
              <a:avLst/>
              <a:gdLst/>
              <a:ahLst/>
              <a:cxnLst/>
              <a:rect l="l" t="t" r="r" b="b"/>
              <a:pathLst>
                <a:path w="420370" h="441325">
                  <a:moveTo>
                    <a:pt x="1269" y="0"/>
                  </a:moveTo>
                  <a:lnTo>
                    <a:pt x="0" y="199897"/>
                  </a:lnTo>
                  <a:lnTo>
                    <a:pt x="419861" y="441197"/>
                  </a:lnTo>
                  <a:lnTo>
                    <a:pt x="419861" y="243204"/>
                  </a:lnTo>
                  <a:lnTo>
                    <a:pt x="1269" y="0"/>
                  </a:lnTo>
                  <a:close/>
                </a:path>
              </a:pathLst>
            </a:custGeom>
            <a:solidFill>
              <a:srgbClr val="FF5D2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1" name="object 31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8652509" y="1363979"/>
              <a:ext cx="2583180" cy="1495806"/>
            </a:xfrm>
            <a:prstGeom prst="rect">
              <a:avLst/>
            </a:prstGeom>
          </p:spPr>
        </p:pic>
        <p:sp>
          <p:nvSpPr>
            <p:cNvPr id="32" name="object 32"/>
            <p:cNvSpPr/>
            <p:nvPr/>
          </p:nvSpPr>
          <p:spPr>
            <a:xfrm>
              <a:off x="8473440" y="1009649"/>
              <a:ext cx="2961640" cy="1607185"/>
            </a:xfrm>
            <a:custGeom>
              <a:avLst/>
              <a:gdLst/>
              <a:ahLst/>
              <a:cxnLst/>
              <a:rect l="l" t="t" r="r" b="b"/>
              <a:pathLst>
                <a:path w="2961640" h="1607185">
                  <a:moveTo>
                    <a:pt x="827913" y="0"/>
                  </a:moveTo>
                  <a:lnTo>
                    <a:pt x="0" y="559308"/>
                  </a:lnTo>
                  <a:lnTo>
                    <a:pt x="2135124" y="1607058"/>
                  </a:lnTo>
                  <a:lnTo>
                    <a:pt x="2961132" y="1047750"/>
                  </a:lnTo>
                  <a:lnTo>
                    <a:pt x="827913" y="0"/>
                  </a:lnTo>
                  <a:close/>
                </a:path>
              </a:pathLst>
            </a:custGeom>
            <a:solidFill>
              <a:srgbClr val="F0F1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9322307" y="1425701"/>
              <a:ext cx="1263650" cy="772795"/>
            </a:xfrm>
            <a:custGeom>
              <a:avLst/>
              <a:gdLst/>
              <a:ahLst/>
              <a:cxnLst/>
              <a:rect l="l" t="t" r="r" b="b"/>
              <a:pathLst>
                <a:path w="1263650" h="772794">
                  <a:moveTo>
                    <a:pt x="827659" y="0"/>
                  </a:moveTo>
                  <a:lnTo>
                    <a:pt x="749554" y="53593"/>
                  </a:lnTo>
                  <a:lnTo>
                    <a:pt x="725678" y="70357"/>
                  </a:lnTo>
                  <a:lnTo>
                    <a:pt x="673989" y="105155"/>
                  </a:lnTo>
                  <a:lnTo>
                    <a:pt x="637794" y="129158"/>
                  </a:lnTo>
                  <a:lnTo>
                    <a:pt x="189103" y="431164"/>
                  </a:lnTo>
                  <a:lnTo>
                    <a:pt x="154940" y="455675"/>
                  </a:lnTo>
                  <a:lnTo>
                    <a:pt x="111633" y="482853"/>
                  </a:lnTo>
                  <a:lnTo>
                    <a:pt x="87757" y="500252"/>
                  </a:lnTo>
                  <a:lnTo>
                    <a:pt x="0" y="559054"/>
                  </a:lnTo>
                  <a:lnTo>
                    <a:pt x="435737" y="772668"/>
                  </a:lnTo>
                  <a:lnTo>
                    <a:pt x="548132" y="697102"/>
                  </a:lnTo>
                  <a:lnTo>
                    <a:pt x="591312" y="669416"/>
                  </a:lnTo>
                  <a:lnTo>
                    <a:pt x="625602" y="645540"/>
                  </a:lnTo>
                  <a:lnTo>
                    <a:pt x="1073658" y="343407"/>
                  </a:lnTo>
                  <a:lnTo>
                    <a:pt x="1160145" y="282701"/>
                  </a:lnTo>
                  <a:lnTo>
                    <a:pt x="1185926" y="267207"/>
                  </a:lnTo>
                  <a:lnTo>
                    <a:pt x="1263396" y="213613"/>
                  </a:lnTo>
                  <a:lnTo>
                    <a:pt x="827659" y="0"/>
                  </a:lnTo>
                  <a:close/>
                </a:path>
              </a:pathLst>
            </a:custGeom>
            <a:solidFill>
              <a:srgbClr val="FF893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10608564" y="2057400"/>
              <a:ext cx="840105" cy="758190"/>
            </a:xfrm>
            <a:custGeom>
              <a:avLst/>
              <a:gdLst/>
              <a:ahLst/>
              <a:cxnLst/>
              <a:rect l="l" t="t" r="r" b="b"/>
              <a:pathLst>
                <a:path w="840104" h="758189">
                  <a:moveTo>
                    <a:pt x="825500" y="0"/>
                  </a:moveTo>
                  <a:lnTo>
                    <a:pt x="0" y="559308"/>
                  </a:lnTo>
                  <a:lnTo>
                    <a:pt x="12318" y="758190"/>
                  </a:lnTo>
                  <a:lnTo>
                    <a:pt x="839724" y="198882"/>
                  </a:lnTo>
                  <a:lnTo>
                    <a:pt x="825500" y="0"/>
                  </a:lnTo>
                  <a:close/>
                </a:path>
              </a:pathLst>
            </a:custGeom>
            <a:solidFill>
              <a:srgbClr val="C3CFE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8473440" y="1568957"/>
              <a:ext cx="2147570" cy="1247140"/>
            </a:xfrm>
            <a:custGeom>
              <a:avLst/>
              <a:gdLst/>
              <a:ahLst/>
              <a:cxnLst/>
              <a:rect l="l" t="t" r="r" b="b"/>
              <a:pathLst>
                <a:path w="2147570" h="1247139">
                  <a:moveTo>
                    <a:pt x="0" y="0"/>
                  </a:moveTo>
                  <a:lnTo>
                    <a:pt x="11684" y="198247"/>
                  </a:lnTo>
                  <a:lnTo>
                    <a:pt x="2147316" y="1246632"/>
                  </a:lnTo>
                  <a:lnTo>
                    <a:pt x="2134997" y="104775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1E8F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9322307" y="1985009"/>
              <a:ext cx="448309" cy="412750"/>
            </a:xfrm>
            <a:custGeom>
              <a:avLst/>
              <a:gdLst/>
              <a:ahLst/>
              <a:cxnLst/>
              <a:rect l="l" t="t" r="r" b="b"/>
              <a:pathLst>
                <a:path w="448309" h="412750">
                  <a:moveTo>
                    <a:pt x="0" y="0"/>
                  </a:moveTo>
                  <a:lnTo>
                    <a:pt x="11684" y="198120"/>
                  </a:lnTo>
                  <a:lnTo>
                    <a:pt x="448056" y="412242"/>
                  </a:lnTo>
                  <a:lnTo>
                    <a:pt x="435737" y="2134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5D2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7" name="object 37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8645652" y="1104899"/>
              <a:ext cx="2625090" cy="1410462"/>
            </a:xfrm>
            <a:prstGeom prst="rect">
              <a:avLst/>
            </a:prstGeom>
          </p:spPr>
        </p:pic>
      </p:grpSp>
      <p:sp>
        <p:nvSpPr>
          <p:cNvPr id="38" name="object 38"/>
          <p:cNvSpPr txBox="1">
            <a:spLocks noGrp="1"/>
          </p:cNvSpPr>
          <p:nvPr>
            <p:ph type="title"/>
          </p:nvPr>
        </p:nvSpPr>
        <p:spPr>
          <a:xfrm>
            <a:off x="424179" y="325881"/>
            <a:ext cx="10811509" cy="635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45" dirty="0"/>
              <a:t>Financial</a:t>
            </a:r>
            <a:r>
              <a:rPr spc="-285" dirty="0"/>
              <a:t> </a:t>
            </a:r>
            <a:r>
              <a:rPr spc="-135" dirty="0"/>
              <a:t>Burden</a:t>
            </a:r>
            <a:r>
              <a:rPr spc="-285" dirty="0"/>
              <a:t> </a:t>
            </a:r>
            <a:r>
              <a:rPr spc="-90" dirty="0"/>
              <a:t>of</a:t>
            </a:r>
            <a:r>
              <a:rPr spc="-275" dirty="0"/>
              <a:t> </a:t>
            </a:r>
            <a:r>
              <a:rPr spc="-114" dirty="0"/>
              <a:t>Diabetes</a:t>
            </a:r>
            <a:r>
              <a:rPr lang="en-US" spc="-114" dirty="0"/>
              <a:t> in Georgia</a:t>
            </a:r>
            <a:endParaRPr spc="-114" dirty="0"/>
          </a:p>
        </p:txBody>
      </p:sp>
      <p:sp>
        <p:nvSpPr>
          <p:cNvPr id="39" name="object 39"/>
          <p:cNvSpPr txBox="1"/>
          <p:nvPr/>
        </p:nvSpPr>
        <p:spPr>
          <a:xfrm>
            <a:off x="244602" y="6548628"/>
            <a:ext cx="2687320" cy="1930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100" i="1" dirty="0">
                <a:solidFill>
                  <a:srgbClr val="A6A6A6"/>
                </a:solidFill>
                <a:latin typeface="Arial"/>
                <a:cs typeface="Arial"/>
              </a:rPr>
              <a:t>Sources:</a:t>
            </a:r>
            <a:r>
              <a:rPr sz="1100" i="1" spc="215" dirty="0">
                <a:solidFill>
                  <a:srgbClr val="A6A6A6"/>
                </a:solidFill>
                <a:latin typeface="Arial"/>
                <a:cs typeface="Arial"/>
              </a:rPr>
              <a:t> </a:t>
            </a:r>
            <a:r>
              <a:rPr sz="1100" i="1" dirty="0">
                <a:solidFill>
                  <a:srgbClr val="A6A6A6"/>
                </a:solidFill>
                <a:latin typeface="Arial"/>
                <a:cs typeface="Arial"/>
              </a:rPr>
              <a:t>CDC</a:t>
            </a:r>
            <a:r>
              <a:rPr sz="1100" i="1" spc="-30" dirty="0">
                <a:solidFill>
                  <a:srgbClr val="A6A6A6"/>
                </a:solidFill>
                <a:latin typeface="Arial"/>
                <a:cs typeface="Arial"/>
              </a:rPr>
              <a:t> </a:t>
            </a:r>
            <a:r>
              <a:rPr sz="1100" i="1" dirty="0">
                <a:solidFill>
                  <a:srgbClr val="A6A6A6"/>
                </a:solidFill>
                <a:latin typeface="Arial"/>
                <a:cs typeface="Arial"/>
              </a:rPr>
              <a:t>&amp;</a:t>
            </a:r>
            <a:r>
              <a:rPr sz="1100" i="1" spc="-35" dirty="0">
                <a:solidFill>
                  <a:srgbClr val="A6A6A6"/>
                </a:solidFill>
                <a:latin typeface="Arial"/>
                <a:cs typeface="Arial"/>
              </a:rPr>
              <a:t> </a:t>
            </a:r>
            <a:r>
              <a:rPr sz="1100" i="1" dirty="0">
                <a:solidFill>
                  <a:srgbClr val="A6A6A6"/>
                </a:solidFill>
                <a:latin typeface="Arial"/>
                <a:cs typeface="Arial"/>
              </a:rPr>
              <a:t>American</a:t>
            </a:r>
            <a:r>
              <a:rPr sz="1100" i="1" spc="-30" dirty="0">
                <a:solidFill>
                  <a:srgbClr val="A6A6A6"/>
                </a:solidFill>
                <a:latin typeface="Arial"/>
                <a:cs typeface="Arial"/>
              </a:rPr>
              <a:t> </a:t>
            </a:r>
            <a:r>
              <a:rPr sz="1100" i="1" dirty="0">
                <a:solidFill>
                  <a:srgbClr val="A6A6A6"/>
                </a:solidFill>
                <a:latin typeface="Arial"/>
                <a:cs typeface="Arial"/>
              </a:rPr>
              <a:t>Diabetes</a:t>
            </a:r>
            <a:r>
              <a:rPr sz="1100" i="1" spc="-20" dirty="0">
                <a:solidFill>
                  <a:srgbClr val="A6A6A6"/>
                </a:solidFill>
                <a:latin typeface="Arial"/>
                <a:cs typeface="Arial"/>
              </a:rPr>
              <a:t> Ass’n</a:t>
            </a:r>
            <a:endParaRPr sz="1100">
              <a:latin typeface="Arial"/>
              <a:cs typeface="Arial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652272" y="5338064"/>
            <a:ext cx="8973185" cy="778510"/>
          </a:xfrm>
          <a:prstGeom prst="rect">
            <a:avLst/>
          </a:prstGeom>
        </p:spPr>
        <p:txBody>
          <a:bodyPr vert="horz" wrap="square" lIns="0" tIns="57150" rIns="0" bIns="0" rtlCol="0">
            <a:spAutoFit/>
          </a:bodyPr>
          <a:lstStyle/>
          <a:p>
            <a:pPr marL="12700" marR="5080">
              <a:lnSpc>
                <a:spcPts val="2810"/>
              </a:lnSpc>
              <a:spcBef>
                <a:spcPts val="450"/>
              </a:spcBef>
            </a:pPr>
            <a:r>
              <a:rPr sz="2600" dirty="0">
                <a:solidFill>
                  <a:srgbClr val="7E7E7E"/>
                </a:solidFill>
                <a:latin typeface="Arial"/>
                <a:cs typeface="Arial"/>
              </a:rPr>
              <a:t>Medical</a:t>
            </a:r>
            <a:r>
              <a:rPr sz="2600" spc="-114" dirty="0">
                <a:solidFill>
                  <a:srgbClr val="7E7E7E"/>
                </a:solidFill>
                <a:latin typeface="Arial"/>
                <a:cs typeface="Arial"/>
              </a:rPr>
              <a:t> </a:t>
            </a:r>
            <a:r>
              <a:rPr sz="2600" dirty="0">
                <a:solidFill>
                  <a:srgbClr val="7E7E7E"/>
                </a:solidFill>
                <a:latin typeface="Arial"/>
                <a:cs typeface="Arial"/>
              </a:rPr>
              <a:t>expenditures</a:t>
            </a:r>
            <a:r>
              <a:rPr sz="2600" spc="-95" dirty="0">
                <a:solidFill>
                  <a:srgbClr val="7E7E7E"/>
                </a:solidFill>
                <a:latin typeface="Arial"/>
                <a:cs typeface="Arial"/>
              </a:rPr>
              <a:t> </a:t>
            </a:r>
            <a:r>
              <a:rPr sz="2600" dirty="0">
                <a:solidFill>
                  <a:srgbClr val="7E7E7E"/>
                </a:solidFill>
                <a:latin typeface="Arial"/>
                <a:cs typeface="Arial"/>
              </a:rPr>
              <a:t>among</a:t>
            </a:r>
            <a:r>
              <a:rPr sz="2600" spc="-100" dirty="0">
                <a:solidFill>
                  <a:srgbClr val="7E7E7E"/>
                </a:solidFill>
                <a:latin typeface="Arial"/>
                <a:cs typeface="Arial"/>
              </a:rPr>
              <a:t> </a:t>
            </a:r>
            <a:r>
              <a:rPr sz="2600" dirty="0">
                <a:solidFill>
                  <a:srgbClr val="7E7E7E"/>
                </a:solidFill>
                <a:latin typeface="Arial"/>
                <a:cs typeface="Arial"/>
              </a:rPr>
              <a:t>people</a:t>
            </a:r>
            <a:r>
              <a:rPr sz="2600" spc="-95" dirty="0">
                <a:solidFill>
                  <a:srgbClr val="7E7E7E"/>
                </a:solidFill>
                <a:latin typeface="Arial"/>
                <a:cs typeface="Arial"/>
              </a:rPr>
              <a:t> </a:t>
            </a:r>
            <a:r>
              <a:rPr sz="2600" dirty="0">
                <a:solidFill>
                  <a:srgbClr val="7E7E7E"/>
                </a:solidFill>
                <a:latin typeface="Arial"/>
                <a:cs typeface="Arial"/>
              </a:rPr>
              <a:t>with</a:t>
            </a:r>
            <a:r>
              <a:rPr sz="2600" spc="-114" dirty="0">
                <a:solidFill>
                  <a:srgbClr val="7E7E7E"/>
                </a:solidFill>
                <a:latin typeface="Arial"/>
                <a:cs typeface="Arial"/>
              </a:rPr>
              <a:t> </a:t>
            </a:r>
            <a:r>
              <a:rPr sz="2600" dirty="0">
                <a:solidFill>
                  <a:srgbClr val="7E7E7E"/>
                </a:solidFill>
                <a:latin typeface="Arial"/>
                <a:cs typeface="Arial"/>
              </a:rPr>
              <a:t>diagnosed</a:t>
            </a:r>
            <a:r>
              <a:rPr sz="2600" spc="-90" dirty="0">
                <a:solidFill>
                  <a:srgbClr val="7E7E7E"/>
                </a:solidFill>
                <a:latin typeface="Arial"/>
                <a:cs typeface="Arial"/>
              </a:rPr>
              <a:t> </a:t>
            </a:r>
            <a:r>
              <a:rPr sz="2600" spc="-10" dirty="0">
                <a:solidFill>
                  <a:srgbClr val="7E7E7E"/>
                </a:solidFill>
                <a:latin typeface="Arial"/>
                <a:cs typeface="Arial"/>
              </a:rPr>
              <a:t>diabetes </a:t>
            </a:r>
            <a:r>
              <a:rPr sz="2600" dirty="0">
                <a:solidFill>
                  <a:srgbClr val="7E7E7E"/>
                </a:solidFill>
                <a:latin typeface="Arial"/>
                <a:cs typeface="Arial"/>
              </a:rPr>
              <a:t>were</a:t>
            </a:r>
            <a:r>
              <a:rPr sz="2600" spc="-65" dirty="0">
                <a:solidFill>
                  <a:srgbClr val="7E7E7E"/>
                </a:solidFill>
                <a:latin typeface="Arial"/>
                <a:cs typeface="Arial"/>
              </a:rPr>
              <a:t> </a:t>
            </a:r>
            <a:r>
              <a:rPr sz="2600" b="1" dirty="0">
                <a:solidFill>
                  <a:srgbClr val="7E7E7E"/>
                </a:solidFill>
                <a:latin typeface="Arial"/>
                <a:cs typeface="Arial"/>
              </a:rPr>
              <a:t>2.6</a:t>
            </a:r>
            <a:r>
              <a:rPr sz="2600" b="1" spc="-60" dirty="0">
                <a:solidFill>
                  <a:srgbClr val="7E7E7E"/>
                </a:solidFill>
                <a:latin typeface="Arial"/>
                <a:cs typeface="Arial"/>
              </a:rPr>
              <a:t> </a:t>
            </a:r>
            <a:r>
              <a:rPr sz="2600" b="1" dirty="0">
                <a:solidFill>
                  <a:srgbClr val="7E7E7E"/>
                </a:solidFill>
                <a:latin typeface="Arial"/>
                <a:cs typeface="Arial"/>
              </a:rPr>
              <a:t>times</a:t>
            </a:r>
            <a:r>
              <a:rPr sz="2600" b="1" spc="-55" dirty="0">
                <a:solidFill>
                  <a:srgbClr val="7E7E7E"/>
                </a:solidFill>
                <a:latin typeface="Arial"/>
                <a:cs typeface="Arial"/>
              </a:rPr>
              <a:t> </a:t>
            </a:r>
            <a:r>
              <a:rPr sz="2600" b="1" dirty="0">
                <a:solidFill>
                  <a:srgbClr val="7E7E7E"/>
                </a:solidFill>
                <a:latin typeface="Arial"/>
                <a:cs typeface="Arial"/>
              </a:rPr>
              <a:t>higher</a:t>
            </a:r>
            <a:r>
              <a:rPr sz="2600" b="1" spc="-45" dirty="0">
                <a:solidFill>
                  <a:srgbClr val="7E7E7E"/>
                </a:solidFill>
                <a:latin typeface="Arial"/>
                <a:cs typeface="Arial"/>
              </a:rPr>
              <a:t> </a:t>
            </a:r>
            <a:r>
              <a:rPr sz="2600" dirty="0">
                <a:solidFill>
                  <a:srgbClr val="7E7E7E"/>
                </a:solidFill>
                <a:latin typeface="Arial"/>
                <a:cs typeface="Arial"/>
              </a:rPr>
              <a:t>than</a:t>
            </a:r>
            <a:r>
              <a:rPr sz="2600" spc="-50" dirty="0">
                <a:solidFill>
                  <a:srgbClr val="7E7E7E"/>
                </a:solidFill>
                <a:latin typeface="Arial"/>
                <a:cs typeface="Arial"/>
              </a:rPr>
              <a:t> </a:t>
            </a:r>
            <a:r>
              <a:rPr sz="2600" dirty="0">
                <a:solidFill>
                  <a:srgbClr val="7E7E7E"/>
                </a:solidFill>
                <a:latin typeface="Arial"/>
                <a:cs typeface="Arial"/>
              </a:rPr>
              <a:t>for</a:t>
            </a:r>
            <a:r>
              <a:rPr sz="2600" spc="-65" dirty="0">
                <a:solidFill>
                  <a:srgbClr val="7E7E7E"/>
                </a:solidFill>
                <a:latin typeface="Arial"/>
                <a:cs typeface="Arial"/>
              </a:rPr>
              <a:t> </a:t>
            </a:r>
            <a:r>
              <a:rPr sz="2600" dirty="0">
                <a:solidFill>
                  <a:srgbClr val="7E7E7E"/>
                </a:solidFill>
                <a:latin typeface="Arial"/>
                <a:cs typeface="Arial"/>
              </a:rPr>
              <a:t>those</a:t>
            </a:r>
            <a:r>
              <a:rPr sz="2600" spc="-45" dirty="0">
                <a:solidFill>
                  <a:srgbClr val="7E7E7E"/>
                </a:solidFill>
                <a:latin typeface="Arial"/>
                <a:cs typeface="Arial"/>
              </a:rPr>
              <a:t> </a:t>
            </a:r>
            <a:r>
              <a:rPr sz="2600" spc="-10" dirty="0">
                <a:solidFill>
                  <a:srgbClr val="7E7E7E"/>
                </a:solidFill>
                <a:latin typeface="Arial"/>
                <a:cs typeface="Arial"/>
              </a:rPr>
              <a:t>without</a:t>
            </a:r>
            <a:endParaRPr sz="2600">
              <a:latin typeface="Arial"/>
              <a:cs typeface="Arial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6243828" y="2494787"/>
            <a:ext cx="1301115" cy="269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dirty="0">
                <a:solidFill>
                  <a:srgbClr val="A6A6A6"/>
                </a:solidFill>
                <a:latin typeface="Arial"/>
                <a:cs typeface="Arial"/>
              </a:rPr>
              <a:t>Updated</a:t>
            </a:r>
            <a:r>
              <a:rPr sz="1600" spc="-55" dirty="0">
                <a:solidFill>
                  <a:srgbClr val="A6A6A6"/>
                </a:solidFill>
                <a:latin typeface="Arial"/>
                <a:cs typeface="Arial"/>
              </a:rPr>
              <a:t> </a:t>
            </a:r>
            <a:r>
              <a:rPr sz="1600" spc="-20" dirty="0">
                <a:solidFill>
                  <a:srgbClr val="A6A6A6"/>
                </a:solidFill>
                <a:latin typeface="Arial"/>
                <a:cs typeface="Arial"/>
              </a:rPr>
              <a:t>2022</a:t>
            </a:r>
            <a:endParaRPr sz="1600" dirty="0">
              <a:latin typeface="Arial"/>
              <a:cs typeface="Arial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956311" y="1203070"/>
            <a:ext cx="7696072" cy="149015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600" spc="-114" dirty="0">
                <a:solidFill>
                  <a:srgbClr val="FFC000"/>
                </a:solidFill>
                <a:latin typeface="Arial Black"/>
                <a:cs typeface="Arial Black"/>
              </a:rPr>
              <a:t>$</a:t>
            </a:r>
            <a:r>
              <a:rPr lang="en-US" sz="9600" spc="-114" dirty="0">
                <a:solidFill>
                  <a:srgbClr val="FFC000"/>
                </a:solidFill>
                <a:latin typeface="Arial Black"/>
                <a:cs typeface="Arial Black"/>
              </a:rPr>
              <a:t>13.</a:t>
            </a:r>
            <a:r>
              <a:rPr sz="9600" spc="-114" dirty="0">
                <a:solidFill>
                  <a:srgbClr val="FFC000"/>
                </a:solidFill>
                <a:latin typeface="Arial Black"/>
                <a:cs typeface="Arial Black"/>
              </a:rPr>
              <a:t>3B</a:t>
            </a:r>
            <a:r>
              <a:rPr sz="9600" spc="-675" dirty="0">
                <a:solidFill>
                  <a:srgbClr val="FFC000"/>
                </a:solidFill>
                <a:latin typeface="Arial Black"/>
                <a:cs typeface="Arial Black"/>
              </a:rPr>
              <a:t> </a:t>
            </a:r>
            <a:r>
              <a:rPr sz="8000" spc="-1150" dirty="0">
                <a:solidFill>
                  <a:srgbClr val="FFFFFF"/>
                </a:solidFill>
                <a:latin typeface="Arial"/>
                <a:cs typeface="Arial"/>
              </a:rPr>
              <a:t>T</a:t>
            </a:r>
            <a:r>
              <a:rPr sz="8000" spc="-254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sz="8000" spc="-250" dirty="0">
                <a:solidFill>
                  <a:srgbClr val="FFFFFF"/>
                </a:solidFill>
                <a:latin typeface="Arial"/>
                <a:cs typeface="Arial"/>
              </a:rPr>
              <a:t>t</a:t>
            </a:r>
            <a:r>
              <a:rPr sz="8000" spc="-254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8000" spc="-45" dirty="0">
                <a:solidFill>
                  <a:srgbClr val="FFFFFF"/>
                </a:solidFill>
                <a:latin typeface="Arial"/>
                <a:cs typeface="Arial"/>
              </a:rPr>
              <a:t>l</a:t>
            </a:r>
            <a:endParaRPr sz="8000" dirty="0">
              <a:latin typeface="Arial"/>
              <a:cs typeface="Arial"/>
            </a:endParaRPr>
          </a:p>
        </p:txBody>
      </p:sp>
      <p:grpSp>
        <p:nvGrpSpPr>
          <p:cNvPr id="44" name="object 44"/>
          <p:cNvGrpSpPr/>
          <p:nvPr/>
        </p:nvGrpSpPr>
        <p:grpSpPr>
          <a:xfrm>
            <a:off x="509016" y="5011673"/>
            <a:ext cx="11683365" cy="1846580"/>
            <a:chOff x="509016" y="5011673"/>
            <a:chExt cx="11683365" cy="1846580"/>
          </a:xfrm>
        </p:grpSpPr>
        <p:pic>
          <p:nvPicPr>
            <p:cNvPr id="45" name="object 45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509016" y="5011673"/>
              <a:ext cx="11682984" cy="1846292"/>
            </a:xfrm>
            <a:prstGeom prst="rect">
              <a:avLst/>
            </a:prstGeom>
          </p:spPr>
        </p:pic>
        <p:sp>
          <p:nvSpPr>
            <p:cNvPr id="46" name="object 46"/>
            <p:cNvSpPr/>
            <p:nvPr/>
          </p:nvSpPr>
          <p:spPr>
            <a:xfrm>
              <a:off x="509016" y="6284213"/>
              <a:ext cx="11683365" cy="574040"/>
            </a:xfrm>
            <a:custGeom>
              <a:avLst/>
              <a:gdLst/>
              <a:ahLst/>
              <a:cxnLst/>
              <a:rect l="l" t="t" r="r" b="b"/>
              <a:pathLst>
                <a:path w="11683365" h="574040">
                  <a:moveTo>
                    <a:pt x="11682984" y="0"/>
                  </a:moveTo>
                  <a:lnTo>
                    <a:pt x="11573560" y="24520"/>
                  </a:lnTo>
                  <a:lnTo>
                    <a:pt x="11497402" y="40475"/>
                  </a:lnTo>
                  <a:lnTo>
                    <a:pt x="11418737" y="56121"/>
                  </a:lnTo>
                  <a:lnTo>
                    <a:pt x="11337618" y="71461"/>
                  </a:lnTo>
                  <a:lnTo>
                    <a:pt x="11254094" y="86497"/>
                  </a:lnTo>
                  <a:lnTo>
                    <a:pt x="11168219" y="101233"/>
                  </a:lnTo>
                  <a:lnTo>
                    <a:pt x="11080043" y="115671"/>
                  </a:lnTo>
                  <a:lnTo>
                    <a:pt x="10989618" y="129815"/>
                  </a:lnTo>
                  <a:lnTo>
                    <a:pt x="10896996" y="143667"/>
                  </a:lnTo>
                  <a:lnTo>
                    <a:pt x="10802228" y="157231"/>
                  </a:lnTo>
                  <a:lnTo>
                    <a:pt x="10705365" y="170509"/>
                  </a:lnTo>
                  <a:lnTo>
                    <a:pt x="10606461" y="183505"/>
                  </a:lnTo>
                  <a:lnTo>
                    <a:pt x="10505565" y="196221"/>
                  </a:lnTo>
                  <a:lnTo>
                    <a:pt x="10402729" y="208661"/>
                  </a:lnTo>
                  <a:lnTo>
                    <a:pt x="10244952" y="226809"/>
                  </a:lnTo>
                  <a:lnTo>
                    <a:pt x="10083101" y="244352"/>
                  </a:lnTo>
                  <a:lnTo>
                    <a:pt x="9917350" y="261300"/>
                  </a:lnTo>
                  <a:lnTo>
                    <a:pt x="9747874" y="277662"/>
                  </a:lnTo>
                  <a:lnTo>
                    <a:pt x="9574846" y="293450"/>
                  </a:lnTo>
                  <a:lnTo>
                    <a:pt x="9398440" y="308674"/>
                  </a:lnTo>
                  <a:lnTo>
                    <a:pt x="9218830" y="323342"/>
                  </a:lnTo>
                  <a:lnTo>
                    <a:pt x="8974668" y="342056"/>
                  </a:lnTo>
                  <a:lnTo>
                    <a:pt x="8725533" y="359825"/>
                  </a:lnTo>
                  <a:lnTo>
                    <a:pt x="8471836" y="376674"/>
                  </a:lnTo>
                  <a:lnTo>
                    <a:pt x="8213992" y="392628"/>
                  </a:lnTo>
                  <a:lnTo>
                    <a:pt x="7952411" y="407710"/>
                  </a:lnTo>
                  <a:lnTo>
                    <a:pt x="7620811" y="425372"/>
                  </a:lnTo>
                  <a:lnTo>
                    <a:pt x="7284823" y="441757"/>
                  </a:lnTo>
                  <a:lnTo>
                    <a:pt x="6945255" y="456910"/>
                  </a:lnTo>
                  <a:lnTo>
                    <a:pt x="6602911" y="470880"/>
                  </a:lnTo>
                  <a:lnTo>
                    <a:pt x="6189569" y="486146"/>
                  </a:lnTo>
                  <a:lnTo>
                    <a:pt x="5774783" y="499855"/>
                  </a:lnTo>
                  <a:lnTo>
                    <a:pt x="5290899" y="513990"/>
                  </a:lnTo>
                  <a:lnTo>
                    <a:pt x="4740639" y="527850"/>
                  </a:lnTo>
                  <a:lnTo>
                    <a:pt x="4196475" y="539447"/>
                  </a:lnTo>
                  <a:lnTo>
                    <a:pt x="3595687" y="550026"/>
                  </a:lnTo>
                  <a:lnTo>
                    <a:pt x="2884395" y="559795"/>
                  </a:lnTo>
                  <a:lnTo>
                    <a:pt x="2087464" y="567500"/>
                  </a:lnTo>
                  <a:lnTo>
                    <a:pt x="1191534" y="572433"/>
                  </a:lnTo>
                  <a:lnTo>
                    <a:pt x="0" y="573493"/>
                  </a:lnTo>
                  <a:lnTo>
                    <a:pt x="11682984" y="573493"/>
                  </a:lnTo>
                  <a:lnTo>
                    <a:pt x="11682984" y="0"/>
                  </a:lnTo>
                  <a:close/>
                </a:path>
              </a:pathLst>
            </a:custGeom>
            <a:solidFill>
              <a:srgbClr val="FFFFFF">
                <a:alpha val="45881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3" name="Slide Number Placeholder 42">
            <a:extLst>
              <a:ext uri="{FF2B5EF4-FFF2-40B4-BE49-F238E27FC236}">
                <a16:creationId xmlns:a16="http://schemas.microsoft.com/office/drawing/2014/main" id="{9D83E33E-7C3C-2556-54BC-CD3F23464A44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12</a:t>
            </a:fld>
            <a:endParaRPr lang="en-US"/>
          </a:p>
        </p:txBody>
      </p:sp>
      <p:pic>
        <p:nvPicPr>
          <p:cNvPr id="48" name="Picture 47" descr="A logo of a lion and a map&#10;&#10;AI-generated content may be incorrect.">
            <a:extLst>
              <a:ext uri="{FF2B5EF4-FFF2-40B4-BE49-F238E27FC236}">
                <a16:creationId xmlns:a16="http://schemas.microsoft.com/office/drawing/2014/main" id="{F51BD783-6DF8-8B2B-2C12-4E5E2840C8F9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49692" y="5619321"/>
            <a:ext cx="964739" cy="1163293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92000" cy="6859270"/>
            <a:chOff x="0" y="-761"/>
            <a:chExt cx="12192000" cy="685927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2192000" cy="6857996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-761"/>
              <a:ext cx="12192000" cy="685800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09016" y="1853477"/>
              <a:ext cx="11682984" cy="5004489"/>
            </a:xfrm>
            <a:prstGeom prst="rect">
              <a:avLst/>
            </a:prstGeom>
          </p:spPr>
        </p:pic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814324" y="763524"/>
            <a:ext cx="6865620" cy="1548765"/>
          </a:xfrm>
          <a:prstGeom prst="rect">
            <a:avLst/>
          </a:prstGeom>
        </p:spPr>
        <p:txBody>
          <a:bodyPr vert="horz" wrap="square" lIns="0" tIns="138430" rIns="0" bIns="0" rtlCol="0">
            <a:spAutoFit/>
          </a:bodyPr>
          <a:lstStyle/>
          <a:p>
            <a:pPr marL="12700" marR="5080">
              <a:lnSpc>
                <a:spcPts val="5510"/>
              </a:lnSpc>
              <a:spcBef>
                <a:spcPts val="1090"/>
              </a:spcBef>
            </a:pPr>
            <a:r>
              <a:rPr sz="5400" spc="-114" dirty="0">
                <a:solidFill>
                  <a:srgbClr val="FFFFFF"/>
                </a:solidFill>
              </a:rPr>
              <a:t>Care</a:t>
            </a:r>
            <a:r>
              <a:rPr sz="5400" spc="-305" dirty="0">
                <a:solidFill>
                  <a:srgbClr val="FFFFFF"/>
                </a:solidFill>
              </a:rPr>
              <a:t> </a:t>
            </a:r>
            <a:r>
              <a:rPr sz="5400" spc="-130" dirty="0">
                <a:solidFill>
                  <a:srgbClr val="FFFFFF"/>
                </a:solidFill>
              </a:rPr>
              <a:t>for</a:t>
            </a:r>
            <a:r>
              <a:rPr sz="5400" spc="-295" dirty="0">
                <a:solidFill>
                  <a:srgbClr val="FFFFFF"/>
                </a:solidFill>
              </a:rPr>
              <a:t> </a:t>
            </a:r>
            <a:r>
              <a:rPr sz="5400" dirty="0">
                <a:solidFill>
                  <a:srgbClr val="FFFFFF"/>
                </a:solidFill>
              </a:rPr>
              <a:t>a</a:t>
            </a:r>
            <a:r>
              <a:rPr sz="5400" spc="-295" dirty="0">
                <a:solidFill>
                  <a:srgbClr val="FFFFFF"/>
                </a:solidFill>
              </a:rPr>
              <a:t> </a:t>
            </a:r>
            <a:r>
              <a:rPr sz="5400" spc="-140" dirty="0">
                <a:solidFill>
                  <a:srgbClr val="FFFFFF"/>
                </a:solidFill>
              </a:rPr>
              <a:t>person</a:t>
            </a:r>
            <a:r>
              <a:rPr sz="5400" spc="-320" dirty="0">
                <a:solidFill>
                  <a:srgbClr val="FFFFFF"/>
                </a:solidFill>
              </a:rPr>
              <a:t> </a:t>
            </a:r>
            <a:r>
              <a:rPr sz="5400" spc="-75" dirty="0">
                <a:solidFill>
                  <a:srgbClr val="FFFFFF"/>
                </a:solidFill>
              </a:rPr>
              <a:t>with </a:t>
            </a:r>
            <a:r>
              <a:rPr sz="5400" spc="-145" dirty="0">
                <a:solidFill>
                  <a:srgbClr val="FFFFFF"/>
                </a:solidFill>
              </a:rPr>
              <a:t>diabetes</a:t>
            </a:r>
            <a:r>
              <a:rPr sz="5400" spc="-295" dirty="0">
                <a:solidFill>
                  <a:srgbClr val="FFFFFF"/>
                </a:solidFill>
              </a:rPr>
              <a:t> </a:t>
            </a:r>
            <a:r>
              <a:rPr sz="5400" spc="-140" dirty="0">
                <a:solidFill>
                  <a:srgbClr val="FFFFFF"/>
                </a:solidFill>
              </a:rPr>
              <a:t>costs</a:t>
            </a:r>
            <a:r>
              <a:rPr sz="5400" spc="-285" dirty="0">
                <a:solidFill>
                  <a:srgbClr val="FFFFFF"/>
                </a:solidFill>
              </a:rPr>
              <a:t> </a:t>
            </a:r>
            <a:r>
              <a:rPr sz="5400" spc="-25" dirty="0">
                <a:solidFill>
                  <a:srgbClr val="FFFFFF"/>
                </a:solidFill>
              </a:rPr>
              <a:t>an</a:t>
            </a:r>
            <a:endParaRPr sz="5400"/>
          </a:p>
        </p:txBody>
      </p:sp>
      <p:sp>
        <p:nvSpPr>
          <p:cNvPr id="7" name="object 7"/>
          <p:cNvSpPr txBox="1"/>
          <p:nvPr/>
        </p:nvSpPr>
        <p:spPr>
          <a:xfrm>
            <a:off x="814324" y="2163064"/>
            <a:ext cx="3282950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400" b="1" spc="-145" dirty="0">
                <a:solidFill>
                  <a:srgbClr val="FFFFFF"/>
                </a:solidFill>
                <a:latin typeface="Arial"/>
                <a:cs typeface="Arial"/>
              </a:rPr>
              <a:t>average</a:t>
            </a:r>
            <a:r>
              <a:rPr sz="5400" b="1" spc="-254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5400" b="1" spc="-25" dirty="0">
                <a:solidFill>
                  <a:srgbClr val="FFFFFF"/>
                </a:solidFill>
                <a:latin typeface="Arial"/>
                <a:cs typeface="Arial"/>
              </a:rPr>
              <a:t>of</a:t>
            </a:r>
            <a:endParaRPr sz="54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01261" y="3075087"/>
            <a:ext cx="5245735" cy="22364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ts val="11225"/>
              </a:lnSpc>
              <a:spcBef>
                <a:spcPts val="100"/>
              </a:spcBef>
            </a:pPr>
            <a:r>
              <a:rPr sz="9600" spc="-100" dirty="0">
                <a:solidFill>
                  <a:srgbClr val="FFC000"/>
                </a:solidFill>
                <a:latin typeface="Arial Black"/>
                <a:cs typeface="Arial Black"/>
              </a:rPr>
              <a:t>$1</a:t>
            </a:r>
            <a:r>
              <a:rPr lang="en-US" sz="9600" spc="-100" dirty="0">
                <a:solidFill>
                  <a:srgbClr val="FFC000"/>
                </a:solidFill>
                <a:latin typeface="Arial Black"/>
                <a:cs typeface="Arial Black"/>
              </a:rPr>
              <a:t>9,736</a:t>
            </a:r>
            <a:endParaRPr sz="9600" dirty="0">
              <a:latin typeface="Arial Black"/>
              <a:cs typeface="Arial Black"/>
            </a:endParaRPr>
          </a:p>
          <a:p>
            <a:pPr marL="38100">
              <a:lnSpc>
                <a:spcPts val="6185"/>
              </a:lnSpc>
            </a:pPr>
            <a:r>
              <a:rPr sz="5400" b="1" spc="-120" dirty="0">
                <a:solidFill>
                  <a:srgbClr val="FFFFFF"/>
                </a:solidFill>
                <a:latin typeface="Arial"/>
                <a:cs typeface="Arial"/>
              </a:rPr>
              <a:t>per</a:t>
            </a:r>
            <a:r>
              <a:rPr sz="5400" b="1" spc="-29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5400" b="1" spc="-10" dirty="0">
                <a:solidFill>
                  <a:srgbClr val="FFFFFF"/>
                </a:solidFill>
                <a:latin typeface="Arial"/>
                <a:cs typeface="Arial"/>
              </a:rPr>
              <a:t>year</a:t>
            </a:r>
            <a:r>
              <a:rPr sz="5400" b="1" spc="-15" baseline="24691" dirty="0">
                <a:solidFill>
                  <a:srgbClr val="FFFFFF"/>
                </a:solidFill>
                <a:latin typeface="Arial"/>
                <a:cs typeface="Arial"/>
              </a:rPr>
              <a:t>1</a:t>
            </a:r>
            <a:endParaRPr sz="5400" baseline="24691" dirty="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19202" y="6548628"/>
            <a:ext cx="3569335" cy="1814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</a:pPr>
            <a:r>
              <a:rPr sz="1050" i="1" baseline="27777" dirty="0">
                <a:solidFill>
                  <a:srgbClr val="FFFFFF"/>
                </a:solidFill>
                <a:latin typeface="Arial"/>
                <a:cs typeface="Arial"/>
              </a:rPr>
              <a:t>1</a:t>
            </a:r>
            <a:r>
              <a:rPr sz="1050" i="1" spc="127" baseline="27777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100" i="1" dirty="0">
                <a:solidFill>
                  <a:srgbClr val="FFFFFF"/>
                </a:solidFill>
                <a:latin typeface="Arial"/>
                <a:cs typeface="Arial"/>
              </a:rPr>
              <a:t>20</a:t>
            </a:r>
            <a:r>
              <a:rPr lang="en-US" sz="1100" i="1" dirty="0">
                <a:solidFill>
                  <a:srgbClr val="FFFFFF"/>
                </a:solidFill>
                <a:latin typeface="Arial"/>
                <a:cs typeface="Arial"/>
              </a:rPr>
              <a:t>22</a:t>
            </a:r>
            <a:r>
              <a:rPr sz="1100" i="1" spc="-3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100" i="1" dirty="0">
                <a:solidFill>
                  <a:srgbClr val="FFFFFF"/>
                </a:solidFill>
                <a:latin typeface="Arial"/>
                <a:cs typeface="Arial"/>
              </a:rPr>
              <a:t>statistics</a:t>
            </a:r>
            <a:r>
              <a:rPr sz="1100" i="1" spc="-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100" i="1" dirty="0">
                <a:solidFill>
                  <a:srgbClr val="FFFFFF"/>
                </a:solidFill>
                <a:latin typeface="Arial"/>
                <a:cs typeface="Arial"/>
              </a:rPr>
              <a:t>from</a:t>
            </a:r>
            <a:r>
              <a:rPr sz="1100" i="1" spc="-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US" sz="1100" i="1" spc="-40" dirty="0" err="1">
                <a:solidFill>
                  <a:srgbClr val="FFFFFF"/>
                </a:solidFill>
                <a:latin typeface="Arial"/>
                <a:cs typeface="Arial"/>
              </a:rPr>
              <a:t>diabetesjournals.org</a:t>
            </a:r>
            <a:endParaRPr sz="1100" dirty="0">
              <a:latin typeface="Arial"/>
              <a:cs typeface="Arial"/>
            </a:endParaRPr>
          </a:p>
        </p:txBody>
      </p:sp>
      <p:grpSp>
        <p:nvGrpSpPr>
          <p:cNvPr id="22" name="object 9">
            <a:extLst>
              <a:ext uri="{FF2B5EF4-FFF2-40B4-BE49-F238E27FC236}">
                <a16:creationId xmlns:a16="http://schemas.microsoft.com/office/drawing/2014/main" id="{0FDBFD57-D2A6-49ED-E612-53DBD7964C06}"/>
              </a:ext>
            </a:extLst>
          </p:cNvPr>
          <p:cNvGrpSpPr/>
          <p:nvPr/>
        </p:nvGrpSpPr>
        <p:grpSpPr>
          <a:xfrm>
            <a:off x="508635" y="5011723"/>
            <a:ext cx="11683746" cy="1846292"/>
            <a:chOff x="531047" y="7626073"/>
            <a:chExt cx="11683746" cy="1846292"/>
          </a:xfrm>
        </p:grpSpPr>
        <p:pic>
          <p:nvPicPr>
            <p:cNvPr id="23" name="object 10">
              <a:extLst>
                <a:ext uri="{FF2B5EF4-FFF2-40B4-BE49-F238E27FC236}">
                  <a16:creationId xmlns:a16="http://schemas.microsoft.com/office/drawing/2014/main" id="{B4FF1D75-3E38-D783-5344-4E2CBB59E474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31809" y="7626073"/>
              <a:ext cx="11682984" cy="1846292"/>
            </a:xfrm>
            <a:prstGeom prst="rect">
              <a:avLst/>
            </a:prstGeom>
          </p:spPr>
        </p:pic>
        <p:sp>
          <p:nvSpPr>
            <p:cNvPr id="24" name="object 11">
              <a:extLst>
                <a:ext uri="{FF2B5EF4-FFF2-40B4-BE49-F238E27FC236}">
                  <a16:creationId xmlns:a16="http://schemas.microsoft.com/office/drawing/2014/main" id="{AFF5EC20-B340-35CA-5429-C916682E63A4}"/>
                </a:ext>
              </a:extLst>
            </p:cNvPr>
            <p:cNvSpPr/>
            <p:nvPr/>
          </p:nvSpPr>
          <p:spPr>
            <a:xfrm>
              <a:off x="531047" y="8886552"/>
              <a:ext cx="11683365" cy="574040"/>
            </a:xfrm>
            <a:custGeom>
              <a:avLst/>
              <a:gdLst/>
              <a:ahLst/>
              <a:cxnLst/>
              <a:rect l="l" t="t" r="r" b="b"/>
              <a:pathLst>
                <a:path w="11683365" h="574040">
                  <a:moveTo>
                    <a:pt x="11682984" y="0"/>
                  </a:moveTo>
                  <a:lnTo>
                    <a:pt x="11573560" y="24520"/>
                  </a:lnTo>
                  <a:lnTo>
                    <a:pt x="11497402" y="40475"/>
                  </a:lnTo>
                  <a:lnTo>
                    <a:pt x="11418737" y="56121"/>
                  </a:lnTo>
                  <a:lnTo>
                    <a:pt x="11337618" y="71461"/>
                  </a:lnTo>
                  <a:lnTo>
                    <a:pt x="11254094" y="86497"/>
                  </a:lnTo>
                  <a:lnTo>
                    <a:pt x="11168219" y="101233"/>
                  </a:lnTo>
                  <a:lnTo>
                    <a:pt x="11080043" y="115671"/>
                  </a:lnTo>
                  <a:lnTo>
                    <a:pt x="10989618" y="129815"/>
                  </a:lnTo>
                  <a:lnTo>
                    <a:pt x="10896996" y="143667"/>
                  </a:lnTo>
                  <a:lnTo>
                    <a:pt x="10802228" y="157231"/>
                  </a:lnTo>
                  <a:lnTo>
                    <a:pt x="10705365" y="170509"/>
                  </a:lnTo>
                  <a:lnTo>
                    <a:pt x="10606461" y="183505"/>
                  </a:lnTo>
                  <a:lnTo>
                    <a:pt x="10505565" y="196221"/>
                  </a:lnTo>
                  <a:lnTo>
                    <a:pt x="10402729" y="208661"/>
                  </a:lnTo>
                  <a:lnTo>
                    <a:pt x="10244952" y="226809"/>
                  </a:lnTo>
                  <a:lnTo>
                    <a:pt x="10083101" y="244352"/>
                  </a:lnTo>
                  <a:lnTo>
                    <a:pt x="9917350" y="261300"/>
                  </a:lnTo>
                  <a:lnTo>
                    <a:pt x="9747874" y="277662"/>
                  </a:lnTo>
                  <a:lnTo>
                    <a:pt x="9574846" y="293450"/>
                  </a:lnTo>
                  <a:lnTo>
                    <a:pt x="9398440" y="308674"/>
                  </a:lnTo>
                  <a:lnTo>
                    <a:pt x="9218830" y="323342"/>
                  </a:lnTo>
                  <a:lnTo>
                    <a:pt x="8974668" y="342056"/>
                  </a:lnTo>
                  <a:lnTo>
                    <a:pt x="8725533" y="359825"/>
                  </a:lnTo>
                  <a:lnTo>
                    <a:pt x="8471836" y="376674"/>
                  </a:lnTo>
                  <a:lnTo>
                    <a:pt x="8213992" y="392628"/>
                  </a:lnTo>
                  <a:lnTo>
                    <a:pt x="7952411" y="407710"/>
                  </a:lnTo>
                  <a:lnTo>
                    <a:pt x="7620811" y="425372"/>
                  </a:lnTo>
                  <a:lnTo>
                    <a:pt x="7284823" y="441757"/>
                  </a:lnTo>
                  <a:lnTo>
                    <a:pt x="6945255" y="456910"/>
                  </a:lnTo>
                  <a:lnTo>
                    <a:pt x="6602911" y="470880"/>
                  </a:lnTo>
                  <a:lnTo>
                    <a:pt x="6189569" y="486146"/>
                  </a:lnTo>
                  <a:lnTo>
                    <a:pt x="5774783" y="499855"/>
                  </a:lnTo>
                  <a:lnTo>
                    <a:pt x="5290899" y="513990"/>
                  </a:lnTo>
                  <a:lnTo>
                    <a:pt x="4740639" y="527850"/>
                  </a:lnTo>
                  <a:lnTo>
                    <a:pt x="4196475" y="539447"/>
                  </a:lnTo>
                  <a:lnTo>
                    <a:pt x="3595687" y="550026"/>
                  </a:lnTo>
                  <a:lnTo>
                    <a:pt x="2884395" y="559795"/>
                  </a:lnTo>
                  <a:lnTo>
                    <a:pt x="2087464" y="567500"/>
                  </a:lnTo>
                  <a:lnTo>
                    <a:pt x="1191534" y="572433"/>
                  </a:lnTo>
                  <a:lnTo>
                    <a:pt x="0" y="573493"/>
                  </a:lnTo>
                  <a:lnTo>
                    <a:pt x="11682984" y="573493"/>
                  </a:lnTo>
                  <a:lnTo>
                    <a:pt x="11682984" y="0"/>
                  </a:lnTo>
                  <a:close/>
                </a:path>
              </a:pathLst>
            </a:custGeom>
            <a:solidFill>
              <a:srgbClr val="FFFFFF">
                <a:alpha val="45881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849B440E-A80D-7ACB-04C5-8E5FC7AB14BE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13</a:t>
            </a:fld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BC04737-0BE0-45B1-F4D8-3652E1A75DEA}"/>
              </a:ext>
            </a:extLst>
          </p:cNvPr>
          <p:cNvSpPr txBox="1"/>
          <p:nvPr/>
        </p:nvSpPr>
        <p:spPr>
          <a:xfrm>
            <a:off x="860612" y="812202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12" name="Picture 11" descr="A logo of a lion and a map&#10;&#10;AI-generated content may be incorrect.">
            <a:extLst>
              <a:ext uri="{FF2B5EF4-FFF2-40B4-BE49-F238E27FC236}">
                <a16:creationId xmlns:a16="http://schemas.microsoft.com/office/drawing/2014/main" id="{AD8CA9D8-285E-3A8A-E2AE-72A4E316D7C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49692" y="5619321"/>
            <a:ext cx="964739" cy="1163293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31242CA-936E-0911-C9D4-05DD44C34F1D}"/>
              </a:ext>
            </a:extLst>
          </p:cNvPr>
          <p:cNvSpPr txBox="1"/>
          <p:nvPr/>
        </p:nvSpPr>
        <p:spPr>
          <a:xfrm>
            <a:off x="3872685" y="388225"/>
            <a:ext cx="5958840" cy="1153795"/>
          </a:xfrm>
          <a:prstGeom prst="rect">
            <a:avLst/>
          </a:prstGeom>
        </p:spPr>
        <p:txBody>
          <a:bodyPr wrap="square" lIns="0" tIns="0" rIns="0" bIns="0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sz="3600" b="1" i="0" dirty="0">
                <a:solidFill>
                  <a:srgbClr val="15468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Calling All </a:t>
            </a:r>
            <a:r>
              <a:rPr lang="en-US" sz="3600" b="1" i="0" dirty="0">
                <a:ln>
                  <a:gradFill>
                    <a:gsLst>
                      <a:gs pos="0">
                        <a:schemeClr val="accent1">
                          <a:lumMod val="5000"/>
                          <a:lumOff val="95000"/>
                        </a:schemeClr>
                      </a:gs>
                      <a:gs pos="74000">
                        <a:schemeClr val="accent1">
                          <a:lumMod val="45000"/>
                          <a:lumOff val="55000"/>
                        </a:schemeClr>
                      </a:gs>
                      <a:gs pos="83000">
                        <a:schemeClr val="accent1">
                          <a:lumMod val="45000"/>
                          <a:lumOff val="55000"/>
                        </a:schemeClr>
                      </a:gs>
                      <a:gs pos="100000">
                        <a:schemeClr val="accent1">
                          <a:lumMod val="30000"/>
                          <a:lumOff val="70000"/>
                        </a:schemeClr>
                      </a:gs>
                    </a:gsLst>
                    <a:lin ang="5400000" scaled="1"/>
                  </a:gradFill>
                </a:ln>
                <a:solidFill>
                  <a:srgbClr val="FFC000"/>
                </a:solidFill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Lions</a:t>
            </a:r>
            <a:r>
              <a:rPr lang="en-US" sz="3600" b="1" i="0" dirty="0">
                <a:solidFill>
                  <a:srgbClr val="15468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!</a:t>
            </a:r>
          </a:p>
          <a:p>
            <a:pPr>
              <a:spcAft>
                <a:spcPts val="600"/>
              </a:spcAft>
            </a:pPr>
            <a:r>
              <a:rPr lang="en-US" sz="3200" b="1" dirty="0">
                <a:solidFill>
                  <a:srgbClr val="15468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• Action Items •</a:t>
            </a:r>
            <a:endParaRPr lang="en-US" sz="3200" b="1" i="0" dirty="0">
              <a:solidFill>
                <a:srgbClr val="15468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DCB68A4-74B6-1A43-3392-ECFA0DC390EE}"/>
              </a:ext>
            </a:extLst>
          </p:cNvPr>
          <p:cNvSpPr txBox="1"/>
          <p:nvPr/>
        </p:nvSpPr>
        <p:spPr>
          <a:xfrm>
            <a:off x="894095" y="2853139"/>
            <a:ext cx="10287000" cy="32778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endParaRPr lang="en-US" dirty="0"/>
          </a:p>
          <a:p>
            <a:pPr marL="342900" indent="-342900">
              <a:spcAft>
                <a:spcPts val="600"/>
              </a:spcAft>
              <a:buFont typeface="Wingdings" pitchFamily="2" charset="2"/>
              <a:buChar char="ü"/>
            </a:pPr>
            <a:r>
              <a:rPr lang="en-US" sz="2200" u="sng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Educate</a:t>
            </a:r>
            <a:r>
              <a:rPr lang="en-US" sz="2200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yourself &amp; your club about diabetes.  </a:t>
            </a:r>
          </a:p>
          <a:p>
            <a:pPr marL="342900" indent="-342900">
              <a:spcAft>
                <a:spcPts val="600"/>
              </a:spcAft>
              <a:buFont typeface="Wingdings" pitchFamily="2" charset="2"/>
              <a:buChar char="ü"/>
            </a:pPr>
            <a:r>
              <a:rPr lang="en-US" sz="2200" u="sng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Download</a:t>
            </a:r>
            <a:r>
              <a:rPr lang="en-US" sz="2200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share info &amp; resources from the Lions 18-I diabetes website</a:t>
            </a:r>
          </a:p>
          <a:p>
            <a:pPr marL="342900" indent="-342900">
              <a:spcAft>
                <a:spcPts val="600"/>
              </a:spcAft>
              <a:buFont typeface="Wingdings" pitchFamily="2" charset="2"/>
              <a:buChar char="ü"/>
            </a:pPr>
            <a:r>
              <a:rPr lang="en-US" sz="2200" u="sng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Conduct</a:t>
            </a:r>
            <a:r>
              <a:rPr lang="en-US" sz="2200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1 minute diabetes / prediabetes screening tests</a:t>
            </a:r>
          </a:p>
          <a:p>
            <a:pPr marL="342900" indent="-342900">
              <a:spcAft>
                <a:spcPts val="600"/>
              </a:spcAft>
              <a:buFont typeface="Wingdings" pitchFamily="2" charset="2"/>
              <a:buChar char="ü"/>
            </a:pPr>
            <a:r>
              <a:rPr lang="en-US" sz="2200" u="sng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Hold</a:t>
            </a:r>
            <a:r>
              <a:rPr lang="en-US" sz="2200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 </a:t>
            </a:r>
            <a:r>
              <a:rPr lang="en-US" sz="22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blood screening    </a:t>
            </a:r>
            <a:r>
              <a:rPr lang="en-US" sz="2200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event</a:t>
            </a:r>
          </a:p>
          <a:p>
            <a:pPr marL="342900" indent="-342900">
              <a:spcAft>
                <a:spcPts val="600"/>
              </a:spcAft>
              <a:buFont typeface="Wingdings" pitchFamily="2" charset="2"/>
              <a:buChar char="ü"/>
            </a:pPr>
            <a:r>
              <a:rPr lang="en-US" sz="2200" u="sng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Obtain</a:t>
            </a:r>
            <a:r>
              <a:rPr lang="en-US" sz="2200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 Lions International grant for a diabetes initiative</a:t>
            </a:r>
          </a:p>
          <a:p>
            <a:pPr marL="342900" indent="-342900">
              <a:spcAft>
                <a:spcPts val="600"/>
              </a:spcAft>
              <a:buFont typeface="Wingdings" pitchFamily="2" charset="2"/>
              <a:buChar char="ü"/>
            </a:pPr>
            <a:r>
              <a:rPr lang="en-US" sz="2200" u="sng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Sponsor</a:t>
            </a:r>
            <a:r>
              <a:rPr lang="en-US" sz="2200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 Strides™ fundraising campaign</a:t>
            </a:r>
          </a:p>
          <a:p>
            <a:pPr marL="342900" indent="-342900">
              <a:spcAft>
                <a:spcPts val="600"/>
              </a:spcAft>
              <a:buFont typeface="Wingdings" pitchFamily="2" charset="2"/>
              <a:buChar char="ü"/>
            </a:pPr>
            <a:r>
              <a:rPr lang="en-US" sz="2200" u="sng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Support</a:t>
            </a:r>
            <a:r>
              <a:rPr lang="en-US" sz="2200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Camp Kudzu (catering to children with type 1 diabetes) </a:t>
            </a:r>
          </a:p>
        </p:txBody>
      </p:sp>
      <p:pic>
        <p:nvPicPr>
          <p:cNvPr id="6" name="Picture 5" descr="A person holding a megaphone&#10;&#10;AI-generated content may be incorrect.">
            <a:extLst>
              <a:ext uri="{FF2B5EF4-FFF2-40B4-BE49-F238E27FC236}">
                <a16:creationId xmlns:a16="http://schemas.microsoft.com/office/drawing/2014/main" id="{EF7E0B8D-7F81-4141-F0E4-9B17AC5FAF0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49385" y="351967"/>
            <a:ext cx="1295400" cy="1226312"/>
          </a:xfrm>
          <a:prstGeom prst="rect">
            <a:avLst/>
          </a:prstGeom>
        </p:spPr>
      </p:pic>
      <p:pic>
        <p:nvPicPr>
          <p:cNvPr id="13" name="Picture 12" descr="A person holding a megaphone&#10;&#10;AI-generated content may be incorrect.">
            <a:extLst>
              <a:ext uri="{FF2B5EF4-FFF2-40B4-BE49-F238E27FC236}">
                <a16:creationId xmlns:a16="http://schemas.microsoft.com/office/drawing/2014/main" id="{39689A0D-CB8E-2CAD-2EF8-7DB5B5D37A0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1375" y="436295"/>
            <a:ext cx="1465610" cy="1057657"/>
          </a:xfrm>
          <a:prstGeom prst="rect">
            <a:avLst/>
          </a:prstGeom>
        </p:spPr>
      </p:pic>
      <p:grpSp>
        <p:nvGrpSpPr>
          <p:cNvPr id="14" name="object 9">
            <a:extLst>
              <a:ext uri="{FF2B5EF4-FFF2-40B4-BE49-F238E27FC236}">
                <a16:creationId xmlns:a16="http://schemas.microsoft.com/office/drawing/2014/main" id="{D8AACA26-15BB-DDD4-D0D9-C2F1E051DC86}"/>
              </a:ext>
            </a:extLst>
          </p:cNvPr>
          <p:cNvGrpSpPr/>
          <p:nvPr/>
        </p:nvGrpSpPr>
        <p:grpSpPr>
          <a:xfrm>
            <a:off x="506029" y="5012821"/>
            <a:ext cx="11683365" cy="1860147"/>
            <a:chOff x="509016" y="4998106"/>
            <a:chExt cx="11683365" cy="1860147"/>
          </a:xfrm>
        </p:grpSpPr>
        <p:pic>
          <p:nvPicPr>
            <p:cNvPr id="15" name="object 10">
              <a:extLst>
                <a:ext uri="{FF2B5EF4-FFF2-40B4-BE49-F238E27FC236}">
                  <a16:creationId xmlns:a16="http://schemas.microsoft.com/office/drawing/2014/main" id="{2FFA5474-4B67-605C-2C4E-1681BAA11DC5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09016" y="4998106"/>
              <a:ext cx="11682984" cy="1846292"/>
            </a:xfrm>
            <a:prstGeom prst="rect">
              <a:avLst/>
            </a:prstGeom>
          </p:spPr>
        </p:pic>
        <p:sp>
          <p:nvSpPr>
            <p:cNvPr id="16" name="object 11">
              <a:extLst>
                <a:ext uri="{FF2B5EF4-FFF2-40B4-BE49-F238E27FC236}">
                  <a16:creationId xmlns:a16="http://schemas.microsoft.com/office/drawing/2014/main" id="{27930E30-FE53-92C9-9F60-D0B2525D9F93}"/>
                </a:ext>
              </a:extLst>
            </p:cNvPr>
            <p:cNvSpPr/>
            <p:nvPr/>
          </p:nvSpPr>
          <p:spPr>
            <a:xfrm>
              <a:off x="509016" y="6284213"/>
              <a:ext cx="11683365" cy="574040"/>
            </a:xfrm>
            <a:custGeom>
              <a:avLst/>
              <a:gdLst/>
              <a:ahLst/>
              <a:cxnLst/>
              <a:rect l="l" t="t" r="r" b="b"/>
              <a:pathLst>
                <a:path w="11683365" h="574040">
                  <a:moveTo>
                    <a:pt x="11682984" y="0"/>
                  </a:moveTo>
                  <a:lnTo>
                    <a:pt x="11573560" y="24520"/>
                  </a:lnTo>
                  <a:lnTo>
                    <a:pt x="11497402" y="40475"/>
                  </a:lnTo>
                  <a:lnTo>
                    <a:pt x="11418737" y="56121"/>
                  </a:lnTo>
                  <a:lnTo>
                    <a:pt x="11337618" y="71461"/>
                  </a:lnTo>
                  <a:lnTo>
                    <a:pt x="11254094" y="86497"/>
                  </a:lnTo>
                  <a:lnTo>
                    <a:pt x="11168219" y="101233"/>
                  </a:lnTo>
                  <a:lnTo>
                    <a:pt x="11080043" y="115671"/>
                  </a:lnTo>
                  <a:lnTo>
                    <a:pt x="10989618" y="129815"/>
                  </a:lnTo>
                  <a:lnTo>
                    <a:pt x="10896996" y="143667"/>
                  </a:lnTo>
                  <a:lnTo>
                    <a:pt x="10802228" y="157231"/>
                  </a:lnTo>
                  <a:lnTo>
                    <a:pt x="10705365" y="170509"/>
                  </a:lnTo>
                  <a:lnTo>
                    <a:pt x="10606461" y="183505"/>
                  </a:lnTo>
                  <a:lnTo>
                    <a:pt x="10505565" y="196221"/>
                  </a:lnTo>
                  <a:lnTo>
                    <a:pt x="10402729" y="208661"/>
                  </a:lnTo>
                  <a:lnTo>
                    <a:pt x="10244952" y="226809"/>
                  </a:lnTo>
                  <a:lnTo>
                    <a:pt x="10083101" y="244352"/>
                  </a:lnTo>
                  <a:lnTo>
                    <a:pt x="9917350" y="261300"/>
                  </a:lnTo>
                  <a:lnTo>
                    <a:pt x="9747874" y="277662"/>
                  </a:lnTo>
                  <a:lnTo>
                    <a:pt x="9574846" y="293450"/>
                  </a:lnTo>
                  <a:lnTo>
                    <a:pt x="9398440" y="308674"/>
                  </a:lnTo>
                  <a:lnTo>
                    <a:pt x="9218830" y="323342"/>
                  </a:lnTo>
                  <a:lnTo>
                    <a:pt x="8974668" y="342056"/>
                  </a:lnTo>
                  <a:lnTo>
                    <a:pt x="8725533" y="359825"/>
                  </a:lnTo>
                  <a:lnTo>
                    <a:pt x="8471836" y="376674"/>
                  </a:lnTo>
                  <a:lnTo>
                    <a:pt x="8213992" y="392628"/>
                  </a:lnTo>
                  <a:lnTo>
                    <a:pt x="7952411" y="407710"/>
                  </a:lnTo>
                  <a:lnTo>
                    <a:pt x="7620811" y="425372"/>
                  </a:lnTo>
                  <a:lnTo>
                    <a:pt x="7284823" y="441757"/>
                  </a:lnTo>
                  <a:lnTo>
                    <a:pt x="6945255" y="456910"/>
                  </a:lnTo>
                  <a:lnTo>
                    <a:pt x="6602911" y="470880"/>
                  </a:lnTo>
                  <a:lnTo>
                    <a:pt x="6189569" y="486146"/>
                  </a:lnTo>
                  <a:lnTo>
                    <a:pt x="5774783" y="499855"/>
                  </a:lnTo>
                  <a:lnTo>
                    <a:pt x="5290899" y="513990"/>
                  </a:lnTo>
                  <a:lnTo>
                    <a:pt x="4740639" y="527850"/>
                  </a:lnTo>
                  <a:lnTo>
                    <a:pt x="4196475" y="539447"/>
                  </a:lnTo>
                  <a:lnTo>
                    <a:pt x="3595687" y="550026"/>
                  </a:lnTo>
                  <a:lnTo>
                    <a:pt x="2884395" y="559795"/>
                  </a:lnTo>
                  <a:lnTo>
                    <a:pt x="2087464" y="567500"/>
                  </a:lnTo>
                  <a:lnTo>
                    <a:pt x="1191534" y="572433"/>
                  </a:lnTo>
                  <a:lnTo>
                    <a:pt x="0" y="573493"/>
                  </a:lnTo>
                  <a:lnTo>
                    <a:pt x="11682984" y="573493"/>
                  </a:lnTo>
                  <a:lnTo>
                    <a:pt x="11682984" y="0"/>
                  </a:lnTo>
                  <a:close/>
                </a:path>
              </a:pathLst>
            </a:custGeom>
            <a:solidFill>
              <a:srgbClr val="FFFFFF">
                <a:alpha val="45881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8" name="object 24">
            <a:extLst>
              <a:ext uri="{FF2B5EF4-FFF2-40B4-BE49-F238E27FC236}">
                <a16:creationId xmlns:a16="http://schemas.microsoft.com/office/drawing/2014/main" id="{404F4C02-0FA8-E5DC-98C9-625E8E9A6F72}"/>
              </a:ext>
            </a:extLst>
          </p:cNvPr>
          <p:cNvSpPr/>
          <p:nvPr/>
        </p:nvSpPr>
        <p:spPr>
          <a:xfrm>
            <a:off x="0" y="1817928"/>
            <a:ext cx="12192000" cy="973582"/>
          </a:xfrm>
          <a:custGeom>
            <a:avLst/>
            <a:gdLst/>
            <a:ahLst/>
            <a:cxnLst/>
            <a:rect l="l" t="t" r="r" b="b"/>
            <a:pathLst>
              <a:path w="12192000" h="1685289">
                <a:moveTo>
                  <a:pt x="12192000" y="0"/>
                </a:moveTo>
                <a:lnTo>
                  <a:pt x="0" y="0"/>
                </a:lnTo>
                <a:lnTo>
                  <a:pt x="0" y="1684782"/>
                </a:lnTo>
                <a:lnTo>
                  <a:pt x="12192000" y="1684782"/>
                </a:lnTo>
                <a:lnTo>
                  <a:pt x="12192000" y="0"/>
                </a:lnTo>
                <a:close/>
              </a:path>
            </a:pathLst>
          </a:custGeom>
          <a:solidFill>
            <a:srgbClr val="15468F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28152BD-97DD-FA60-086F-17B607B95B05}"/>
              </a:ext>
            </a:extLst>
          </p:cNvPr>
          <p:cNvSpPr txBox="1"/>
          <p:nvPr/>
        </p:nvSpPr>
        <p:spPr>
          <a:xfrm>
            <a:off x="506029" y="1854187"/>
            <a:ext cx="873875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n-US" sz="2400" dirty="0">
                <a:solidFill>
                  <a:srgbClr val="FFC000"/>
                </a:solidFill>
              </a:rPr>
              <a:t>What can Lions do to help to prevent and lessen the burden of diabetes in our communities?</a:t>
            </a:r>
          </a:p>
        </p:txBody>
      </p:sp>
      <p:grpSp>
        <p:nvGrpSpPr>
          <p:cNvPr id="49" name="object 5">
            <a:extLst>
              <a:ext uri="{FF2B5EF4-FFF2-40B4-BE49-F238E27FC236}">
                <a16:creationId xmlns:a16="http://schemas.microsoft.com/office/drawing/2014/main" id="{12F3A18B-FC02-9782-5B7D-44E1B4498646}"/>
              </a:ext>
            </a:extLst>
          </p:cNvPr>
          <p:cNvGrpSpPr/>
          <p:nvPr/>
        </p:nvGrpSpPr>
        <p:grpSpPr>
          <a:xfrm flipH="1">
            <a:off x="4267200" y="4426932"/>
            <a:ext cx="132816" cy="344839"/>
            <a:chOff x="7917278" y="0"/>
            <a:chExt cx="3442970" cy="5268595"/>
          </a:xfrm>
        </p:grpSpPr>
        <p:pic>
          <p:nvPicPr>
            <p:cNvPr id="50" name="object 6">
              <a:extLst>
                <a:ext uri="{FF2B5EF4-FFF2-40B4-BE49-F238E27FC236}">
                  <a16:creationId xmlns:a16="http://schemas.microsoft.com/office/drawing/2014/main" id="{07869917-1D57-4E8D-48E1-8565B33477D1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917278" y="71192"/>
              <a:ext cx="3442898" cy="5197075"/>
            </a:xfrm>
            <a:prstGeom prst="rect">
              <a:avLst/>
            </a:prstGeom>
          </p:spPr>
        </p:pic>
        <p:pic>
          <p:nvPicPr>
            <p:cNvPr id="51" name="object 7">
              <a:extLst>
                <a:ext uri="{FF2B5EF4-FFF2-40B4-BE49-F238E27FC236}">
                  <a16:creationId xmlns:a16="http://schemas.microsoft.com/office/drawing/2014/main" id="{CAA8B515-2551-E89E-DAD7-76488035EC80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138921" y="0"/>
              <a:ext cx="3035807" cy="4955286"/>
            </a:xfrm>
            <a:prstGeom prst="rect">
              <a:avLst/>
            </a:prstGeom>
          </p:spPr>
        </p:pic>
      </p:grp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FEA0FB1-9FC2-F8DB-E674-201F920DF8C4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14</a:t>
            </a:fld>
            <a:endParaRPr lang="en-US"/>
          </a:p>
        </p:txBody>
      </p:sp>
      <p:pic>
        <p:nvPicPr>
          <p:cNvPr id="4" name="Picture 3" descr="A logo of a lion and a map&#10;&#10;AI-generated content may be incorrect.">
            <a:extLst>
              <a:ext uri="{FF2B5EF4-FFF2-40B4-BE49-F238E27FC236}">
                <a16:creationId xmlns:a16="http://schemas.microsoft.com/office/drawing/2014/main" id="{9D62D56C-C2AA-F28F-4E7B-0D999E0E5C3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49692" y="5619321"/>
            <a:ext cx="964739" cy="11632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380108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19DA5A5A-6B85-3C5B-63C1-BAB9B632BF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>
            <a:extLst>
              <a:ext uri="{FF2B5EF4-FFF2-40B4-BE49-F238E27FC236}">
                <a16:creationId xmlns:a16="http://schemas.microsoft.com/office/drawing/2014/main" id="{7D791D4C-5EE5-FE31-7263-9D47501E16D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24180" y="309880"/>
            <a:ext cx="10396220" cy="99770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3200" spc="-190" dirty="0"/>
              <a:t>Download &amp; Distribute Diabetes Info and Resources from the District 18- I Diabetes Website:  </a:t>
            </a:r>
            <a:r>
              <a:rPr lang="en-US" sz="3200" spc="-190" dirty="0">
                <a:solidFill>
                  <a:srgbClr val="FFC000"/>
                </a:solidFill>
                <a:hlinkClick r:id="rId2"/>
              </a:rPr>
              <a:t>https://diabetes-</a:t>
            </a:r>
            <a:r>
              <a:rPr lang="en-US" sz="3200" spc="-190" dirty="0" err="1">
                <a:solidFill>
                  <a:srgbClr val="FFC000"/>
                </a:solidFill>
                <a:hlinkClick r:id="rId2"/>
              </a:rPr>
              <a:t>partners.org</a:t>
            </a:r>
            <a:endParaRPr sz="3200" spc="-114" dirty="0">
              <a:solidFill>
                <a:srgbClr val="FFC000"/>
              </a:solidFill>
            </a:endParaRPr>
          </a:p>
        </p:txBody>
      </p:sp>
      <p:grpSp>
        <p:nvGrpSpPr>
          <p:cNvPr id="6" name="object 6">
            <a:extLst>
              <a:ext uri="{FF2B5EF4-FFF2-40B4-BE49-F238E27FC236}">
                <a16:creationId xmlns:a16="http://schemas.microsoft.com/office/drawing/2014/main" id="{3499A2E5-6D39-C0A7-F276-6A67A3E85BB5}"/>
              </a:ext>
            </a:extLst>
          </p:cNvPr>
          <p:cNvGrpSpPr/>
          <p:nvPr/>
        </p:nvGrpSpPr>
        <p:grpSpPr>
          <a:xfrm>
            <a:off x="509016" y="5804915"/>
            <a:ext cx="11683365" cy="1053338"/>
            <a:chOff x="509016" y="5804915"/>
            <a:chExt cx="11683365" cy="1053338"/>
          </a:xfrm>
        </p:grpSpPr>
        <p:sp>
          <p:nvSpPr>
            <p:cNvPr id="8" name="object 8">
              <a:extLst>
                <a:ext uri="{FF2B5EF4-FFF2-40B4-BE49-F238E27FC236}">
                  <a16:creationId xmlns:a16="http://schemas.microsoft.com/office/drawing/2014/main" id="{B7E13340-4861-3470-EACE-2B4C33332F6D}"/>
                </a:ext>
              </a:extLst>
            </p:cNvPr>
            <p:cNvSpPr/>
            <p:nvPr/>
          </p:nvSpPr>
          <p:spPr>
            <a:xfrm>
              <a:off x="509016" y="6284213"/>
              <a:ext cx="11683365" cy="574040"/>
            </a:xfrm>
            <a:custGeom>
              <a:avLst/>
              <a:gdLst/>
              <a:ahLst/>
              <a:cxnLst/>
              <a:rect l="l" t="t" r="r" b="b"/>
              <a:pathLst>
                <a:path w="11683365" h="574040">
                  <a:moveTo>
                    <a:pt x="11682984" y="0"/>
                  </a:moveTo>
                  <a:lnTo>
                    <a:pt x="11573560" y="24520"/>
                  </a:lnTo>
                  <a:lnTo>
                    <a:pt x="11497402" y="40475"/>
                  </a:lnTo>
                  <a:lnTo>
                    <a:pt x="11418737" y="56121"/>
                  </a:lnTo>
                  <a:lnTo>
                    <a:pt x="11337618" y="71461"/>
                  </a:lnTo>
                  <a:lnTo>
                    <a:pt x="11254094" y="86497"/>
                  </a:lnTo>
                  <a:lnTo>
                    <a:pt x="11168219" y="101233"/>
                  </a:lnTo>
                  <a:lnTo>
                    <a:pt x="11080043" y="115671"/>
                  </a:lnTo>
                  <a:lnTo>
                    <a:pt x="10989618" y="129815"/>
                  </a:lnTo>
                  <a:lnTo>
                    <a:pt x="10896996" y="143667"/>
                  </a:lnTo>
                  <a:lnTo>
                    <a:pt x="10802228" y="157231"/>
                  </a:lnTo>
                  <a:lnTo>
                    <a:pt x="10705365" y="170509"/>
                  </a:lnTo>
                  <a:lnTo>
                    <a:pt x="10606461" y="183505"/>
                  </a:lnTo>
                  <a:lnTo>
                    <a:pt x="10505565" y="196221"/>
                  </a:lnTo>
                  <a:lnTo>
                    <a:pt x="10402729" y="208661"/>
                  </a:lnTo>
                  <a:lnTo>
                    <a:pt x="10244952" y="226809"/>
                  </a:lnTo>
                  <a:lnTo>
                    <a:pt x="10083101" y="244352"/>
                  </a:lnTo>
                  <a:lnTo>
                    <a:pt x="9917350" y="261300"/>
                  </a:lnTo>
                  <a:lnTo>
                    <a:pt x="9747874" y="277662"/>
                  </a:lnTo>
                  <a:lnTo>
                    <a:pt x="9574846" y="293450"/>
                  </a:lnTo>
                  <a:lnTo>
                    <a:pt x="9398440" y="308674"/>
                  </a:lnTo>
                  <a:lnTo>
                    <a:pt x="9218830" y="323342"/>
                  </a:lnTo>
                  <a:lnTo>
                    <a:pt x="8974668" y="342056"/>
                  </a:lnTo>
                  <a:lnTo>
                    <a:pt x="8725533" y="359825"/>
                  </a:lnTo>
                  <a:lnTo>
                    <a:pt x="8471836" y="376674"/>
                  </a:lnTo>
                  <a:lnTo>
                    <a:pt x="8213992" y="392628"/>
                  </a:lnTo>
                  <a:lnTo>
                    <a:pt x="7952411" y="407710"/>
                  </a:lnTo>
                  <a:lnTo>
                    <a:pt x="7620811" y="425372"/>
                  </a:lnTo>
                  <a:lnTo>
                    <a:pt x="7284823" y="441757"/>
                  </a:lnTo>
                  <a:lnTo>
                    <a:pt x="6945255" y="456910"/>
                  </a:lnTo>
                  <a:lnTo>
                    <a:pt x="6602911" y="470880"/>
                  </a:lnTo>
                  <a:lnTo>
                    <a:pt x="6189569" y="486146"/>
                  </a:lnTo>
                  <a:lnTo>
                    <a:pt x="5774783" y="499855"/>
                  </a:lnTo>
                  <a:lnTo>
                    <a:pt x="5290899" y="513990"/>
                  </a:lnTo>
                  <a:lnTo>
                    <a:pt x="4740639" y="527850"/>
                  </a:lnTo>
                  <a:lnTo>
                    <a:pt x="4196475" y="539447"/>
                  </a:lnTo>
                  <a:lnTo>
                    <a:pt x="3595687" y="550026"/>
                  </a:lnTo>
                  <a:lnTo>
                    <a:pt x="2884395" y="559795"/>
                  </a:lnTo>
                  <a:lnTo>
                    <a:pt x="2087464" y="567500"/>
                  </a:lnTo>
                  <a:lnTo>
                    <a:pt x="1191534" y="572433"/>
                  </a:lnTo>
                  <a:lnTo>
                    <a:pt x="0" y="573493"/>
                  </a:lnTo>
                  <a:lnTo>
                    <a:pt x="11682984" y="573493"/>
                  </a:lnTo>
                  <a:lnTo>
                    <a:pt x="11682984" y="0"/>
                  </a:lnTo>
                  <a:close/>
                </a:path>
              </a:pathLst>
            </a:custGeom>
            <a:solidFill>
              <a:srgbClr val="FFFFFF">
                <a:alpha val="45881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>
              <a:extLst>
                <a:ext uri="{FF2B5EF4-FFF2-40B4-BE49-F238E27FC236}">
                  <a16:creationId xmlns:a16="http://schemas.microsoft.com/office/drawing/2014/main" id="{3AD75404-0E39-B663-53AB-E8C101D45FDF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083289" y="5804915"/>
              <a:ext cx="918209" cy="919734"/>
            </a:xfrm>
            <a:prstGeom prst="rect">
              <a:avLst/>
            </a:prstGeom>
          </p:spPr>
        </p:pic>
      </p:grpSp>
      <p:grpSp>
        <p:nvGrpSpPr>
          <p:cNvPr id="13" name="object 9">
            <a:extLst>
              <a:ext uri="{FF2B5EF4-FFF2-40B4-BE49-F238E27FC236}">
                <a16:creationId xmlns:a16="http://schemas.microsoft.com/office/drawing/2014/main" id="{6A9CF4D7-1DA9-6CBB-84C7-56E05B4FA310}"/>
              </a:ext>
            </a:extLst>
          </p:cNvPr>
          <p:cNvGrpSpPr/>
          <p:nvPr/>
        </p:nvGrpSpPr>
        <p:grpSpPr>
          <a:xfrm>
            <a:off x="509016" y="5011673"/>
            <a:ext cx="11683365" cy="1846580"/>
            <a:chOff x="509016" y="5011673"/>
            <a:chExt cx="11683365" cy="1846580"/>
          </a:xfrm>
        </p:grpSpPr>
        <p:pic>
          <p:nvPicPr>
            <p:cNvPr id="14" name="object 10">
              <a:extLst>
                <a:ext uri="{FF2B5EF4-FFF2-40B4-BE49-F238E27FC236}">
                  <a16:creationId xmlns:a16="http://schemas.microsoft.com/office/drawing/2014/main" id="{67BA7A8B-87BB-C3BE-20E8-EA959E240014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09016" y="5011673"/>
              <a:ext cx="11682984" cy="1846292"/>
            </a:xfrm>
            <a:prstGeom prst="rect">
              <a:avLst/>
            </a:prstGeom>
          </p:spPr>
        </p:pic>
        <p:sp>
          <p:nvSpPr>
            <p:cNvPr id="15" name="object 11">
              <a:extLst>
                <a:ext uri="{FF2B5EF4-FFF2-40B4-BE49-F238E27FC236}">
                  <a16:creationId xmlns:a16="http://schemas.microsoft.com/office/drawing/2014/main" id="{05DB4059-61CD-432A-0255-80D35F085359}"/>
                </a:ext>
              </a:extLst>
            </p:cNvPr>
            <p:cNvSpPr/>
            <p:nvPr/>
          </p:nvSpPr>
          <p:spPr>
            <a:xfrm>
              <a:off x="509016" y="6284213"/>
              <a:ext cx="11683365" cy="574040"/>
            </a:xfrm>
            <a:custGeom>
              <a:avLst/>
              <a:gdLst/>
              <a:ahLst/>
              <a:cxnLst/>
              <a:rect l="l" t="t" r="r" b="b"/>
              <a:pathLst>
                <a:path w="11683365" h="574040">
                  <a:moveTo>
                    <a:pt x="11682984" y="0"/>
                  </a:moveTo>
                  <a:lnTo>
                    <a:pt x="11573560" y="24520"/>
                  </a:lnTo>
                  <a:lnTo>
                    <a:pt x="11497402" y="40475"/>
                  </a:lnTo>
                  <a:lnTo>
                    <a:pt x="11418737" y="56121"/>
                  </a:lnTo>
                  <a:lnTo>
                    <a:pt x="11337618" y="71461"/>
                  </a:lnTo>
                  <a:lnTo>
                    <a:pt x="11254094" y="86497"/>
                  </a:lnTo>
                  <a:lnTo>
                    <a:pt x="11168219" y="101233"/>
                  </a:lnTo>
                  <a:lnTo>
                    <a:pt x="11080043" y="115671"/>
                  </a:lnTo>
                  <a:lnTo>
                    <a:pt x="10989618" y="129815"/>
                  </a:lnTo>
                  <a:lnTo>
                    <a:pt x="10896996" y="143667"/>
                  </a:lnTo>
                  <a:lnTo>
                    <a:pt x="10802228" y="157231"/>
                  </a:lnTo>
                  <a:lnTo>
                    <a:pt x="10705365" y="170509"/>
                  </a:lnTo>
                  <a:lnTo>
                    <a:pt x="10606461" y="183505"/>
                  </a:lnTo>
                  <a:lnTo>
                    <a:pt x="10505565" y="196221"/>
                  </a:lnTo>
                  <a:lnTo>
                    <a:pt x="10402729" y="208661"/>
                  </a:lnTo>
                  <a:lnTo>
                    <a:pt x="10244952" y="226809"/>
                  </a:lnTo>
                  <a:lnTo>
                    <a:pt x="10083101" y="244352"/>
                  </a:lnTo>
                  <a:lnTo>
                    <a:pt x="9917350" y="261300"/>
                  </a:lnTo>
                  <a:lnTo>
                    <a:pt x="9747874" y="277662"/>
                  </a:lnTo>
                  <a:lnTo>
                    <a:pt x="9574846" y="293450"/>
                  </a:lnTo>
                  <a:lnTo>
                    <a:pt x="9398440" y="308674"/>
                  </a:lnTo>
                  <a:lnTo>
                    <a:pt x="9218830" y="323342"/>
                  </a:lnTo>
                  <a:lnTo>
                    <a:pt x="8974668" y="342056"/>
                  </a:lnTo>
                  <a:lnTo>
                    <a:pt x="8725533" y="359825"/>
                  </a:lnTo>
                  <a:lnTo>
                    <a:pt x="8471836" y="376674"/>
                  </a:lnTo>
                  <a:lnTo>
                    <a:pt x="8213992" y="392628"/>
                  </a:lnTo>
                  <a:lnTo>
                    <a:pt x="7952411" y="407710"/>
                  </a:lnTo>
                  <a:lnTo>
                    <a:pt x="7620811" y="425372"/>
                  </a:lnTo>
                  <a:lnTo>
                    <a:pt x="7284823" y="441757"/>
                  </a:lnTo>
                  <a:lnTo>
                    <a:pt x="6945255" y="456910"/>
                  </a:lnTo>
                  <a:lnTo>
                    <a:pt x="6602911" y="470880"/>
                  </a:lnTo>
                  <a:lnTo>
                    <a:pt x="6189569" y="486146"/>
                  </a:lnTo>
                  <a:lnTo>
                    <a:pt x="5774783" y="499855"/>
                  </a:lnTo>
                  <a:lnTo>
                    <a:pt x="5290899" y="513990"/>
                  </a:lnTo>
                  <a:lnTo>
                    <a:pt x="4740639" y="527850"/>
                  </a:lnTo>
                  <a:lnTo>
                    <a:pt x="4196475" y="539447"/>
                  </a:lnTo>
                  <a:lnTo>
                    <a:pt x="3595687" y="550026"/>
                  </a:lnTo>
                  <a:lnTo>
                    <a:pt x="2884395" y="559795"/>
                  </a:lnTo>
                  <a:lnTo>
                    <a:pt x="2087464" y="567500"/>
                  </a:lnTo>
                  <a:lnTo>
                    <a:pt x="1191534" y="572433"/>
                  </a:lnTo>
                  <a:lnTo>
                    <a:pt x="0" y="573493"/>
                  </a:lnTo>
                  <a:lnTo>
                    <a:pt x="11682984" y="573493"/>
                  </a:lnTo>
                  <a:lnTo>
                    <a:pt x="11682984" y="0"/>
                  </a:lnTo>
                  <a:close/>
                </a:path>
              </a:pathLst>
            </a:custGeom>
            <a:solidFill>
              <a:srgbClr val="FFFFFF">
                <a:alpha val="45881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2" name="Picture 1">
            <a:extLst>
              <a:ext uri="{FF2B5EF4-FFF2-40B4-BE49-F238E27FC236}">
                <a16:creationId xmlns:a16="http://schemas.microsoft.com/office/drawing/2014/main" id="{50CCF68A-F88A-7ADE-897A-A7CD3610CB6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57527" y="2214163"/>
            <a:ext cx="9652363" cy="2997114"/>
          </a:xfrm>
          <a:prstGeom prst="rect">
            <a:avLst/>
          </a:prstGeom>
        </p:spPr>
      </p:pic>
      <p:sp>
        <p:nvSpPr>
          <p:cNvPr id="4" name="Rectangle 1">
            <a:extLst>
              <a:ext uri="{FF2B5EF4-FFF2-40B4-BE49-F238E27FC236}">
                <a16:creationId xmlns:a16="http://schemas.microsoft.com/office/drawing/2014/main" id="{84648430-2367-AFED-DCEA-408272715C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6899" y="1628330"/>
            <a:ext cx="3031786" cy="8197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65067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083141"/>
                </a:solidFill>
                <a:effectLst/>
                <a:latin typeface="var(--wp--preset--font-family--fraunces)"/>
              </a:rPr>
              <a:t>Diabetes Resources: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5" name="Picture 4">
            <a:hlinkClick r:id="rId6"/>
            <a:extLst>
              <a:ext uri="{FF2B5EF4-FFF2-40B4-BE49-F238E27FC236}">
                <a16:creationId xmlns:a16="http://schemas.microsoft.com/office/drawing/2014/main" id="{F858186B-35ED-681B-6639-E73611C1A31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9946" y="5488600"/>
            <a:ext cx="3441702" cy="1143460"/>
          </a:xfrm>
          <a:prstGeom prst="rect">
            <a:avLst/>
          </a:prstGeom>
        </p:spPr>
      </p:pic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FA79B00-7400-93A3-3975-F0906A127E9C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15</a:t>
            </a:fld>
            <a:endParaRPr lang="en-US" dirty="0"/>
          </a:p>
        </p:txBody>
      </p:sp>
      <p:pic>
        <p:nvPicPr>
          <p:cNvPr id="10" name="Picture 9" descr="A logo of a lion and a map&#10;&#10;AI-generated content may be incorrect.">
            <a:extLst>
              <a:ext uri="{FF2B5EF4-FFF2-40B4-BE49-F238E27FC236}">
                <a16:creationId xmlns:a16="http://schemas.microsoft.com/office/drawing/2014/main" id="{DE922E0E-27FB-97A8-C16B-D84CB79A9AE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49692" y="5619321"/>
            <a:ext cx="964739" cy="11632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374258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76833" y="1287017"/>
            <a:ext cx="11615420" cy="3507104"/>
          </a:xfrm>
          <a:custGeom>
            <a:avLst/>
            <a:gdLst/>
            <a:ahLst/>
            <a:cxnLst/>
            <a:rect l="l" t="t" r="r" b="b"/>
            <a:pathLst>
              <a:path w="11615420" h="3507104">
                <a:moveTo>
                  <a:pt x="11615166" y="0"/>
                </a:moveTo>
                <a:lnTo>
                  <a:pt x="0" y="0"/>
                </a:lnTo>
                <a:lnTo>
                  <a:pt x="0" y="3506724"/>
                </a:lnTo>
                <a:lnTo>
                  <a:pt x="11615166" y="3506724"/>
                </a:lnTo>
                <a:lnTo>
                  <a:pt x="11615166" y="0"/>
                </a:lnTo>
                <a:close/>
              </a:path>
            </a:pathLst>
          </a:custGeom>
          <a:solidFill>
            <a:srgbClr val="D9D9D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016507" y="1320472"/>
            <a:ext cx="4732655" cy="84382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5400" dirty="0">
                <a:solidFill>
                  <a:schemeClr val="bg1"/>
                </a:solidFill>
                <a:latin typeface="Arial"/>
                <a:cs typeface="Arial"/>
              </a:rPr>
              <a:t>Administer</a:t>
            </a:r>
            <a:r>
              <a:rPr sz="5400" dirty="0">
                <a:solidFill>
                  <a:schemeClr val="bg1"/>
                </a:solidFill>
                <a:latin typeface="Arial"/>
                <a:cs typeface="Arial"/>
              </a:rPr>
              <a:t> the</a:t>
            </a: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72440" y="1846326"/>
            <a:ext cx="5845302" cy="1957578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016508" y="2068067"/>
            <a:ext cx="4732655" cy="25215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8030"/>
              </a:lnSpc>
              <a:spcBef>
                <a:spcPts val="100"/>
              </a:spcBef>
            </a:pPr>
            <a:r>
              <a:rPr sz="7000" b="0" dirty="0">
                <a:solidFill>
                  <a:srgbClr val="FFC000"/>
                </a:solidFill>
                <a:latin typeface="Arial Black"/>
                <a:cs typeface="Arial Black"/>
              </a:rPr>
              <a:t>1</a:t>
            </a:r>
            <a:r>
              <a:rPr sz="7000" b="0" spc="-340" dirty="0">
                <a:solidFill>
                  <a:srgbClr val="FFC000"/>
                </a:solidFill>
                <a:latin typeface="Arial Black"/>
                <a:cs typeface="Arial Black"/>
              </a:rPr>
              <a:t> </a:t>
            </a:r>
            <a:r>
              <a:rPr sz="7000" b="0" spc="-114" dirty="0">
                <a:solidFill>
                  <a:srgbClr val="FFC000"/>
                </a:solidFill>
                <a:latin typeface="Arial Black"/>
                <a:cs typeface="Arial Black"/>
              </a:rPr>
              <a:t>MINUTE</a:t>
            </a:r>
            <a:endParaRPr sz="7000" dirty="0">
              <a:latin typeface="Arial Black"/>
              <a:cs typeface="Arial Black"/>
            </a:endParaRPr>
          </a:p>
          <a:p>
            <a:pPr marL="12700" marR="1012825">
              <a:lnSpc>
                <a:spcPts val="5510"/>
              </a:lnSpc>
              <a:spcBef>
                <a:spcPts val="625"/>
              </a:spcBef>
            </a:pPr>
            <a:r>
              <a:rPr sz="5400" spc="-145" dirty="0"/>
              <a:t>Prediabetes </a:t>
            </a:r>
            <a:r>
              <a:rPr sz="5400" spc="-114" dirty="0"/>
              <a:t>Risk</a:t>
            </a:r>
            <a:r>
              <a:rPr sz="5400" spc="-310" dirty="0"/>
              <a:t> </a:t>
            </a:r>
            <a:r>
              <a:rPr sz="5400" spc="-365" dirty="0"/>
              <a:t>T</a:t>
            </a:r>
            <a:r>
              <a:rPr sz="5400" spc="40" dirty="0"/>
              <a:t>es</a:t>
            </a:r>
            <a:r>
              <a:rPr sz="5400" spc="190" dirty="0"/>
              <a:t>t</a:t>
            </a:r>
            <a:endParaRPr sz="5400" dirty="0"/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104382" y="59435"/>
            <a:ext cx="5193029" cy="6796278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244602" y="6548628"/>
            <a:ext cx="2941320" cy="1930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100" i="1" dirty="0">
                <a:solidFill>
                  <a:srgbClr val="A6A6A6"/>
                </a:solidFill>
                <a:latin typeface="Arial"/>
                <a:cs typeface="Arial"/>
              </a:rPr>
              <a:t>Courtesy</a:t>
            </a:r>
            <a:r>
              <a:rPr sz="1100" i="1" spc="-45" dirty="0">
                <a:solidFill>
                  <a:srgbClr val="A6A6A6"/>
                </a:solidFill>
                <a:latin typeface="Arial"/>
                <a:cs typeface="Arial"/>
              </a:rPr>
              <a:t> </a:t>
            </a:r>
            <a:r>
              <a:rPr sz="1100" i="1" dirty="0">
                <a:solidFill>
                  <a:srgbClr val="A6A6A6"/>
                </a:solidFill>
                <a:latin typeface="Arial"/>
                <a:cs typeface="Arial"/>
              </a:rPr>
              <a:t>of</a:t>
            </a:r>
            <a:r>
              <a:rPr sz="1100" i="1" spc="-50" dirty="0">
                <a:solidFill>
                  <a:srgbClr val="A6A6A6"/>
                </a:solidFill>
                <a:latin typeface="Arial"/>
                <a:cs typeface="Arial"/>
              </a:rPr>
              <a:t> </a:t>
            </a:r>
            <a:r>
              <a:rPr sz="1100" i="1" dirty="0">
                <a:solidFill>
                  <a:srgbClr val="A6A6A6"/>
                </a:solidFill>
                <a:latin typeface="Arial"/>
                <a:cs typeface="Arial"/>
              </a:rPr>
              <a:t>the</a:t>
            </a:r>
            <a:r>
              <a:rPr sz="1100" i="1" spc="-40" dirty="0">
                <a:solidFill>
                  <a:srgbClr val="A6A6A6"/>
                </a:solidFill>
                <a:latin typeface="Arial"/>
                <a:cs typeface="Arial"/>
              </a:rPr>
              <a:t> </a:t>
            </a:r>
            <a:r>
              <a:rPr sz="1100" i="1" dirty="0">
                <a:solidFill>
                  <a:srgbClr val="A6A6A6"/>
                </a:solidFill>
                <a:latin typeface="Arial"/>
                <a:cs typeface="Arial"/>
              </a:rPr>
              <a:t>American</a:t>
            </a:r>
            <a:r>
              <a:rPr sz="1100" i="1" spc="-30" dirty="0">
                <a:solidFill>
                  <a:srgbClr val="A6A6A6"/>
                </a:solidFill>
                <a:latin typeface="Arial"/>
                <a:cs typeface="Arial"/>
              </a:rPr>
              <a:t> </a:t>
            </a:r>
            <a:r>
              <a:rPr sz="1100" i="1" dirty="0">
                <a:solidFill>
                  <a:srgbClr val="A6A6A6"/>
                </a:solidFill>
                <a:latin typeface="Arial"/>
                <a:cs typeface="Arial"/>
              </a:rPr>
              <a:t>Diabetes</a:t>
            </a:r>
            <a:r>
              <a:rPr sz="1100" i="1" spc="-35" dirty="0">
                <a:solidFill>
                  <a:srgbClr val="A6A6A6"/>
                </a:solidFill>
                <a:latin typeface="Arial"/>
                <a:cs typeface="Arial"/>
              </a:rPr>
              <a:t> </a:t>
            </a:r>
            <a:r>
              <a:rPr sz="1100" i="1" spc="-10" dirty="0">
                <a:solidFill>
                  <a:srgbClr val="A6A6A6"/>
                </a:solidFill>
                <a:latin typeface="Arial"/>
                <a:cs typeface="Arial"/>
              </a:rPr>
              <a:t>Association</a:t>
            </a:r>
            <a:endParaRPr sz="1100">
              <a:latin typeface="Arial"/>
              <a:cs typeface="Arial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C597CD6-1BBA-D702-4E92-20B23ED0A344}"/>
              </a:ext>
            </a:extLst>
          </p:cNvPr>
          <p:cNvSpPr txBox="1"/>
          <p:nvPr/>
        </p:nvSpPr>
        <p:spPr>
          <a:xfrm>
            <a:off x="611468" y="476938"/>
            <a:ext cx="342713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Simple Screening</a:t>
            </a:r>
          </a:p>
        </p:txBody>
      </p:sp>
      <p:pic>
        <p:nvPicPr>
          <p:cNvPr id="12" name="Picture 11" descr="A yellow and blue logo with a lion head&#10;&#10;AI-generated content may be incorrect.">
            <a:extLst>
              <a:ext uri="{FF2B5EF4-FFF2-40B4-BE49-F238E27FC236}">
                <a16:creationId xmlns:a16="http://schemas.microsoft.com/office/drawing/2014/main" id="{4D506AD5-B55A-628C-A0FB-3F13201A476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83276" y="5353247"/>
            <a:ext cx="1108724" cy="1336911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06E959F3-2DE7-E37A-C2F2-62AD89A350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TextBox 43">
            <a:extLst>
              <a:ext uri="{FF2B5EF4-FFF2-40B4-BE49-F238E27FC236}">
                <a16:creationId xmlns:a16="http://schemas.microsoft.com/office/drawing/2014/main" id="{F33BD5C3-BF8B-3999-857F-86059F3AC69C}"/>
              </a:ext>
            </a:extLst>
          </p:cNvPr>
          <p:cNvSpPr txBox="1"/>
          <p:nvPr/>
        </p:nvSpPr>
        <p:spPr>
          <a:xfrm>
            <a:off x="6609234" y="3258151"/>
            <a:ext cx="659674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600" b="1" spc="-145" dirty="0">
                <a:ln>
                  <a:gradFill>
                    <a:gsLst>
                      <a:gs pos="66008">
                        <a:srgbClr val="B8CCE4"/>
                      </a:gs>
                      <a:gs pos="0">
                        <a:schemeClr val="accent1">
                          <a:lumMod val="5000"/>
                          <a:lumOff val="95000"/>
                        </a:schemeClr>
                      </a:gs>
                      <a:gs pos="74000">
                        <a:schemeClr val="accent1">
                          <a:lumMod val="45000"/>
                          <a:lumOff val="55000"/>
                        </a:schemeClr>
                      </a:gs>
                      <a:gs pos="83000">
                        <a:schemeClr val="accent1">
                          <a:lumMod val="45000"/>
                          <a:lumOff val="55000"/>
                        </a:schemeClr>
                      </a:gs>
                      <a:gs pos="100000">
                        <a:schemeClr val="accent1">
                          <a:lumMod val="30000"/>
                          <a:lumOff val="70000"/>
                        </a:schemeClr>
                      </a:gs>
                    </a:gsLst>
                    <a:lin ang="5400000" scaled="1"/>
                  </a:gradFill>
                </a:ln>
                <a:solidFill>
                  <a:schemeClr val="bg1">
                    <a:lumMod val="65000"/>
                    <a:alpha val="59011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Lions</a:t>
            </a:r>
            <a:endParaRPr lang="en-US" sz="3600" b="1" dirty="0">
              <a:ln>
                <a:gradFill>
                  <a:gsLst>
                    <a:gs pos="66008">
                      <a:srgbClr val="B8CCE4"/>
                    </a:gs>
                    <a:gs pos="0">
                      <a:schemeClr val="accent1">
                        <a:lumMod val="5000"/>
                        <a:lumOff val="95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</a:ln>
              <a:solidFill>
                <a:schemeClr val="bg1">
                  <a:lumMod val="65000"/>
                  <a:alpha val="59011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object 3">
            <a:extLst>
              <a:ext uri="{FF2B5EF4-FFF2-40B4-BE49-F238E27FC236}">
                <a16:creationId xmlns:a16="http://schemas.microsoft.com/office/drawing/2014/main" id="{FC8A216E-A806-A010-9422-CF04F2A009DB}"/>
              </a:ext>
            </a:extLst>
          </p:cNvPr>
          <p:cNvSpPr txBox="1"/>
          <p:nvPr/>
        </p:nvSpPr>
        <p:spPr>
          <a:xfrm>
            <a:off x="1016507" y="1320472"/>
            <a:ext cx="4732655" cy="84382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5400" dirty="0">
                <a:solidFill>
                  <a:schemeClr val="bg1"/>
                </a:solidFill>
                <a:latin typeface="Arial"/>
                <a:cs typeface="Arial"/>
              </a:rPr>
              <a:t>Administer</a:t>
            </a:r>
            <a:r>
              <a:rPr sz="5400" dirty="0">
                <a:solidFill>
                  <a:schemeClr val="bg1"/>
                </a:solidFill>
                <a:latin typeface="Arial"/>
                <a:cs typeface="Arial"/>
              </a:rPr>
              <a:t> the</a:t>
            </a:r>
          </a:p>
        </p:txBody>
      </p:sp>
      <p:sp>
        <p:nvSpPr>
          <p:cNvPr id="5" name="object 5">
            <a:extLst>
              <a:ext uri="{FF2B5EF4-FFF2-40B4-BE49-F238E27FC236}">
                <a16:creationId xmlns:a16="http://schemas.microsoft.com/office/drawing/2014/main" id="{362464C0-9530-0143-BBF7-D5ACEA9AD5E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679819" y="2508201"/>
            <a:ext cx="6400800" cy="13521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1012825">
              <a:lnSpc>
                <a:spcPts val="5510"/>
              </a:lnSpc>
              <a:spcBef>
                <a:spcPts val="625"/>
              </a:spcBef>
            </a:pPr>
            <a:r>
              <a:rPr lang="en-US" sz="3600" spc="-145" dirty="0"/>
              <a:t>Modified to highlight </a:t>
            </a:r>
            <a:r>
              <a:rPr lang="en-US" sz="3600" spc="-145" dirty="0">
                <a:solidFill>
                  <a:srgbClr val="FFC000"/>
                </a:solidFill>
              </a:rPr>
              <a:t>Lions.</a:t>
            </a:r>
            <a:endParaRPr sz="3600" dirty="0">
              <a:solidFill>
                <a:srgbClr val="FFC000"/>
              </a:solidFill>
            </a:endParaRP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8F68D0D2-9450-FAB8-F4F7-3A3547245809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17</a:t>
            </a:fld>
            <a:endParaRPr lang="en-US" dirty="0"/>
          </a:p>
        </p:txBody>
      </p:sp>
      <p:pic>
        <p:nvPicPr>
          <p:cNvPr id="12" name="Picture 11" descr="A close-up of a diabetes test&#10;&#10;AI-generated content may be incorrect.">
            <a:extLst>
              <a:ext uri="{FF2B5EF4-FFF2-40B4-BE49-F238E27FC236}">
                <a16:creationId xmlns:a16="http://schemas.microsoft.com/office/drawing/2014/main" id="{55301129-AA88-575D-BA16-8DEEA01629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596" y="529356"/>
            <a:ext cx="4367405" cy="5786628"/>
          </a:xfrm>
          <a:prstGeom prst="rect">
            <a:avLst/>
          </a:prstGeom>
        </p:spPr>
      </p:pic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C060080B-4C2E-BD7A-A285-B7ACB1454630}"/>
              </a:ext>
            </a:extLst>
          </p:cNvPr>
          <p:cNvCxnSpPr>
            <a:cxnSpLocks/>
          </p:cNvCxnSpPr>
          <p:nvPr/>
        </p:nvCxnSpPr>
        <p:spPr>
          <a:xfrm flipV="1">
            <a:off x="4685175" y="3549161"/>
            <a:ext cx="1741586" cy="1049065"/>
          </a:xfrm>
          <a:prstGeom prst="line">
            <a:avLst/>
          </a:prstGeom>
          <a:ln w="28575">
            <a:solidFill>
              <a:srgbClr val="00B050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8160FE56-0888-AF6E-2926-2F1346FDAF15}"/>
              </a:ext>
            </a:extLst>
          </p:cNvPr>
          <p:cNvCxnSpPr>
            <a:cxnSpLocks/>
          </p:cNvCxnSpPr>
          <p:nvPr/>
        </p:nvCxnSpPr>
        <p:spPr>
          <a:xfrm>
            <a:off x="4805001" y="1435557"/>
            <a:ext cx="1637839" cy="1881273"/>
          </a:xfrm>
          <a:prstGeom prst="line">
            <a:avLst/>
          </a:prstGeom>
          <a:ln w="28575">
            <a:solidFill>
              <a:srgbClr val="00B050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ED3C157C-8D69-0972-9192-2868BAB2D11E}"/>
              </a:ext>
            </a:extLst>
          </p:cNvPr>
          <p:cNvCxnSpPr>
            <a:cxnSpLocks/>
          </p:cNvCxnSpPr>
          <p:nvPr/>
        </p:nvCxnSpPr>
        <p:spPr>
          <a:xfrm flipV="1">
            <a:off x="1981200" y="5123010"/>
            <a:ext cx="3550147" cy="668190"/>
          </a:xfrm>
          <a:prstGeom prst="line">
            <a:avLst/>
          </a:prstGeom>
          <a:ln w="28575">
            <a:solidFill>
              <a:srgbClr val="00B050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AE86AF92-1513-E0BD-18BE-D73943E66CD3}"/>
              </a:ext>
            </a:extLst>
          </p:cNvPr>
          <p:cNvCxnSpPr>
            <a:cxnSpLocks/>
          </p:cNvCxnSpPr>
          <p:nvPr/>
        </p:nvCxnSpPr>
        <p:spPr>
          <a:xfrm flipV="1">
            <a:off x="5531347" y="3811494"/>
            <a:ext cx="911493" cy="1311516"/>
          </a:xfrm>
          <a:prstGeom prst="line">
            <a:avLst/>
          </a:prstGeom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2" name="object 44">
            <a:extLst>
              <a:ext uri="{FF2B5EF4-FFF2-40B4-BE49-F238E27FC236}">
                <a16:creationId xmlns:a16="http://schemas.microsoft.com/office/drawing/2014/main" id="{38F7E721-D57F-226B-D356-BFC6BD78AE3A}"/>
              </a:ext>
            </a:extLst>
          </p:cNvPr>
          <p:cNvGrpSpPr/>
          <p:nvPr/>
        </p:nvGrpSpPr>
        <p:grpSpPr>
          <a:xfrm>
            <a:off x="509016" y="5011673"/>
            <a:ext cx="11683365" cy="1846580"/>
            <a:chOff x="509016" y="5011673"/>
            <a:chExt cx="11683365" cy="1846580"/>
          </a:xfrm>
        </p:grpSpPr>
        <p:pic>
          <p:nvPicPr>
            <p:cNvPr id="53" name="object 45">
              <a:extLst>
                <a:ext uri="{FF2B5EF4-FFF2-40B4-BE49-F238E27FC236}">
                  <a16:creationId xmlns:a16="http://schemas.microsoft.com/office/drawing/2014/main" id="{80CAA986-8A34-7B10-1F14-5FD31BA6EAA3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09016" y="5011673"/>
              <a:ext cx="11682984" cy="1846292"/>
            </a:xfrm>
            <a:prstGeom prst="rect">
              <a:avLst/>
            </a:prstGeom>
          </p:spPr>
        </p:pic>
        <p:sp>
          <p:nvSpPr>
            <p:cNvPr id="54" name="object 46">
              <a:extLst>
                <a:ext uri="{FF2B5EF4-FFF2-40B4-BE49-F238E27FC236}">
                  <a16:creationId xmlns:a16="http://schemas.microsoft.com/office/drawing/2014/main" id="{F69F3A86-851C-553C-87D7-4ADB6D377991}"/>
                </a:ext>
              </a:extLst>
            </p:cNvPr>
            <p:cNvSpPr/>
            <p:nvPr/>
          </p:nvSpPr>
          <p:spPr>
            <a:xfrm>
              <a:off x="509016" y="6284213"/>
              <a:ext cx="11683365" cy="574040"/>
            </a:xfrm>
            <a:custGeom>
              <a:avLst/>
              <a:gdLst/>
              <a:ahLst/>
              <a:cxnLst/>
              <a:rect l="l" t="t" r="r" b="b"/>
              <a:pathLst>
                <a:path w="11683365" h="574040">
                  <a:moveTo>
                    <a:pt x="11682984" y="0"/>
                  </a:moveTo>
                  <a:lnTo>
                    <a:pt x="11573560" y="24520"/>
                  </a:lnTo>
                  <a:lnTo>
                    <a:pt x="11497402" y="40475"/>
                  </a:lnTo>
                  <a:lnTo>
                    <a:pt x="11418737" y="56121"/>
                  </a:lnTo>
                  <a:lnTo>
                    <a:pt x="11337618" y="71461"/>
                  </a:lnTo>
                  <a:lnTo>
                    <a:pt x="11254094" y="86497"/>
                  </a:lnTo>
                  <a:lnTo>
                    <a:pt x="11168219" y="101233"/>
                  </a:lnTo>
                  <a:lnTo>
                    <a:pt x="11080043" y="115671"/>
                  </a:lnTo>
                  <a:lnTo>
                    <a:pt x="10989618" y="129815"/>
                  </a:lnTo>
                  <a:lnTo>
                    <a:pt x="10896996" y="143667"/>
                  </a:lnTo>
                  <a:lnTo>
                    <a:pt x="10802228" y="157231"/>
                  </a:lnTo>
                  <a:lnTo>
                    <a:pt x="10705365" y="170509"/>
                  </a:lnTo>
                  <a:lnTo>
                    <a:pt x="10606461" y="183505"/>
                  </a:lnTo>
                  <a:lnTo>
                    <a:pt x="10505565" y="196221"/>
                  </a:lnTo>
                  <a:lnTo>
                    <a:pt x="10402729" y="208661"/>
                  </a:lnTo>
                  <a:lnTo>
                    <a:pt x="10244952" y="226809"/>
                  </a:lnTo>
                  <a:lnTo>
                    <a:pt x="10083101" y="244352"/>
                  </a:lnTo>
                  <a:lnTo>
                    <a:pt x="9917350" y="261300"/>
                  </a:lnTo>
                  <a:lnTo>
                    <a:pt x="9747874" y="277662"/>
                  </a:lnTo>
                  <a:lnTo>
                    <a:pt x="9574846" y="293450"/>
                  </a:lnTo>
                  <a:lnTo>
                    <a:pt x="9398440" y="308674"/>
                  </a:lnTo>
                  <a:lnTo>
                    <a:pt x="9218830" y="323342"/>
                  </a:lnTo>
                  <a:lnTo>
                    <a:pt x="8974668" y="342056"/>
                  </a:lnTo>
                  <a:lnTo>
                    <a:pt x="8725533" y="359825"/>
                  </a:lnTo>
                  <a:lnTo>
                    <a:pt x="8471836" y="376674"/>
                  </a:lnTo>
                  <a:lnTo>
                    <a:pt x="8213992" y="392628"/>
                  </a:lnTo>
                  <a:lnTo>
                    <a:pt x="7952411" y="407710"/>
                  </a:lnTo>
                  <a:lnTo>
                    <a:pt x="7620811" y="425372"/>
                  </a:lnTo>
                  <a:lnTo>
                    <a:pt x="7284823" y="441757"/>
                  </a:lnTo>
                  <a:lnTo>
                    <a:pt x="6945255" y="456910"/>
                  </a:lnTo>
                  <a:lnTo>
                    <a:pt x="6602911" y="470880"/>
                  </a:lnTo>
                  <a:lnTo>
                    <a:pt x="6189569" y="486146"/>
                  </a:lnTo>
                  <a:lnTo>
                    <a:pt x="5774783" y="499855"/>
                  </a:lnTo>
                  <a:lnTo>
                    <a:pt x="5290899" y="513990"/>
                  </a:lnTo>
                  <a:lnTo>
                    <a:pt x="4740639" y="527850"/>
                  </a:lnTo>
                  <a:lnTo>
                    <a:pt x="4196475" y="539447"/>
                  </a:lnTo>
                  <a:lnTo>
                    <a:pt x="3595687" y="550026"/>
                  </a:lnTo>
                  <a:lnTo>
                    <a:pt x="2884395" y="559795"/>
                  </a:lnTo>
                  <a:lnTo>
                    <a:pt x="2087464" y="567500"/>
                  </a:lnTo>
                  <a:lnTo>
                    <a:pt x="1191534" y="572433"/>
                  </a:lnTo>
                  <a:lnTo>
                    <a:pt x="0" y="573493"/>
                  </a:lnTo>
                  <a:lnTo>
                    <a:pt x="11682984" y="573493"/>
                  </a:lnTo>
                  <a:lnTo>
                    <a:pt x="11682984" y="0"/>
                  </a:lnTo>
                  <a:close/>
                </a:path>
              </a:pathLst>
            </a:custGeom>
            <a:solidFill>
              <a:srgbClr val="FFFFFF">
                <a:alpha val="45881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2" name="Picture 1" descr="A logo of a lion and a map&#10;&#10;AI-generated content may be incorrect.">
            <a:extLst>
              <a:ext uri="{FF2B5EF4-FFF2-40B4-BE49-F238E27FC236}">
                <a16:creationId xmlns:a16="http://schemas.microsoft.com/office/drawing/2014/main" id="{A57B4626-9218-3B7D-1E42-93035A08136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49692" y="5619321"/>
            <a:ext cx="964739" cy="11632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270717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23D0D58B-52E9-C297-ECD3-A5DB98F761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>
            <a:extLst>
              <a:ext uri="{FF2B5EF4-FFF2-40B4-BE49-F238E27FC236}">
                <a16:creationId xmlns:a16="http://schemas.microsoft.com/office/drawing/2014/main" id="{8080ECF8-2F34-B5A8-081C-AAD2E392FF12}"/>
              </a:ext>
            </a:extLst>
          </p:cNvPr>
          <p:cNvSpPr txBox="1"/>
          <p:nvPr/>
        </p:nvSpPr>
        <p:spPr>
          <a:xfrm>
            <a:off x="1016507" y="1320472"/>
            <a:ext cx="4732655" cy="84382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5400" dirty="0">
                <a:solidFill>
                  <a:schemeClr val="bg1"/>
                </a:solidFill>
                <a:latin typeface="Arial"/>
                <a:cs typeface="Arial"/>
              </a:rPr>
              <a:t>Administer</a:t>
            </a:r>
            <a:r>
              <a:rPr sz="5400" dirty="0">
                <a:solidFill>
                  <a:schemeClr val="bg1"/>
                </a:solidFill>
                <a:latin typeface="Arial"/>
                <a:cs typeface="Arial"/>
              </a:rPr>
              <a:t> the</a:t>
            </a:r>
          </a:p>
        </p:txBody>
      </p:sp>
      <p:sp>
        <p:nvSpPr>
          <p:cNvPr id="5" name="object 5">
            <a:extLst>
              <a:ext uri="{FF2B5EF4-FFF2-40B4-BE49-F238E27FC236}">
                <a16:creationId xmlns:a16="http://schemas.microsoft.com/office/drawing/2014/main" id="{DA3EF045-E055-E52C-7FCC-FBCF16941FE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423799" y="845124"/>
            <a:ext cx="6400800" cy="13521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1012825">
              <a:lnSpc>
                <a:spcPts val="5510"/>
              </a:lnSpc>
              <a:spcBef>
                <a:spcPts val="625"/>
              </a:spcBef>
            </a:pPr>
            <a:r>
              <a:rPr lang="en-US" sz="3600" spc="-145" dirty="0"/>
              <a:t>Put your contact </a:t>
            </a:r>
            <a:br>
              <a:rPr lang="en-US" sz="3600" spc="-145" dirty="0"/>
            </a:br>
            <a:r>
              <a:rPr lang="en-US" sz="3600" spc="-145" dirty="0"/>
              <a:t>info here</a:t>
            </a:r>
            <a:endParaRPr sz="3600" dirty="0">
              <a:solidFill>
                <a:srgbClr val="FFC000"/>
              </a:solidFill>
            </a:endParaRP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661AEBD6-5358-2499-3ADC-87C4F5188A30}"/>
              </a:ext>
            </a:extLst>
          </p:cNvPr>
          <p:cNvCxnSpPr>
            <a:cxnSpLocks/>
          </p:cNvCxnSpPr>
          <p:nvPr/>
        </p:nvCxnSpPr>
        <p:spPr>
          <a:xfrm flipH="1" flipV="1">
            <a:off x="3404999" y="1981200"/>
            <a:ext cx="2945509" cy="3352800"/>
          </a:xfrm>
          <a:prstGeom prst="line">
            <a:avLst/>
          </a:prstGeom>
          <a:ln w="28575">
            <a:solidFill>
              <a:srgbClr val="00B050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" name="object 44">
            <a:extLst>
              <a:ext uri="{FF2B5EF4-FFF2-40B4-BE49-F238E27FC236}">
                <a16:creationId xmlns:a16="http://schemas.microsoft.com/office/drawing/2014/main" id="{72F0C76C-F25E-3077-1B12-7A5973992BEC}"/>
              </a:ext>
            </a:extLst>
          </p:cNvPr>
          <p:cNvGrpSpPr/>
          <p:nvPr/>
        </p:nvGrpSpPr>
        <p:grpSpPr>
          <a:xfrm>
            <a:off x="509016" y="5011673"/>
            <a:ext cx="11683365" cy="1846580"/>
            <a:chOff x="509016" y="5011673"/>
            <a:chExt cx="11683365" cy="1846580"/>
          </a:xfrm>
        </p:grpSpPr>
        <p:pic>
          <p:nvPicPr>
            <p:cNvPr id="13" name="object 45">
              <a:extLst>
                <a:ext uri="{FF2B5EF4-FFF2-40B4-BE49-F238E27FC236}">
                  <a16:creationId xmlns:a16="http://schemas.microsoft.com/office/drawing/2014/main" id="{AD390E93-E7EC-4CE7-9E7B-436E214CE624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09016" y="5011673"/>
              <a:ext cx="11682984" cy="1846292"/>
            </a:xfrm>
            <a:prstGeom prst="rect">
              <a:avLst/>
            </a:prstGeom>
          </p:spPr>
        </p:pic>
        <p:sp>
          <p:nvSpPr>
            <p:cNvPr id="14" name="object 46">
              <a:extLst>
                <a:ext uri="{FF2B5EF4-FFF2-40B4-BE49-F238E27FC236}">
                  <a16:creationId xmlns:a16="http://schemas.microsoft.com/office/drawing/2014/main" id="{E547ECF2-5EAD-B031-A23A-DB850DAAABCE}"/>
                </a:ext>
              </a:extLst>
            </p:cNvPr>
            <p:cNvSpPr/>
            <p:nvPr/>
          </p:nvSpPr>
          <p:spPr>
            <a:xfrm>
              <a:off x="509016" y="6284213"/>
              <a:ext cx="11683365" cy="574040"/>
            </a:xfrm>
            <a:custGeom>
              <a:avLst/>
              <a:gdLst/>
              <a:ahLst/>
              <a:cxnLst/>
              <a:rect l="l" t="t" r="r" b="b"/>
              <a:pathLst>
                <a:path w="11683365" h="574040">
                  <a:moveTo>
                    <a:pt x="11682984" y="0"/>
                  </a:moveTo>
                  <a:lnTo>
                    <a:pt x="11573560" y="24520"/>
                  </a:lnTo>
                  <a:lnTo>
                    <a:pt x="11497402" y="40475"/>
                  </a:lnTo>
                  <a:lnTo>
                    <a:pt x="11418737" y="56121"/>
                  </a:lnTo>
                  <a:lnTo>
                    <a:pt x="11337618" y="71461"/>
                  </a:lnTo>
                  <a:lnTo>
                    <a:pt x="11254094" y="86497"/>
                  </a:lnTo>
                  <a:lnTo>
                    <a:pt x="11168219" y="101233"/>
                  </a:lnTo>
                  <a:lnTo>
                    <a:pt x="11080043" y="115671"/>
                  </a:lnTo>
                  <a:lnTo>
                    <a:pt x="10989618" y="129815"/>
                  </a:lnTo>
                  <a:lnTo>
                    <a:pt x="10896996" y="143667"/>
                  </a:lnTo>
                  <a:lnTo>
                    <a:pt x="10802228" y="157231"/>
                  </a:lnTo>
                  <a:lnTo>
                    <a:pt x="10705365" y="170509"/>
                  </a:lnTo>
                  <a:lnTo>
                    <a:pt x="10606461" y="183505"/>
                  </a:lnTo>
                  <a:lnTo>
                    <a:pt x="10505565" y="196221"/>
                  </a:lnTo>
                  <a:lnTo>
                    <a:pt x="10402729" y="208661"/>
                  </a:lnTo>
                  <a:lnTo>
                    <a:pt x="10244952" y="226809"/>
                  </a:lnTo>
                  <a:lnTo>
                    <a:pt x="10083101" y="244352"/>
                  </a:lnTo>
                  <a:lnTo>
                    <a:pt x="9917350" y="261300"/>
                  </a:lnTo>
                  <a:lnTo>
                    <a:pt x="9747874" y="277662"/>
                  </a:lnTo>
                  <a:lnTo>
                    <a:pt x="9574846" y="293450"/>
                  </a:lnTo>
                  <a:lnTo>
                    <a:pt x="9398440" y="308674"/>
                  </a:lnTo>
                  <a:lnTo>
                    <a:pt x="9218830" y="323342"/>
                  </a:lnTo>
                  <a:lnTo>
                    <a:pt x="8974668" y="342056"/>
                  </a:lnTo>
                  <a:lnTo>
                    <a:pt x="8725533" y="359825"/>
                  </a:lnTo>
                  <a:lnTo>
                    <a:pt x="8471836" y="376674"/>
                  </a:lnTo>
                  <a:lnTo>
                    <a:pt x="8213992" y="392628"/>
                  </a:lnTo>
                  <a:lnTo>
                    <a:pt x="7952411" y="407710"/>
                  </a:lnTo>
                  <a:lnTo>
                    <a:pt x="7620811" y="425372"/>
                  </a:lnTo>
                  <a:lnTo>
                    <a:pt x="7284823" y="441757"/>
                  </a:lnTo>
                  <a:lnTo>
                    <a:pt x="6945255" y="456910"/>
                  </a:lnTo>
                  <a:lnTo>
                    <a:pt x="6602911" y="470880"/>
                  </a:lnTo>
                  <a:lnTo>
                    <a:pt x="6189569" y="486146"/>
                  </a:lnTo>
                  <a:lnTo>
                    <a:pt x="5774783" y="499855"/>
                  </a:lnTo>
                  <a:lnTo>
                    <a:pt x="5290899" y="513990"/>
                  </a:lnTo>
                  <a:lnTo>
                    <a:pt x="4740639" y="527850"/>
                  </a:lnTo>
                  <a:lnTo>
                    <a:pt x="4196475" y="539447"/>
                  </a:lnTo>
                  <a:lnTo>
                    <a:pt x="3595687" y="550026"/>
                  </a:lnTo>
                  <a:lnTo>
                    <a:pt x="2884395" y="559795"/>
                  </a:lnTo>
                  <a:lnTo>
                    <a:pt x="2087464" y="567500"/>
                  </a:lnTo>
                  <a:lnTo>
                    <a:pt x="1191534" y="572433"/>
                  </a:lnTo>
                  <a:lnTo>
                    <a:pt x="0" y="573493"/>
                  </a:lnTo>
                  <a:lnTo>
                    <a:pt x="11682984" y="573493"/>
                  </a:lnTo>
                  <a:lnTo>
                    <a:pt x="11682984" y="0"/>
                  </a:lnTo>
                  <a:close/>
                </a:path>
              </a:pathLst>
            </a:custGeom>
            <a:solidFill>
              <a:srgbClr val="FFFFFF">
                <a:alpha val="45881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6" name="TextBox 25">
            <a:extLst>
              <a:ext uri="{FF2B5EF4-FFF2-40B4-BE49-F238E27FC236}">
                <a16:creationId xmlns:a16="http://schemas.microsoft.com/office/drawing/2014/main" id="{3A9D9BEB-1ACA-CBB5-C080-E81E0E28CC9F}"/>
              </a:ext>
            </a:extLst>
          </p:cNvPr>
          <p:cNvSpPr txBox="1"/>
          <p:nvPr/>
        </p:nvSpPr>
        <p:spPr>
          <a:xfrm>
            <a:off x="2610363" y="4816946"/>
            <a:ext cx="60960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spc="-145" dirty="0">
                <a:latin typeface="Arial" panose="020B0604020202020204" pitchFamily="34" charset="0"/>
                <a:cs typeface="Arial" panose="020B0604020202020204" pitchFamily="34" charset="0"/>
              </a:rPr>
              <a:t>Printed Avery™ type</a:t>
            </a:r>
          </a:p>
          <a:p>
            <a:r>
              <a:rPr lang="en-US" sz="2400" spc="-145" dirty="0">
                <a:latin typeface="Arial" panose="020B0604020202020204" pitchFamily="34" charset="0"/>
                <a:cs typeface="Arial" panose="020B0604020202020204" pitchFamily="34" charset="0"/>
              </a:rPr>
              <a:t>labels work best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5" descr="A poster with text and symbols&#10;&#10;AI-generated content may be incorrect.">
            <a:extLst>
              <a:ext uri="{FF2B5EF4-FFF2-40B4-BE49-F238E27FC236}">
                <a16:creationId xmlns:a16="http://schemas.microsoft.com/office/drawing/2014/main" id="{34E9585E-59EE-25AB-7E17-F539D250C1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2840" y="930898"/>
            <a:ext cx="3627748" cy="4717045"/>
          </a:xfrm>
          <a:prstGeom prst="rect">
            <a:avLst/>
          </a:prstGeom>
        </p:spPr>
      </p:pic>
      <p:pic>
        <p:nvPicPr>
          <p:cNvPr id="2" name="Picture 1" descr="A logo of a lion and a map&#10;&#10;AI-generated content may be incorrect.">
            <a:extLst>
              <a:ext uri="{FF2B5EF4-FFF2-40B4-BE49-F238E27FC236}">
                <a16:creationId xmlns:a16="http://schemas.microsoft.com/office/drawing/2014/main" id="{4E36B27B-ACC2-F929-6C49-0C214DD3D45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49692" y="5619321"/>
            <a:ext cx="964739" cy="11632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95469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6EA22E-FC4F-A6D7-FCBE-EE733893A5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ject 24">
            <a:extLst>
              <a:ext uri="{FF2B5EF4-FFF2-40B4-BE49-F238E27FC236}">
                <a16:creationId xmlns:a16="http://schemas.microsoft.com/office/drawing/2014/main" id="{D3B0541E-F606-D785-BBD8-57684E07B414}"/>
              </a:ext>
            </a:extLst>
          </p:cNvPr>
          <p:cNvSpPr/>
          <p:nvPr/>
        </p:nvSpPr>
        <p:spPr>
          <a:xfrm>
            <a:off x="0" y="1255528"/>
            <a:ext cx="12192000" cy="1338828"/>
          </a:xfrm>
          <a:custGeom>
            <a:avLst/>
            <a:gdLst/>
            <a:ahLst/>
            <a:cxnLst/>
            <a:rect l="l" t="t" r="r" b="b"/>
            <a:pathLst>
              <a:path w="12192000" h="1685289">
                <a:moveTo>
                  <a:pt x="12192000" y="0"/>
                </a:moveTo>
                <a:lnTo>
                  <a:pt x="0" y="0"/>
                </a:lnTo>
                <a:lnTo>
                  <a:pt x="0" y="1684782"/>
                </a:lnTo>
                <a:lnTo>
                  <a:pt x="12192000" y="1684782"/>
                </a:lnTo>
                <a:lnTo>
                  <a:pt x="12192000" y="0"/>
                </a:lnTo>
                <a:close/>
              </a:path>
            </a:pathLst>
          </a:custGeom>
          <a:solidFill>
            <a:srgbClr val="15468F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F8F3CD6-FC4E-F9E4-2F3D-A75A6705DF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4509" y="436722"/>
            <a:ext cx="10826929" cy="1153795"/>
          </a:xfrm>
        </p:spPr>
        <p:txBody>
          <a:bodyPr wrap="square">
            <a:normAutofit/>
          </a:bodyPr>
          <a:lstStyle/>
          <a:p>
            <a:pPr>
              <a:lnSpc>
                <a:spcPct val="90000"/>
              </a:lnSpc>
            </a:pPr>
            <a:r>
              <a:rPr lang="en-US" dirty="0"/>
              <a:t>The Risk Test is a </a:t>
            </a:r>
            <a:r>
              <a:rPr lang="en-US" dirty="0">
                <a:solidFill>
                  <a:srgbClr val="FFC000"/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</a:rPr>
              <a:t>Lions</a:t>
            </a:r>
            <a:r>
              <a:rPr lang="en-US" dirty="0"/>
              <a:t> Membership Tool!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2C2ABD8-3168-D6F2-E34D-0B266ACC7FE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02702" y="1377474"/>
            <a:ext cx="11584497" cy="1485583"/>
          </a:xfrm>
        </p:spPr>
        <p:txBody>
          <a:bodyPr wrap="square">
            <a:noAutofit/>
          </a:bodyPr>
          <a:lstStyle/>
          <a:p>
            <a:pPr>
              <a:spcAft>
                <a:spcPts val="600"/>
              </a:spcAft>
            </a:pPr>
            <a:r>
              <a:rPr lang="en-US" dirty="0"/>
              <a:t>Lions info is printed on the back side of the form, with room for your club’s contact label. </a:t>
            </a:r>
          </a:p>
          <a:p>
            <a:pPr>
              <a:spcAft>
                <a:spcPts val="600"/>
              </a:spcAft>
            </a:pPr>
            <a:endParaRPr lang="en-US" dirty="0"/>
          </a:p>
          <a:p>
            <a:pPr>
              <a:spcAft>
                <a:spcPts val="600"/>
              </a:spcAft>
            </a:pPr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D4C628D-2753-ADDE-1657-2F8AF4096E8B}"/>
              </a:ext>
            </a:extLst>
          </p:cNvPr>
          <p:cNvSpPr txBox="1"/>
          <p:nvPr/>
        </p:nvSpPr>
        <p:spPr>
          <a:xfrm>
            <a:off x="680273" y="4577298"/>
            <a:ext cx="5181600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3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 Invite folks to your club</a:t>
            </a:r>
          </a:p>
          <a:p>
            <a:endParaRPr lang="en-US" dirty="0"/>
          </a:p>
        </p:txBody>
      </p:sp>
      <p:grpSp>
        <p:nvGrpSpPr>
          <p:cNvPr id="17" name="object 44">
            <a:extLst>
              <a:ext uri="{FF2B5EF4-FFF2-40B4-BE49-F238E27FC236}">
                <a16:creationId xmlns:a16="http://schemas.microsoft.com/office/drawing/2014/main" id="{6139F261-986D-D660-D902-3C2C9479D41A}"/>
              </a:ext>
            </a:extLst>
          </p:cNvPr>
          <p:cNvGrpSpPr/>
          <p:nvPr/>
        </p:nvGrpSpPr>
        <p:grpSpPr>
          <a:xfrm>
            <a:off x="509016" y="5011673"/>
            <a:ext cx="11683365" cy="1846580"/>
            <a:chOff x="509016" y="5011673"/>
            <a:chExt cx="11683365" cy="1846580"/>
          </a:xfrm>
        </p:grpSpPr>
        <p:pic>
          <p:nvPicPr>
            <p:cNvPr id="18" name="object 45">
              <a:extLst>
                <a:ext uri="{FF2B5EF4-FFF2-40B4-BE49-F238E27FC236}">
                  <a16:creationId xmlns:a16="http://schemas.microsoft.com/office/drawing/2014/main" id="{F1BEA318-C53B-3327-E9B1-564C90F78791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09016" y="5011673"/>
              <a:ext cx="11682984" cy="1846292"/>
            </a:xfrm>
            <a:prstGeom prst="rect">
              <a:avLst/>
            </a:prstGeom>
          </p:spPr>
        </p:pic>
        <p:sp>
          <p:nvSpPr>
            <p:cNvPr id="19" name="object 46">
              <a:extLst>
                <a:ext uri="{FF2B5EF4-FFF2-40B4-BE49-F238E27FC236}">
                  <a16:creationId xmlns:a16="http://schemas.microsoft.com/office/drawing/2014/main" id="{9CB3BF9C-3029-3428-AAC3-4FDA8536A61A}"/>
                </a:ext>
              </a:extLst>
            </p:cNvPr>
            <p:cNvSpPr/>
            <p:nvPr/>
          </p:nvSpPr>
          <p:spPr>
            <a:xfrm>
              <a:off x="509016" y="6284213"/>
              <a:ext cx="11683365" cy="574040"/>
            </a:xfrm>
            <a:custGeom>
              <a:avLst/>
              <a:gdLst/>
              <a:ahLst/>
              <a:cxnLst/>
              <a:rect l="l" t="t" r="r" b="b"/>
              <a:pathLst>
                <a:path w="11683365" h="574040">
                  <a:moveTo>
                    <a:pt x="11682984" y="0"/>
                  </a:moveTo>
                  <a:lnTo>
                    <a:pt x="11573560" y="24520"/>
                  </a:lnTo>
                  <a:lnTo>
                    <a:pt x="11497402" y="40475"/>
                  </a:lnTo>
                  <a:lnTo>
                    <a:pt x="11418737" y="56121"/>
                  </a:lnTo>
                  <a:lnTo>
                    <a:pt x="11337618" y="71461"/>
                  </a:lnTo>
                  <a:lnTo>
                    <a:pt x="11254094" y="86497"/>
                  </a:lnTo>
                  <a:lnTo>
                    <a:pt x="11168219" y="101233"/>
                  </a:lnTo>
                  <a:lnTo>
                    <a:pt x="11080043" y="115671"/>
                  </a:lnTo>
                  <a:lnTo>
                    <a:pt x="10989618" y="129815"/>
                  </a:lnTo>
                  <a:lnTo>
                    <a:pt x="10896996" y="143667"/>
                  </a:lnTo>
                  <a:lnTo>
                    <a:pt x="10802228" y="157231"/>
                  </a:lnTo>
                  <a:lnTo>
                    <a:pt x="10705365" y="170509"/>
                  </a:lnTo>
                  <a:lnTo>
                    <a:pt x="10606461" y="183505"/>
                  </a:lnTo>
                  <a:lnTo>
                    <a:pt x="10505565" y="196221"/>
                  </a:lnTo>
                  <a:lnTo>
                    <a:pt x="10402729" y="208661"/>
                  </a:lnTo>
                  <a:lnTo>
                    <a:pt x="10244952" y="226809"/>
                  </a:lnTo>
                  <a:lnTo>
                    <a:pt x="10083101" y="244352"/>
                  </a:lnTo>
                  <a:lnTo>
                    <a:pt x="9917350" y="261300"/>
                  </a:lnTo>
                  <a:lnTo>
                    <a:pt x="9747874" y="277662"/>
                  </a:lnTo>
                  <a:lnTo>
                    <a:pt x="9574846" y="293450"/>
                  </a:lnTo>
                  <a:lnTo>
                    <a:pt x="9398440" y="308674"/>
                  </a:lnTo>
                  <a:lnTo>
                    <a:pt x="9218830" y="323342"/>
                  </a:lnTo>
                  <a:lnTo>
                    <a:pt x="8974668" y="342056"/>
                  </a:lnTo>
                  <a:lnTo>
                    <a:pt x="8725533" y="359825"/>
                  </a:lnTo>
                  <a:lnTo>
                    <a:pt x="8471836" y="376674"/>
                  </a:lnTo>
                  <a:lnTo>
                    <a:pt x="8213992" y="392628"/>
                  </a:lnTo>
                  <a:lnTo>
                    <a:pt x="7952411" y="407710"/>
                  </a:lnTo>
                  <a:lnTo>
                    <a:pt x="7620811" y="425372"/>
                  </a:lnTo>
                  <a:lnTo>
                    <a:pt x="7284823" y="441757"/>
                  </a:lnTo>
                  <a:lnTo>
                    <a:pt x="6945255" y="456910"/>
                  </a:lnTo>
                  <a:lnTo>
                    <a:pt x="6602911" y="470880"/>
                  </a:lnTo>
                  <a:lnTo>
                    <a:pt x="6189569" y="486146"/>
                  </a:lnTo>
                  <a:lnTo>
                    <a:pt x="5774783" y="499855"/>
                  </a:lnTo>
                  <a:lnTo>
                    <a:pt x="5290899" y="513990"/>
                  </a:lnTo>
                  <a:lnTo>
                    <a:pt x="4740639" y="527850"/>
                  </a:lnTo>
                  <a:lnTo>
                    <a:pt x="4196475" y="539447"/>
                  </a:lnTo>
                  <a:lnTo>
                    <a:pt x="3595687" y="550026"/>
                  </a:lnTo>
                  <a:lnTo>
                    <a:pt x="2884395" y="559795"/>
                  </a:lnTo>
                  <a:lnTo>
                    <a:pt x="2087464" y="567500"/>
                  </a:lnTo>
                  <a:lnTo>
                    <a:pt x="1191534" y="572433"/>
                  </a:lnTo>
                  <a:lnTo>
                    <a:pt x="0" y="573493"/>
                  </a:lnTo>
                  <a:lnTo>
                    <a:pt x="11682984" y="573493"/>
                  </a:lnTo>
                  <a:lnTo>
                    <a:pt x="11682984" y="0"/>
                  </a:lnTo>
                  <a:close/>
                </a:path>
              </a:pathLst>
            </a:custGeom>
            <a:solidFill>
              <a:srgbClr val="FFFFFF">
                <a:alpha val="45881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4" name="Picture 13">
            <a:extLst>
              <a:ext uri="{FF2B5EF4-FFF2-40B4-BE49-F238E27FC236}">
                <a16:creationId xmlns:a16="http://schemas.microsoft.com/office/drawing/2014/main" id="{A9F4C1D0-6F9D-AF75-31AE-6E9315AE30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06007" y="2776901"/>
            <a:ext cx="2320929" cy="2320929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508AE9A0-7D3C-50D2-B195-310003AB05D8}"/>
              </a:ext>
            </a:extLst>
          </p:cNvPr>
          <p:cNvSpPr txBox="1"/>
          <p:nvPr/>
        </p:nvSpPr>
        <p:spPr>
          <a:xfrm>
            <a:off x="680273" y="3865882"/>
            <a:ext cx="5181600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3200" dirty="0">
                <a:solidFill>
                  <a:schemeClr val="tx1"/>
                </a:solidFill>
              </a:rPr>
              <a:t>• </a:t>
            </a:r>
            <a:r>
              <a:rPr lang="en-US" sz="3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Talk about what Lions do</a:t>
            </a:r>
          </a:p>
          <a:p>
            <a:endParaRPr lang="en-US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CCE3929-2D57-8617-4CCC-E240535FBB87}"/>
              </a:ext>
            </a:extLst>
          </p:cNvPr>
          <p:cNvSpPr txBox="1"/>
          <p:nvPr/>
        </p:nvSpPr>
        <p:spPr>
          <a:xfrm>
            <a:off x="680654" y="5266483"/>
            <a:ext cx="8515792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3200" dirty="0">
                <a:solidFill>
                  <a:schemeClr val="tx1"/>
                </a:solidFill>
              </a:rPr>
              <a:t>• </a:t>
            </a:r>
            <a:r>
              <a:rPr lang="en-US" sz="3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Offer to screen other groups they know</a:t>
            </a:r>
          </a:p>
          <a:p>
            <a:endParaRPr lang="en-US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C04F8BE5-37F5-0D41-20D9-C701F88B7339}"/>
              </a:ext>
            </a:extLst>
          </p:cNvPr>
          <p:cNvSpPr txBox="1"/>
          <p:nvPr/>
        </p:nvSpPr>
        <p:spPr>
          <a:xfrm>
            <a:off x="488234" y="2982117"/>
            <a:ext cx="5181600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3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Use the event to:</a:t>
            </a:r>
          </a:p>
          <a:p>
            <a:pPr>
              <a:spcAft>
                <a:spcPts val="600"/>
              </a:spcAft>
            </a:pPr>
            <a:endParaRPr lang="en-US" dirty="0"/>
          </a:p>
        </p:txBody>
      </p:sp>
      <p:pic>
        <p:nvPicPr>
          <p:cNvPr id="6" name="Picture 5" descr="A logo of a lion and a map&#10;&#10;AI-generated content may be incorrect.">
            <a:extLst>
              <a:ext uri="{FF2B5EF4-FFF2-40B4-BE49-F238E27FC236}">
                <a16:creationId xmlns:a16="http://schemas.microsoft.com/office/drawing/2014/main" id="{E3F0AF1A-9299-10E7-254A-50504887A77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00614" y="5602472"/>
            <a:ext cx="964739" cy="11632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755573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22AD2C-8FBE-C68F-7900-CF393704C8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061334-A7DD-1952-A7AD-C4C21C90AD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0600" y="532016"/>
            <a:ext cx="10826929" cy="1153795"/>
          </a:xfrm>
        </p:spPr>
        <p:txBody>
          <a:bodyPr wrap="square">
            <a:normAutofit/>
          </a:bodyPr>
          <a:lstStyle/>
          <a:p>
            <a:pPr>
              <a:lnSpc>
                <a:spcPct val="90000"/>
              </a:lnSpc>
            </a:pPr>
            <a:r>
              <a:rPr lang="en-US" dirty="0">
                <a:solidFill>
                  <a:srgbClr val="C00000"/>
                </a:solidFill>
              </a:rPr>
              <a:t>Blood</a:t>
            </a:r>
            <a:r>
              <a:rPr lang="en-US" dirty="0"/>
              <a:t> Glucose Screening</a:t>
            </a:r>
          </a:p>
        </p:txBody>
      </p:sp>
      <p:grpSp>
        <p:nvGrpSpPr>
          <p:cNvPr id="17" name="object 44">
            <a:extLst>
              <a:ext uri="{FF2B5EF4-FFF2-40B4-BE49-F238E27FC236}">
                <a16:creationId xmlns:a16="http://schemas.microsoft.com/office/drawing/2014/main" id="{28B8A186-DE8C-FE3B-E174-8D8D99EE3CCF}"/>
              </a:ext>
            </a:extLst>
          </p:cNvPr>
          <p:cNvGrpSpPr/>
          <p:nvPr/>
        </p:nvGrpSpPr>
        <p:grpSpPr>
          <a:xfrm>
            <a:off x="509016" y="5011673"/>
            <a:ext cx="11683365" cy="1846580"/>
            <a:chOff x="509016" y="5011673"/>
            <a:chExt cx="11683365" cy="1846580"/>
          </a:xfrm>
        </p:grpSpPr>
        <p:pic>
          <p:nvPicPr>
            <p:cNvPr id="18" name="object 45">
              <a:extLst>
                <a:ext uri="{FF2B5EF4-FFF2-40B4-BE49-F238E27FC236}">
                  <a16:creationId xmlns:a16="http://schemas.microsoft.com/office/drawing/2014/main" id="{21D3C454-4AC0-5037-932E-4B5E96EAE084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09016" y="5011673"/>
              <a:ext cx="11682984" cy="1846292"/>
            </a:xfrm>
            <a:prstGeom prst="rect">
              <a:avLst/>
            </a:prstGeom>
          </p:spPr>
        </p:pic>
        <p:sp>
          <p:nvSpPr>
            <p:cNvPr id="19" name="object 46">
              <a:extLst>
                <a:ext uri="{FF2B5EF4-FFF2-40B4-BE49-F238E27FC236}">
                  <a16:creationId xmlns:a16="http://schemas.microsoft.com/office/drawing/2014/main" id="{FCB38B70-13A4-5B15-712D-218D50D10D13}"/>
                </a:ext>
              </a:extLst>
            </p:cNvPr>
            <p:cNvSpPr/>
            <p:nvPr/>
          </p:nvSpPr>
          <p:spPr>
            <a:xfrm>
              <a:off x="509016" y="6284213"/>
              <a:ext cx="11683365" cy="574040"/>
            </a:xfrm>
            <a:custGeom>
              <a:avLst/>
              <a:gdLst/>
              <a:ahLst/>
              <a:cxnLst/>
              <a:rect l="l" t="t" r="r" b="b"/>
              <a:pathLst>
                <a:path w="11683365" h="574040">
                  <a:moveTo>
                    <a:pt x="11682984" y="0"/>
                  </a:moveTo>
                  <a:lnTo>
                    <a:pt x="11573560" y="24520"/>
                  </a:lnTo>
                  <a:lnTo>
                    <a:pt x="11497402" y="40475"/>
                  </a:lnTo>
                  <a:lnTo>
                    <a:pt x="11418737" y="56121"/>
                  </a:lnTo>
                  <a:lnTo>
                    <a:pt x="11337618" y="71461"/>
                  </a:lnTo>
                  <a:lnTo>
                    <a:pt x="11254094" y="86497"/>
                  </a:lnTo>
                  <a:lnTo>
                    <a:pt x="11168219" y="101233"/>
                  </a:lnTo>
                  <a:lnTo>
                    <a:pt x="11080043" y="115671"/>
                  </a:lnTo>
                  <a:lnTo>
                    <a:pt x="10989618" y="129815"/>
                  </a:lnTo>
                  <a:lnTo>
                    <a:pt x="10896996" y="143667"/>
                  </a:lnTo>
                  <a:lnTo>
                    <a:pt x="10802228" y="157231"/>
                  </a:lnTo>
                  <a:lnTo>
                    <a:pt x="10705365" y="170509"/>
                  </a:lnTo>
                  <a:lnTo>
                    <a:pt x="10606461" y="183505"/>
                  </a:lnTo>
                  <a:lnTo>
                    <a:pt x="10505565" y="196221"/>
                  </a:lnTo>
                  <a:lnTo>
                    <a:pt x="10402729" y="208661"/>
                  </a:lnTo>
                  <a:lnTo>
                    <a:pt x="10244952" y="226809"/>
                  </a:lnTo>
                  <a:lnTo>
                    <a:pt x="10083101" y="244352"/>
                  </a:lnTo>
                  <a:lnTo>
                    <a:pt x="9917350" y="261300"/>
                  </a:lnTo>
                  <a:lnTo>
                    <a:pt x="9747874" y="277662"/>
                  </a:lnTo>
                  <a:lnTo>
                    <a:pt x="9574846" y="293450"/>
                  </a:lnTo>
                  <a:lnTo>
                    <a:pt x="9398440" y="308674"/>
                  </a:lnTo>
                  <a:lnTo>
                    <a:pt x="9218830" y="323342"/>
                  </a:lnTo>
                  <a:lnTo>
                    <a:pt x="8974668" y="342056"/>
                  </a:lnTo>
                  <a:lnTo>
                    <a:pt x="8725533" y="359825"/>
                  </a:lnTo>
                  <a:lnTo>
                    <a:pt x="8471836" y="376674"/>
                  </a:lnTo>
                  <a:lnTo>
                    <a:pt x="8213992" y="392628"/>
                  </a:lnTo>
                  <a:lnTo>
                    <a:pt x="7952411" y="407710"/>
                  </a:lnTo>
                  <a:lnTo>
                    <a:pt x="7620811" y="425372"/>
                  </a:lnTo>
                  <a:lnTo>
                    <a:pt x="7284823" y="441757"/>
                  </a:lnTo>
                  <a:lnTo>
                    <a:pt x="6945255" y="456910"/>
                  </a:lnTo>
                  <a:lnTo>
                    <a:pt x="6602911" y="470880"/>
                  </a:lnTo>
                  <a:lnTo>
                    <a:pt x="6189569" y="486146"/>
                  </a:lnTo>
                  <a:lnTo>
                    <a:pt x="5774783" y="499855"/>
                  </a:lnTo>
                  <a:lnTo>
                    <a:pt x="5290899" y="513990"/>
                  </a:lnTo>
                  <a:lnTo>
                    <a:pt x="4740639" y="527850"/>
                  </a:lnTo>
                  <a:lnTo>
                    <a:pt x="4196475" y="539447"/>
                  </a:lnTo>
                  <a:lnTo>
                    <a:pt x="3595687" y="550026"/>
                  </a:lnTo>
                  <a:lnTo>
                    <a:pt x="2884395" y="559795"/>
                  </a:lnTo>
                  <a:lnTo>
                    <a:pt x="2087464" y="567500"/>
                  </a:lnTo>
                  <a:lnTo>
                    <a:pt x="1191534" y="572433"/>
                  </a:lnTo>
                  <a:lnTo>
                    <a:pt x="0" y="573493"/>
                  </a:lnTo>
                  <a:lnTo>
                    <a:pt x="11682984" y="573493"/>
                  </a:lnTo>
                  <a:lnTo>
                    <a:pt x="11682984" y="0"/>
                  </a:lnTo>
                  <a:close/>
                </a:path>
              </a:pathLst>
            </a:custGeom>
            <a:solidFill>
              <a:srgbClr val="FFFFFF">
                <a:alpha val="45881"/>
              </a:srgbClr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16" name="TextBox 15">
            <a:extLst>
              <a:ext uri="{FF2B5EF4-FFF2-40B4-BE49-F238E27FC236}">
                <a16:creationId xmlns:a16="http://schemas.microsoft.com/office/drawing/2014/main" id="{479C9811-CE5F-0D93-E479-6CB12AB8D4C1}"/>
              </a:ext>
            </a:extLst>
          </p:cNvPr>
          <p:cNvSpPr txBox="1"/>
          <p:nvPr/>
        </p:nvSpPr>
        <p:spPr>
          <a:xfrm>
            <a:off x="2362200" y="2019632"/>
            <a:ext cx="9829800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3000" dirty="0">
                <a:solidFill>
                  <a:schemeClr val="tx1"/>
                </a:solidFill>
              </a:rPr>
              <a:t>• </a:t>
            </a:r>
            <a:r>
              <a:rPr lang="en-US" sz="3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More accurate, but more difficult to do</a:t>
            </a:r>
          </a:p>
          <a:p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36714DC-B3B1-5ED0-A9FA-98CBAA1CA208}"/>
              </a:ext>
            </a:extLst>
          </p:cNvPr>
          <p:cNvSpPr txBox="1"/>
          <p:nvPr/>
        </p:nvSpPr>
        <p:spPr>
          <a:xfrm>
            <a:off x="2362200" y="2641698"/>
            <a:ext cx="9829800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3000" dirty="0">
                <a:solidFill>
                  <a:schemeClr val="tx1"/>
                </a:solidFill>
              </a:rPr>
              <a:t>• </a:t>
            </a:r>
            <a:r>
              <a:rPr lang="en-US" sz="3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Requires a healthcare pro</a:t>
            </a:r>
          </a:p>
          <a:p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0D65A7C-03E3-C5F0-56A5-1D77408AD5A5}"/>
              </a:ext>
            </a:extLst>
          </p:cNvPr>
          <p:cNvSpPr txBox="1"/>
          <p:nvPr/>
        </p:nvSpPr>
        <p:spPr>
          <a:xfrm>
            <a:off x="2362200" y="3328481"/>
            <a:ext cx="9829800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3000" dirty="0">
                <a:solidFill>
                  <a:schemeClr val="tx1"/>
                </a:solidFill>
              </a:rPr>
              <a:t>• </a:t>
            </a:r>
            <a:r>
              <a:rPr lang="en-US" sz="3000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Must follow LCIF guidelines (LCIF grants available) </a:t>
            </a:r>
          </a:p>
          <a:p>
            <a:endParaRPr lang="en-US" dirty="0"/>
          </a:p>
        </p:txBody>
      </p:sp>
      <p:grpSp>
        <p:nvGrpSpPr>
          <p:cNvPr id="12" name="object 5">
            <a:extLst>
              <a:ext uri="{FF2B5EF4-FFF2-40B4-BE49-F238E27FC236}">
                <a16:creationId xmlns:a16="http://schemas.microsoft.com/office/drawing/2014/main" id="{A89DF3EC-FFBF-08FD-24D4-88688DDC23F3}"/>
              </a:ext>
            </a:extLst>
          </p:cNvPr>
          <p:cNvGrpSpPr/>
          <p:nvPr/>
        </p:nvGrpSpPr>
        <p:grpSpPr>
          <a:xfrm>
            <a:off x="428028" y="381000"/>
            <a:ext cx="381000" cy="638802"/>
            <a:chOff x="7917278" y="0"/>
            <a:chExt cx="3442970" cy="5268595"/>
          </a:xfrm>
        </p:grpSpPr>
        <p:pic>
          <p:nvPicPr>
            <p:cNvPr id="13" name="object 6">
              <a:extLst>
                <a:ext uri="{FF2B5EF4-FFF2-40B4-BE49-F238E27FC236}">
                  <a16:creationId xmlns:a16="http://schemas.microsoft.com/office/drawing/2014/main" id="{741C2360-D427-DF1A-4B0E-2062696C791E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917278" y="71192"/>
              <a:ext cx="3442898" cy="5197075"/>
            </a:xfrm>
            <a:prstGeom prst="rect">
              <a:avLst/>
            </a:prstGeom>
          </p:spPr>
        </p:pic>
        <p:pic>
          <p:nvPicPr>
            <p:cNvPr id="22" name="object 7">
              <a:extLst>
                <a:ext uri="{FF2B5EF4-FFF2-40B4-BE49-F238E27FC236}">
                  <a16:creationId xmlns:a16="http://schemas.microsoft.com/office/drawing/2014/main" id="{3870A940-5239-1681-EF20-7A5B1E6AFE9E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138921" y="0"/>
              <a:ext cx="3035807" cy="4955286"/>
            </a:xfrm>
            <a:prstGeom prst="rect">
              <a:avLst/>
            </a:prstGeom>
          </p:spPr>
        </p:pic>
      </p:grpSp>
      <p:sp>
        <p:nvSpPr>
          <p:cNvPr id="27" name="TextBox 26">
            <a:extLst>
              <a:ext uri="{FF2B5EF4-FFF2-40B4-BE49-F238E27FC236}">
                <a16:creationId xmlns:a16="http://schemas.microsoft.com/office/drawing/2014/main" id="{C2DD8E54-D977-C86E-AACD-86F4F201323A}"/>
              </a:ext>
            </a:extLst>
          </p:cNvPr>
          <p:cNvSpPr txBox="1"/>
          <p:nvPr/>
        </p:nvSpPr>
        <p:spPr>
          <a:xfrm>
            <a:off x="788498" y="5039162"/>
            <a:ext cx="9829800" cy="10310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See the </a:t>
            </a:r>
            <a:r>
              <a:rPr lang="en-US" sz="2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  <a:hlinkClick r:id="rId5"/>
              </a:rPr>
              <a:t>diabetes-</a:t>
            </a:r>
            <a:r>
              <a:rPr lang="en-US" sz="2800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  <a:hlinkClick r:id="rId5"/>
              </a:rPr>
              <a:t>partners.org</a:t>
            </a:r>
            <a:r>
              <a:rPr lang="en-US" sz="2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  <a:hlinkClick r:id="rId5"/>
              </a:rPr>
              <a:t> </a:t>
            </a:r>
            <a:r>
              <a: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website </a:t>
            </a:r>
          </a:p>
          <a:p>
            <a:pPr>
              <a:spcAft>
                <a:spcPts val="600"/>
              </a:spcAft>
            </a:pPr>
            <a:r>
              <a: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 more information. </a:t>
            </a:r>
            <a:endParaRPr lang="en-US" sz="2800" dirty="0"/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id="{49F521C1-C738-345B-ED09-A731FB593FB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8524" y="1796300"/>
            <a:ext cx="1400478" cy="2485848"/>
          </a:xfrm>
          <a:prstGeom prst="rect">
            <a:avLst/>
          </a:prstGeom>
        </p:spPr>
      </p:pic>
      <p:pic>
        <p:nvPicPr>
          <p:cNvPr id="4" name="Picture 3" descr="A logo of a lion and a map&#10;&#10;AI-generated content may be incorrect.">
            <a:extLst>
              <a:ext uri="{FF2B5EF4-FFF2-40B4-BE49-F238E27FC236}">
                <a16:creationId xmlns:a16="http://schemas.microsoft.com/office/drawing/2014/main" id="{8CF8E22C-79C7-EAFB-145E-59573E0A037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49692" y="5619321"/>
            <a:ext cx="964739" cy="11632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835935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ject 24">
            <a:extLst>
              <a:ext uri="{FF2B5EF4-FFF2-40B4-BE49-F238E27FC236}">
                <a16:creationId xmlns:a16="http://schemas.microsoft.com/office/drawing/2014/main" id="{E423F4A1-A604-EFDC-9B24-B3025689BA4C}"/>
              </a:ext>
            </a:extLst>
          </p:cNvPr>
          <p:cNvSpPr/>
          <p:nvPr/>
        </p:nvSpPr>
        <p:spPr>
          <a:xfrm>
            <a:off x="0" y="1255528"/>
            <a:ext cx="12192000" cy="1338828"/>
          </a:xfrm>
          <a:custGeom>
            <a:avLst/>
            <a:gdLst/>
            <a:ahLst/>
            <a:cxnLst/>
            <a:rect l="l" t="t" r="r" b="b"/>
            <a:pathLst>
              <a:path w="12192000" h="1685289">
                <a:moveTo>
                  <a:pt x="12192000" y="0"/>
                </a:moveTo>
                <a:lnTo>
                  <a:pt x="0" y="0"/>
                </a:lnTo>
                <a:lnTo>
                  <a:pt x="0" y="1684782"/>
                </a:lnTo>
                <a:lnTo>
                  <a:pt x="12192000" y="1684782"/>
                </a:lnTo>
                <a:lnTo>
                  <a:pt x="12192000" y="0"/>
                </a:lnTo>
                <a:close/>
              </a:path>
            </a:pathLst>
          </a:custGeom>
          <a:solidFill>
            <a:srgbClr val="15468F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286214C-D35C-08A8-19A1-DAE0410B20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4510" y="436722"/>
            <a:ext cx="9849394" cy="1153795"/>
          </a:xfrm>
        </p:spPr>
        <p:txBody>
          <a:bodyPr wrap="square">
            <a:normAutofit/>
          </a:bodyPr>
          <a:lstStyle/>
          <a:p>
            <a:pPr>
              <a:lnSpc>
                <a:spcPct val="90000"/>
              </a:lnSpc>
            </a:pPr>
            <a:r>
              <a:rPr lang="en-US" dirty="0"/>
              <a:t>Blood Glucose Measurement Methods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29C809A-F0CE-70CB-8D7D-73EDB314A8A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61086" y="1365152"/>
            <a:ext cx="5105401" cy="1485583"/>
          </a:xfrm>
        </p:spPr>
        <p:txBody>
          <a:bodyPr wrap="square">
            <a:normAutofit/>
          </a:bodyPr>
          <a:lstStyle/>
          <a:p>
            <a:pPr>
              <a:spcAft>
                <a:spcPts val="600"/>
              </a:spcAft>
            </a:pPr>
            <a:r>
              <a:rPr lang="en-US" dirty="0"/>
              <a:t>Random fasting glucose</a:t>
            </a:r>
          </a:p>
          <a:p>
            <a:pPr>
              <a:spcAft>
                <a:spcPts val="600"/>
              </a:spcAft>
            </a:pPr>
            <a:endParaRPr lang="en-US" dirty="0"/>
          </a:p>
          <a:p>
            <a:pPr>
              <a:spcAft>
                <a:spcPts val="600"/>
              </a:spcAft>
            </a:pPr>
            <a:endParaRPr lang="en-US" dirty="0"/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59CC7424-B639-FBD7-2901-31914EED2148}"/>
              </a:ext>
            </a:extLst>
          </p:cNvPr>
          <p:cNvSpPr>
            <a:spLocks noGrp="1"/>
          </p:cNvSpPr>
          <p:nvPr>
            <p:ph sz="half" idx="3"/>
          </p:nvPr>
        </p:nvSpPr>
        <p:spPr>
          <a:xfrm>
            <a:off x="6499164" y="1365152"/>
            <a:ext cx="5022275" cy="3323987"/>
          </a:xfrm>
        </p:spPr>
        <p:txBody>
          <a:bodyPr/>
          <a:lstStyle/>
          <a:p>
            <a:r>
              <a:rPr lang="en-US" dirty="0"/>
              <a:t>Hba1C (glycated hemoglobin)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93050C0-5A08-F0BD-48EA-E596452DB7A2}"/>
              </a:ext>
            </a:extLst>
          </p:cNvPr>
          <p:cNvSpPr txBox="1"/>
          <p:nvPr/>
        </p:nvSpPr>
        <p:spPr>
          <a:xfrm>
            <a:off x="6392091" y="2924093"/>
            <a:ext cx="4398477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2800" dirty="0">
                <a:solidFill>
                  <a:schemeClr val="tx1"/>
                </a:solidFill>
              </a:rPr>
              <a:t>• </a:t>
            </a:r>
            <a:r>
              <a: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Avg. 2-3 month levels</a:t>
            </a:r>
          </a:p>
          <a:p>
            <a:pPr>
              <a:spcAft>
                <a:spcPts val="600"/>
              </a:spcAft>
            </a:pPr>
            <a:r>
              <a: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 More accurate</a:t>
            </a:r>
          </a:p>
          <a:p>
            <a:pPr>
              <a:spcAft>
                <a:spcPts val="600"/>
              </a:spcAft>
            </a:pPr>
            <a:r>
              <a: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 More expensive</a:t>
            </a:r>
          </a:p>
          <a:p>
            <a:pPr>
              <a:spcAft>
                <a:spcPts val="600"/>
              </a:spcAft>
            </a:pPr>
            <a:endParaRPr lang="en-US" sz="1800" dirty="0">
              <a:solidFill>
                <a:schemeClr val="tx1"/>
              </a:solidFill>
            </a:endParaRPr>
          </a:p>
          <a:p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D31FECA-49E4-18A7-BA58-9D0FA0D3C858}"/>
              </a:ext>
            </a:extLst>
          </p:cNvPr>
          <p:cNvSpPr txBox="1"/>
          <p:nvPr/>
        </p:nvSpPr>
        <p:spPr>
          <a:xfrm>
            <a:off x="574648" y="3101065"/>
            <a:ext cx="4398477" cy="18928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2800" dirty="0">
                <a:solidFill>
                  <a:schemeClr val="tx1"/>
                </a:solidFill>
              </a:rPr>
              <a:t>• </a:t>
            </a:r>
            <a:r>
              <a: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Single point in time</a:t>
            </a:r>
          </a:p>
          <a:p>
            <a:pPr>
              <a:spcAft>
                <a:spcPts val="600"/>
              </a:spcAft>
            </a:pPr>
            <a:r>
              <a: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 Quick results</a:t>
            </a:r>
          </a:p>
          <a:p>
            <a:pPr>
              <a:spcAft>
                <a:spcPts val="600"/>
              </a:spcAft>
            </a:pPr>
            <a:r>
              <a: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 Inexpensive</a:t>
            </a:r>
            <a:endParaRPr lang="en-US" sz="1800" dirty="0">
              <a:solidFill>
                <a:schemeClr val="tx1"/>
              </a:solidFill>
            </a:endParaRPr>
          </a:p>
          <a:p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F8E602B-E950-5D2E-1C26-214C6B0B1015}"/>
              </a:ext>
            </a:extLst>
          </p:cNvPr>
          <p:cNvSpPr txBox="1"/>
          <p:nvPr/>
        </p:nvSpPr>
        <p:spPr>
          <a:xfrm>
            <a:off x="489008" y="4896888"/>
            <a:ext cx="4029449" cy="1431161"/>
          </a:xfrm>
          <a:prstGeom prst="rect">
            <a:avLst/>
          </a:prstGeom>
          <a:noFill/>
          <a:effectLst>
            <a:outerShdw blurRad="50800" dist="1305005" dir="4603896" sx="89622" sy="89622" algn="ctr" rotWithShape="0">
              <a:srgbClr val="0070C0"/>
            </a:outerShdw>
          </a:effectLst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dirty="0">
                <a:solidFill>
                  <a:srgbClr val="00B050"/>
                </a:solidFill>
              </a:rPr>
              <a:t>Normal range</a:t>
            </a:r>
            <a:r>
              <a:rPr lang="en-US" dirty="0">
                <a:solidFill>
                  <a:schemeClr val="tx1"/>
                </a:solidFill>
              </a:rPr>
              <a:t>:   70 to 99 mg/dL</a:t>
            </a:r>
          </a:p>
          <a:p>
            <a:pPr>
              <a:spcAft>
                <a:spcPts val="600"/>
              </a:spcAft>
            </a:pPr>
            <a:r>
              <a:rPr lang="en-US" dirty="0">
                <a:solidFill>
                  <a:srgbClr val="FFC000"/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</a:rPr>
              <a:t>Prediabetes</a:t>
            </a:r>
            <a:r>
              <a:rPr lang="en-US" dirty="0">
                <a:solidFill>
                  <a:schemeClr val="tx1"/>
                </a:solidFill>
              </a:rPr>
              <a:t>:     100 to 125 mg/dL</a:t>
            </a:r>
          </a:p>
          <a:p>
            <a:pPr>
              <a:spcAft>
                <a:spcPts val="600"/>
              </a:spcAft>
            </a:pPr>
            <a:r>
              <a:rPr lang="en-US" dirty="0">
                <a:solidFill>
                  <a:srgbClr val="FF0000"/>
                </a:solidFill>
              </a:rPr>
              <a:t>Diabetes</a:t>
            </a:r>
            <a:r>
              <a:rPr lang="en-US" dirty="0">
                <a:solidFill>
                  <a:schemeClr val="tx1"/>
                </a:solidFill>
              </a:rPr>
              <a:t>:           &gt; 125 mg/dL </a:t>
            </a:r>
          </a:p>
          <a:p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3A33695-72CD-487A-1CF2-DAD0AEE57A3A}"/>
              </a:ext>
            </a:extLst>
          </p:cNvPr>
          <p:cNvSpPr txBox="1"/>
          <p:nvPr/>
        </p:nvSpPr>
        <p:spPr>
          <a:xfrm>
            <a:off x="6594097" y="4872646"/>
            <a:ext cx="3419849" cy="14311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dirty="0">
                <a:solidFill>
                  <a:srgbClr val="00B050"/>
                </a:solidFill>
              </a:rPr>
              <a:t>Normal range</a:t>
            </a:r>
            <a:r>
              <a:rPr lang="en-US" dirty="0">
                <a:solidFill>
                  <a:schemeClr val="tx1"/>
                </a:solidFill>
              </a:rPr>
              <a:t>:  &lt; 5.7%</a:t>
            </a:r>
          </a:p>
          <a:p>
            <a:pPr>
              <a:spcAft>
                <a:spcPts val="600"/>
              </a:spcAft>
            </a:pPr>
            <a:r>
              <a:rPr lang="en-US" dirty="0">
                <a:solidFill>
                  <a:srgbClr val="FFC000"/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</a:rPr>
              <a:t>Prediabetes</a:t>
            </a:r>
            <a:r>
              <a:rPr lang="en-US" dirty="0">
                <a:solidFill>
                  <a:schemeClr val="tx1"/>
                </a:solidFill>
              </a:rPr>
              <a:t>:     5.7 – 6.4%</a:t>
            </a:r>
          </a:p>
          <a:p>
            <a:pPr>
              <a:spcAft>
                <a:spcPts val="600"/>
              </a:spcAft>
            </a:pPr>
            <a:r>
              <a:rPr lang="en-US" dirty="0">
                <a:solidFill>
                  <a:srgbClr val="FF0000"/>
                </a:solidFill>
              </a:rPr>
              <a:t>Diabetes</a:t>
            </a:r>
            <a:r>
              <a:rPr lang="en-US" dirty="0">
                <a:solidFill>
                  <a:schemeClr val="tx1"/>
                </a:solidFill>
              </a:rPr>
              <a:t>:          ≥ 6.5 </a:t>
            </a:r>
          </a:p>
          <a:p>
            <a:endParaRPr lang="en-US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5DF01A58-7DAC-B83E-F635-DBBD50973A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16082" y="2668772"/>
            <a:ext cx="2336800" cy="29337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070FBDCC-1C3E-ABB8-79FA-BA162E4FBF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46431" y="2613950"/>
            <a:ext cx="1859745" cy="2503583"/>
          </a:xfrm>
          <a:prstGeom prst="rect">
            <a:avLst/>
          </a:prstGeom>
        </p:spPr>
      </p:pic>
      <p:grpSp>
        <p:nvGrpSpPr>
          <p:cNvPr id="17" name="object 44">
            <a:extLst>
              <a:ext uri="{FF2B5EF4-FFF2-40B4-BE49-F238E27FC236}">
                <a16:creationId xmlns:a16="http://schemas.microsoft.com/office/drawing/2014/main" id="{420A7F3A-85F5-49A3-58B1-DDCE3C44D8C2}"/>
              </a:ext>
            </a:extLst>
          </p:cNvPr>
          <p:cNvGrpSpPr/>
          <p:nvPr/>
        </p:nvGrpSpPr>
        <p:grpSpPr>
          <a:xfrm>
            <a:off x="324804" y="4439445"/>
            <a:ext cx="11683365" cy="2266559"/>
            <a:chOff x="509016" y="6284213"/>
            <a:chExt cx="11683365" cy="2266559"/>
          </a:xfrm>
        </p:grpSpPr>
        <p:sp>
          <p:nvSpPr>
            <p:cNvPr id="19" name="object 46">
              <a:extLst>
                <a:ext uri="{FF2B5EF4-FFF2-40B4-BE49-F238E27FC236}">
                  <a16:creationId xmlns:a16="http://schemas.microsoft.com/office/drawing/2014/main" id="{DE06DA76-1726-4CC9-7E3D-AA9287AD03CA}"/>
                </a:ext>
              </a:extLst>
            </p:cNvPr>
            <p:cNvSpPr/>
            <p:nvPr/>
          </p:nvSpPr>
          <p:spPr>
            <a:xfrm>
              <a:off x="509016" y="6284213"/>
              <a:ext cx="11683365" cy="574040"/>
            </a:xfrm>
            <a:custGeom>
              <a:avLst/>
              <a:gdLst/>
              <a:ahLst/>
              <a:cxnLst/>
              <a:rect l="l" t="t" r="r" b="b"/>
              <a:pathLst>
                <a:path w="11683365" h="574040">
                  <a:moveTo>
                    <a:pt x="11682984" y="0"/>
                  </a:moveTo>
                  <a:lnTo>
                    <a:pt x="11573560" y="24520"/>
                  </a:lnTo>
                  <a:lnTo>
                    <a:pt x="11497402" y="40475"/>
                  </a:lnTo>
                  <a:lnTo>
                    <a:pt x="11418737" y="56121"/>
                  </a:lnTo>
                  <a:lnTo>
                    <a:pt x="11337618" y="71461"/>
                  </a:lnTo>
                  <a:lnTo>
                    <a:pt x="11254094" y="86497"/>
                  </a:lnTo>
                  <a:lnTo>
                    <a:pt x="11168219" y="101233"/>
                  </a:lnTo>
                  <a:lnTo>
                    <a:pt x="11080043" y="115671"/>
                  </a:lnTo>
                  <a:lnTo>
                    <a:pt x="10989618" y="129815"/>
                  </a:lnTo>
                  <a:lnTo>
                    <a:pt x="10896996" y="143667"/>
                  </a:lnTo>
                  <a:lnTo>
                    <a:pt x="10802228" y="157231"/>
                  </a:lnTo>
                  <a:lnTo>
                    <a:pt x="10705365" y="170509"/>
                  </a:lnTo>
                  <a:lnTo>
                    <a:pt x="10606461" y="183505"/>
                  </a:lnTo>
                  <a:lnTo>
                    <a:pt x="10505565" y="196221"/>
                  </a:lnTo>
                  <a:lnTo>
                    <a:pt x="10402729" y="208661"/>
                  </a:lnTo>
                  <a:lnTo>
                    <a:pt x="10244952" y="226809"/>
                  </a:lnTo>
                  <a:lnTo>
                    <a:pt x="10083101" y="244352"/>
                  </a:lnTo>
                  <a:lnTo>
                    <a:pt x="9917350" y="261300"/>
                  </a:lnTo>
                  <a:lnTo>
                    <a:pt x="9747874" y="277662"/>
                  </a:lnTo>
                  <a:lnTo>
                    <a:pt x="9574846" y="293450"/>
                  </a:lnTo>
                  <a:lnTo>
                    <a:pt x="9398440" y="308674"/>
                  </a:lnTo>
                  <a:lnTo>
                    <a:pt x="9218830" y="323342"/>
                  </a:lnTo>
                  <a:lnTo>
                    <a:pt x="8974668" y="342056"/>
                  </a:lnTo>
                  <a:lnTo>
                    <a:pt x="8725533" y="359825"/>
                  </a:lnTo>
                  <a:lnTo>
                    <a:pt x="8471836" y="376674"/>
                  </a:lnTo>
                  <a:lnTo>
                    <a:pt x="8213992" y="392628"/>
                  </a:lnTo>
                  <a:lnTo>
                    <a:pt x="7952411" y="407710"/>
                  </a:lnTo>
                  <a:lnTo>
                    <a:pt x="7620811" y="425372"/>
                  </a:lnTo>
                  <a:lnTo>
                    <a:pt x="7284823" y="441757"/>
                  </a:lnTo>
                  <a:lnTo>
                    <a:pt x="6945255" y="456910"/>
                  </a:lnTo>
                  <a:lnTo>
                    <a:pt x="6602911" y="470880"/>
                  </a:lnTo>
                  <a:lnTo>
                    <a:pt x="6189569" y="486146"/>
                  </a:lnTo>
                  <a:lnTo>
                    <a:pt x="5774783" y="499855"/>
                  </a:lnTo>
                  <a:lnTo>
                    <a:pt x="5290899" y="513990"/>
                  </a:lnTo>
                  <a:lnTo>
                    <a:pt x="4740639" y="527850"/>
                  </a:lnTo>
                  <a:lnTo>
                    <a:pt x="4196475" y="539447"/>
                  </a:lnTo>
                  <a:lnTo>
                    <a:pt x="3595687" y="550026"/>
                  </a:lnTo>
                  <a:lnTo>
                    <a:pt x="2884395" y="559795"/>
                  </a:lnTo>
                  <a:lnTo>
                    <a:pt x="2087464" y="567500"/>
                  </a:lnTo>
                  <a:lnTo>
                    <a:pt x="1191534" y="572433"/>
                  </a:lnTo>
                  <a:lnTo>
                    <a:pt x="0" y="573493"/>
                  </a:lnTo>
                  <a:lnTo>
                    <a:pt x="11682984" y="573493"/>
                  </a:lnTo>
                  <a:lnTo>
                    <a:pt x="11682984" y="0"/>
                  </a:lnTo>
                  <a:close/>
                </a:path>
              </a:pathLst>
            </a:custGeom>
            <a:solidFill>
              <a:srgbClr val="FFFFFF">
                <a:alpha val="45881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0" name="object 47">
              <a:extLst>
                <a:ext uri="{FF2B5EF4-FFF2-40B4-BE49-F238E27FC236}">
                  <a16:creationId xmlns:a16="http://schemas.microsoft.com/office/drawing/2014/main" id="{A1069AAA-6B5E-4776-48E1-B582DA3CFE17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1175049" y="7631038"/>
              <a:ext cx="918209" cy="919734"/>
            </a:xfrm>
            <a:prstGeom prst="rect">
              <a:avLst/>
            </a:prstGeom>
          </p:spPr>
        </p:pic>
      </p:grpSp>
      <p:pic>
        <p:nvPicPr>
          <p:cNvPr id="13" name="object 5">
            <a:extLst>
              <a:ext uri="{FF2B5EF4-FFF2-40B4-BE49-F238E27FC236}">
                <a16:creationId xmlns:a16="http://schemas.microsoft.com/office/drawing/2014/main" id="{AD54AD1E-12E3-B470-2CD8-70E97348AD23}"/>
              </a:ext>
            </a:extLst>
          </p:cNvPr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09016" y="4996742"/>
            <a:ext cx="11682984" cy="1846292"/>
          </a:xfrm>
          <a:prstGeom prst="rect">
            <a:avLst/>
          </a:prstGeom>
        </p:spPr>
      </p:pic>
      <p:sp>
        <p:nvSpPr>
          <p:cNvPr id="14" name="object 6">
            <a:extLst>
              <a:ext uri="{FF2B5EF4-FFF2-40B4-BE49-F238E27FC236}">
                <a16:creationId xmlns:a16="http://schemas.microsoft.com/office/drawing/2014/main" id="{2EC8CE8B-9DAB-3BC4-2515-8DDC5F0727AE}"/>
              </a:ext>
            </a:extLst>
          </p:cNvPr>
          <p:cNvSpPr/>
          <p:nvPr/>
        </p:nvSpPr>
        <p:spPr>
          <a:xfrm>
            <a:off x="486688" y="6299466"/>
            <a:ext cx="11683365" cy="574040"/>
          </a:xfrm>
          <a:custGeom>
            <a:avLst/>
            <a:gdLst/>
            <a:ahLst/>
            <a:cxnLst/>
            <a:rect l="l" t="t" r="r" b="b"/>
            <a:pathLst>
              <a:path w="11683365" h="574040">
                <a:moveTo>
                  <a:pt x="11682984" y="0"/>
                </a:moveTo>
                <a:lnTo>
                  <a:pt x="11573560" y="24520"/>
                </a:lnTo>
                <a:lnTo>
                  <a:pt x="11497402" y="40475"/>
                </a:lnTo>
                <a:lnTo>
                  <a:pt x="11418737" y="56121"/>
                </a:lnTo>
                <a:lnTo>
                  <a:pt x="11337618" y="71461"/>
                </a:lnTo>
                <a:lnTo>
                  <a:pt x="11254094" y="86497"/>
                </a:lnTo>
                <a:lnTo>
                  <a:pt x="11168219" y="101233"/>
                </a:lnTo>
                <a:lnTo>
                  <a:pt x="11080043" y="115671"/>
                </a:lnTo>
                <a:lnTo>
                  <a:pt x="10989618" y="129815"/>
                </a:lnTo>
                <a:lnTo>
                  <a:pt x="10896996" y="143667"/>
                </a:lnTo>
                <a:lnTo>
                  <a:pt x="10802228" y="157231"/>
                </a:lnTo>
                <a:lnTo>
                  <a:pt x="10705365" y="170509"/>
                </a:lnTo>
                <a:lnTo>
                  <a:pt x="10606461" y="183505"/>
                </a:lnTo>
                <a:lnTo>
                  <a:pt x="10505565" y="196221"/>
                </a:lnTo>
                <a:lnTo>
                  <a:pt x="10402729" y="208661"/>
                </a:lnTo>
                <a:lnTo>
                  <a:pt x="10244952" y="226809"/>
                </a:lnTo>
                <a:lnTo>
                  <a:pt x="10083101" y="244352"/>
                </a:lnTo>
                <a:lnTo>
                  <a:pt x="9917350" y="261300"/>
                </a:lnTo>
                <a:lnTo>
                  <a:pt x="9747874" y="277662"/>
                </a:lnTo>
                <a:lnTo>
                  <a:pt x="9574846" y="293450"/>
                </a:lnTo>
                <a:lnTo>
                  <a:pt x="9398440" y="308674"/>
                </a:lnTo>
                <a:lnTo>
                  <a:pt x="9218830" y="323342"/>
                </a:lnTo>
                <a:lnTo>
                  <a:pt x="8974668" y="342056"/>
                </a:lnTo>
                <a:lnTo>
                  <a:pt x="8725533" y="359825"/>
                </a:lnTo>
                <a:lnTo>
                  <a:pt x="8471836" y="376674"/>
                </a:lnTo>
                <a:lnTo>
                  <a:pt x="8213992" y="392628"/>
                </a:lnTo>
                <a:lnTo>
                  <a:pt x="7952411" y="407710"/>
                </a:lnTo>
                <a:lnTo>
                  <a:pt x="7620811" y="425372"/>
                </a:lnTo>
                <a:lnTo>
                  <a:pt x="7284823" y="441757"/>
                </a:lnTo>
                <a:lnTo>
                  <a:pt x="6945255" y="456910"/>
                </a:lnTo>
                <a:lnTo>
                  <a:pt x="6602911" y="470880"/>
                </a:lnTo>
                <a:lnTo>
                  <a:pt x="6189569" y="486146"/>
                </a:lnTo>
                <a:lnTo>
                  <a:pt x="5774783" y="499855"/>
                </a:lnTo>
                <a:lnTo>
                  <a:pt x="5290899" y="513990"/>
                </a:lnTo>
                <a:lnTo>
                  <a:pt x="4740639" y="527850"/>
                </a:lnTo>
                <a:lnTo>
                  <a:pt x="4196475" y="539447"/>
                </a:lnTo>
                <a:lnTo>
                  <a:pt x="3595687" y="550026"/>
                </a:lnTo>
                <a:lnTo>
                  <a:pt x="2884395" y="559795"/>
                </a:lnTo>
                <a:lnTo>
                  <a:pt x="2087464" y="567500"/>
                </a:lnTo>
                <a:lnTo>
                  <a:pt x="1191534" y="572433"/>
                </a:lnTo>
                <a:lnTo>
                  <a:pt x="0" y="573493"/>
                </a:lnTo>
                <a:lnTo>
                  <a:pt x="11682984" y="573493"/>
                </a:lnTo>
                <a:lnTo>
                  <a:pt x="11682984" y="0"/>
                </a:lnTo>
                <a:close/>
              </a:path>
            </a:pathLst>
          </a:custGeom>
          <a:solidFill>
            <a:srgbClr val="FFFFFF">
              <a:alpha val="45881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Slide Number Placeholder 15">
            <a:extLst>
              <a:ext uri="{FF2B5EF4-FFF2-40B4-BE49-F238E27FC236}">
                <a16:creationId xmlns:a16="http://schemas.microsoft.com/office/drawing/2014/main" id="{98962DA1-71EC-13FF-0E4B-A48C122DA252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21</a:t>
            </a:fld>
            <a:endParaRPr lang="en-US"/>
          </a:p>
        </p:txBody>
      </p:sp>
      <p:pic>
        <p:nvPicPr>
          <p:cNvPr id="9" name="Picture 8" descr="A logo of a lion and a map&#10;&#10;AI-generated content may be incorrect.">
            <a:extLst>
              <a:ext uri="{FF2B5EF4-FFF2-40B4-BE49-F238E27FC236}">
                <a16:creationId xmlns:a16="http://schemas.microsoft.com/office/drawing/2014/main" id="{9F72B53D-AAD7-BD79-E9C4-42A8ECD628E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49692" y="5619321"/>
            <a:ext cx="964739" cy="11632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182797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46FE61-C225-85CC-886C-E1519E5FCC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851B1F2B-AE01-4CCE-49F8-743DCBC63A73}"/>
              </a:ext>
            </a:extLst>
          </p:cNvPr>
          <p:cNvSpPr/>
          <p:nvPr/>
        </p:nvSpPr>
        <p:spPr>
          <a:xfrm>
            <a:off x="-381" y="0"/>
            <a:ext cx="12192000" cy="6858000"/>
          </a:xfrm>
          <a:prstGeom prst="rect">
            <a:avLst/>
          </a:prstGeom>
          <a:gradFill>
            <a:gsLst>
              <a:gs pos="29000">
                <a:srgbClr val="1F3151"/>
              </a:gs>
              <a:gs pos="62000">
                <a:srgbClr val="16468F"/>
              </a:gs>
            </a:gsLst>
            <a:path path="circle">
              <a:fillToRect l="100000" t="10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284EB7EB-1469-5908-FF71-3129BCC78C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330797"/>
            <a:ext cx="11049000" cy="1520987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>
                <a:solidFill>
                  <a:srgbClr val="FFFFFF"/>
                </a:solidFill>
              </a:rPr>
              <a:t>Coming: Retinal Screening </a:t>
            </a:r>
            <a:r>
              <a:rPr lang="en-US" i="1" dirty="0">
                <a:solidFill>
                  <a:srgbClr val="FFFFFF"/>
                </a:solidFill>
              </a:rPr>
              <a:t>without</a:t>
            </a:r>
            <a:r>
              <a:rPr lang="en-US" dirty="0">
                <a:solidFill>
                  <a:srgbClr val="FFFFFF"/>
                </a:solidFill>
              </a:rPr>
              <a:t> Dilation</a:t>
            </a:r>
          </a:p>
        </p:txBody>
      </p:sp>
      <p:grpSp>
        <p:nvGrpSpPr>
          <p:cNvPr id="11" name="object 9">
            <a:extLst>
              <a:ext uri="{FF2B5EF4-FFF2-40B4-BE49-F238E27FC236}">
                <a16:creationId xmlns:a16="http://schemas.microsoft.com/office/drawing/2014/main" id="{EA3588CE-2AA2-6EDB-A940-211232656D42}"/>
              </a:ext>
            </a:extLst>
          </p:cNvPr>
          <p:cNvGrpSpPr/>
          <p:nvPr/>
        </p:nvGrpSpPr>
        <p:grpSpPr>
          <a:xfrm>
            <a:off x="508635" y="5337013"/>
            <a:ext cx="11683365" cy="1520987"/>
            <a:chOff x="509016" y="5011673"/>
            <a:chExt cx="11683365" cy="1846580"/>
          </a:xfrm>
        </p:grpSpPr>
        <p:pic>
          <p:nvPicPr>
            <p:cNvPr id="12" name="object 10">
              <a:extLst>
                <a:ext uri="{FF2B5EF4-FFF2-40B4-BE49-F238E27FC236}">
                  <a16:creationId xmlns:a16="http://schemas.microsoft.com/office/drawing/2014/main" id="{0917F43B-ACC4-4756-E404-687F50CFC23D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09016" y="5011673"/>
              <a:ext cx="11682984" cy="1846292"/>
            </a:xfrm>
            <a:prstGeom prst="rect">
              <a:avLst/>
            </a:prstGeom>
          </p:spPr>
        </p:pic>
        <p:sp>
          <p:nvSpPr>
            <p:cNvPr id="13" name="object 11">
              <a:extLst>
                <a:ext uri="{FF2B5EF4-FFF2-40B4-BE49-F238E27FC236}">
                  <a16:creationId xmlns:a16="http://schemas.microsoft.com/office/drawing/2014/main" id="{D21C9138-0DC5-BA6E-8536-9116720F1DFF}"/>
                </a:ext>
              </a:extLst>
            </p:cNvPr>
            <p:cNvSpPr/>
            <p:nvPr/>
          </p:nvSpPr>
          <p:spPr>
            <a:xfrm>
              <a:off x="509016" y="6284213"/>
              <a:ext cx="11683365" cy="574040"/>
            </a:xfrm>
            <a:custGeom>
              <a:avLst/>
              <a:gdLst/>
              <a:ahLst/>
              <a:cxnLst/>
              <a:rect l="l" t="t" r="r" b="b"/>
              <a:pathLst>
                <a:path w="11683365" h="574040">
                  <a:moveTo>
                    <a:pt x="11682984" y="0"/>
                  </a:moveTo>
                  <a:lnTo>
                    <a:pt x="11573560" y="24520"/>
                  </a:lnTo>
                  <a:lnTo>
                    <a:pt x="11497402" y="40475"/>
                  </a:lnTo>
                  <a:lnTo>
                    <a:pt x="11418737" y="56121"/>
                  </a:lnTo>
                  <a:lnTo>
                    <a:pt x="11337618" y="71461"/>
                  </a:lnTo>
                  <a:lnTo>
                    <a:pt x="11254094" y="86497"/>
                  </a:lnTo>
                  <a:lnTo>
                    <a:pt x="11168219" y="101233"/>
                  </a:lnTo>
                  <a:lnTo>
                    <a:pt x="11080043" y="115671"/>
                  </a:lnTo>
                  <a:lnTo>
                    <a:pt x="10989618" y="129815"/>
                  </a:lnTo>
                  <a:lnTo>
                    <a:pt x="10896996" y="143667"/>
                  </a:lnTo>
                  <a:lnTo>
                    <a:pt x="10802228" y="157231"/>
                  </a:lnTo>
                  <a:lnTo>
                    <a:pt x="10705365" y="170509"/>
                  </a:lnTo>
                  <a:lnTo>
                    <a:pt x="10606461" y="183505"/>
                  </a:lnTo>
                  <a:lnTo>
                    <a:pt x="10505565" y="196221"/>
                  </a:lnTo>
                  <a:lnTo>
                    <a:pt x="10402729" y="208661"/>
                  </a:lnTo>
                  <a:lnTo>
                    <a:pt x="10244952" y="226809"/>
                  </a:lnTo>
                  <a:lnTo>
                    <a:pt x="10083101" y="244352"/>
                  </a:lnTo>
                  <a:lnTo>
                    <a:pt x="9917350" y="261300"/>
                  </a:lnTo>
                  <a:lnTo>
                    <a:pt x="9747874" y="277662"/>
                  </a:lnTo>
                  <a:lnTo>
                    <a:pt x="9574846" y="293450"/>
                  </a:lnTo>
                  <a:lnTo>
                    <a:pt x="9398440" y="308674"/>
                  </a:lnTo>
                  <a:lnTo>
                    <a:pt x="9218830" y="323342"/>
                  </a:lnTo>
                  <a:lnTo>
                    <a:pt x="8974668" y="342056"/>
                  </a:lnTo>
                  <a:lnTo>
                    <a:pt x="8725533" y="359825"/>
                  </a:lnTo>
                  <a:lnTo>
                    <a:pt x="8471836" y="376674"/>
                  </a:lnTo>
                  <a:lnTo>
                    <a:pt x="8213992" y="392628"/>
                  </a:lnTo>
                  <a:lnTo>
                    <a:pt x="7952411" y="407710"/>
                  </a:lnTo>
                  <a:lnTo>
                    <a:pt x="7620811" y="425372"/>
                  </a:lnTo>
                  <a:lnTo>
                    <a:pt x="7284823" y="441757"/>
                  </a:lnTo>
                  <a:lnTo>
                    <a:pt x="6945255" y="456910"/>
                  </a:lnTo>
                  <a:lnTo>
                    <a:pt x="6602911" y="470880"/>
                  </a:lnTo>
                  <a:lnTo>
                    <a:pt x="6189569" y="486146"/>
                  </a:lnTo>
                  <a:lnTo>
                    <a:pt x="5774783" y="499855"/>
                  </a:lnTo>
                  <a:lnTo>
                    <a:pt x="5290899" y="513990"/>
                  </a:lnTo>
                  <a:lnTo>
                    <a:pt x="4740639" y="527850"/>
                  </a:lnTo>
                  <a:lnTo>
                    <a:pt x="4196475" y="539447"/>
                  </a:lnTo>
                  <a:lnTo>
                    <a:pt x="3595687" y="550026"/>
                  </a:lnTo>
                  <a:lnTo>
                    <a:pt x="2884395" y="559795"/>
                  </a:lnTo>
                  <a:lnTo>
                    <a:pt x="2087464" y="567500"/>
                  </a:lnTo>
                  <a:lnTo>
                    <a:pt x="1191534" y="572433"/>
                  </a:lnTo>
                  <a:lnTo>
                    <a:pt x="0" y="573493"/>
                  </a:lnTo>
                  <a:lnTo>
                    <a:pt x="11682984" y="573493"/>
                  </a:lnTo>
                  <a:lnTo>
                    <a:pt x="11682984" y="0"/>
                  </a:lnTo>
                  <a:close/>
                </a:path>
              </a:pathLst>
            </a:custGeom>
            <a:solidFill>
              <a:srgbClr val="FFFFFF">
                <a:alpha val="45881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3" name="Picture 2" descr="A close up of an eye&#10;&#10;AI-generated content may be incorrect.">
            <a:extLst>
              <a:ext uri="{FF2B5EF4-FFF2-40B4-BE49-F238E27FC236}">
                <a16:creationId xmlns:a16="http://schemas.microsoft.com/office/drawing/2014/main" id="{38A2AB97-D3F6-55F4-5A8D-096823EC54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8555" y="1413063"/>
            <a:ext cx="3721682" cy="422967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85F6611-7639-47BF-3241-83DC8BCB4488}"/>
              </a:ext>
            </a:extLst>
          </p:cNvPr>
          <p:cNvSpPr txBox="1"/>
          <p:nvPr/>
        </p:nvSpPr>
        <p:spPr>
          <a:xfrm>
            <a:off x="7404088" y="1487079"/>
            <a:ext cx="4559122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dirty="0">
                <a:solidFill>
                  <a:srgbClr val="FFC000"/>
                </a:solidFill>
              </a:rPr>
              <a:t>Diabetic retinopathy and CV disease discoverable with an iPhone &amp; A.I.</a:t>
            </a:r>
          </a:p>
          <a:p>
            <a:endParaRPr lang="en-US" sz="3000" dirty="0">
              <a:solidFill>
                <a:srgbClr val="FFC000"/>
              </a:solidFill>
            </a:endParaRPr>
          </a:p>
          <a:p>
            <a:r>
              <a:rPr lang="en-US" sz="3000" dirty="0">
                <a:solidFill>
                  <a:schemeClr val="bg1"/>
                </a:solidFill>
              </a:rPr>
              <a:t>Preliminary findings:</a:t>
            </a:r>
          </a:p>
          <a:p>
            <a:endParaRPr lang="en-US" sz="3000" dirty="0">
              <a:solidFill>
                <a:srgbClr val="FFC000"/>
              </a:solidFill>
            </a:endParaRPr>
          </a:p>
          <a:p>
            <a:r>
              <a:rPr lang="en-US" sz="3000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    95%  </a:t>
            </a:r>
            <a:r>
              <a:rPr lang="en-US" sz="3000" dirty="0">
                <a:solidFill>
                  <a:srgbClr val="FFC000"/>
                </a:solidFill>
              </a:rPr>
              <a:t>sensitivity</a:t>
            </a:r>
          </a:p>
          <a:p>
            <a:r>
              <a:rPr lang="en-US" sz="3000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    75%  </a:t>
            </a:r>
            <a:r>
              <a:rPr lang="en-US" sz="3000" dirty="0">
                <a:solidFill>
                  <a:srgbClr val="FFC000"/>
                </a:solidFill>
              </a:rPr>
              <a:t>specificity</a:t>
            </a:r>
          </a:p>
        </p:txBody>
      </p:sp>
      <p:pic>
        <p:nvPicPr>
          <p:cNvPr id="5" name="Picture 4" descr="A diagram of the eye and diabetic vessels&#10;&#10;AI-generated content may be incorrect.">
            <a:extLst>
              <a:ext uri="{FF2B5EF4-FFF2-40B4-BE49-F238E27FC236}">
                <a16:creationId xmlns:a16="http://schemas.microsoft.com/office/drawing/2014/main" id="{4E4360AA-0F64-5594-19F5-4D0244CC1BB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21053" y="1386082"/>
            <a:ext cx="2603130" cy="4283631"/>
          </a:xfrm>
          <a:prstGeom prst="rect">
            <a:avLst/>
          </a:prstGeom>
        </p:spPr>
      </p:pic>
      <p:pic>
        <p:nvPicPr>
          <p:cNvPr id="2" name="Picture 1" descr="A logo of a lion and a map&#10;&#10;AI-generated content may be incorrect.">
            <a:extLst>
              <a:ext uri="{FF2B5EF4-FFF2-40B4-BE49-F238E27FC236}">
                <a16:creationId xmlns:a16="http://schemas.microsoft.com/office/drawing/2014/main" id="{16AB3961-6B55-A970-D73E-0948AEE22BD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49692" y="5619321"/>
            <a:ext cx="964739" cy="11632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2416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F21EA9B0-3ACC-0C3B-E564-0E226F9032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>
            <a:extLst>
              <a:ext uri="{FF2B5EF4-FFF2-40B4-BE49-F238E27FC236}">
                <a16:creationId xmlns:a16="http://schemas.microsoft.com/office/drawing/2014/main" id="{6EEAF6AA-8DD7-EFCF-AF02-1E49EEEEA1D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02089" y="482412"/>
            <a:ext cx="10396220" cy="5052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3200" spc="-190" dirty="0"/>
              <a:t>Strides for Diabetes Awareness</a:t>
            </a:r>
            <a:endParaRPr sz="3200" spc="-114" dirty="0">
              <a:solidFill>
                <a:srgbClr val="FFC000"/>
              </a:solidFill>
            </a:endParaRPr>
          </a:p>
        </p:txBody>
      </p:sp>
      <p:grpSp>
        <p:nvGrpSpPr>
          <p:cNvPr id="6" name="object 6">
            <a:extLst>
              <a:ext uri="{FF2B5EF4-FFF2-40B4-BE49-F238E27FC236}">
                <a16:creationId xmlns:a16="http://schemas.microsoft.com/office/drawing/2014/main" id="{8AE13FC3-A855-6BB2-A675-FDE92A0F1428}"/>
              </a:ext>
            </a:extLst>
          </p:cNvPr>
          <p:cNvGrpSpPr/>
          <p:nvPr/>
        </p:nvGrpSpPr>
        <p:grpSpPr>
          <a:xfrm>
            <a:off x="509016" y="5804915"/>
            <a:ext cx="11683365" cy="1053338"/>
            <a:chOff x="509016" y="5804915"/>
            <a:chExt cx="11683365" cy="1053338"/>
          </a:xfrm>
        </p:grpSpPr>
        <p:sp>
          <p:nvSpPr>
            <p:cNvPr id="8" name="object 8">
              <a:extLst>
                <a:ext uri="{FF2B5EF4-FFF2-40B4-BE49-F238E27FC236}">
                  <a16:creationId xmlns:a16="http://schemas.microsoft.com/office/drawing/2014/main" id="{C02F3F2B-6776-D157-1923-F969C4EA132E}"/>
                </a:ext>
              </a:extLst>
            </p:cNvPr>
            <p:cNvSpPr/>
            <p:nvPr/>
          </p:nvSpPr>
          <p:spPr>
            <a:xfrm>
              <a:off x="509016" y="6284213"/>
              <a:ext cx="11683365" cy="574040"/>
            </a:xfrm>
            <a:custGeom>
              <a:avLst/>
              <a:gdLst/>
              <a:ahLst/>
              <a:cxnLst/>
              <a:rect l="l" t="t" r="r" b="b"/>
              <a:pathLst>
                <a:path w="11683365" h="574040">
                  <a:moveTo>
                    <a:pt x="11682984" y="0"/>
                  </a:moveTo>
                  <a:lnTo>
                    <a:pt x="11573560" y="24520"/>
                  </a:lnTo>
                  <a:lnTo>
                    <a:pt x="11497402" y="40475"/>
                  </a:lnTo>
                  <a:lnTo>
                    <a:pt x="11418737" y="56121"/>
                  </a:lnTo>
                  <a:lnTo>
                    <a:pt x="11337618" y="71461"/>
                  </a:lnTo>
                  <a:lnTo>
                    <a:pt x="11254094" y="86497"/>
                  </a:lnTo>
                  <a:lnTo>
                    <a:pt x="11168219" y="101233"/>
                  </a:lnTo>
                  <a:lnTo>
                    <a:pt x="11080043" y="115671"/>
                  </a:lnTo>
                  <a:lnTo>
                    <a:pt x="10989618" y="129815"/>
                  </a:lnTo>
                  <a:lnTo>
                    <a:pt x="10896996" y="143667"/>
                  </a:lnTo>
                  <a:lnTo>
                    <a:pt x="10802228" y="157231"/>
                  </a:lnTo>
                  <a:lnTo>
                    <a:pt x="10705365" y="170509"/>
                  </a:lnTo>
                  <a:lnTo>
                    <a:pt x="10606461" y="183505"/>
                  </a:lnTo>
                  <a:lnTo>
                    <a:pt x="10505565" y="196221"/>
                  </a:lnTo>
                  <a:lnTo>
                    <a:pt x="10402729" y="208661"/>
                  </a:lnTo>
                  <a:lnTo>
                    <a:pt x="10244952" y="226809"/>
                  </a:lnTo>
                  <a:lnTo>
                    <a:pt x="10083101" y="244352"/>
                  </a:lnTo>
                  <a:lnTo>
                    <a:pt x="9917350" y="261300"/>
                  </a:lnTo>
                  <a:lnTo>
                    <a:pt x="9747874" y="277662"/>
                  </a:lnTo>
                  <a:lnTo>
                    <a:pt x="9574846" y="293450"/>
                  </a:lnTo>
                  <a:lnTo>
                    <a:pt x="9398440" y="308674"/>
                  </a:lnTo>
                  <a:lnTo>
                    <a:pt x="9218830" y="323342"/>
                  </a:lnTo>
                  <a:lnTo>
                    <a:pt x="8974668" y="342056"/>
                  </a:lnTo>
                  <a:lnTo>
                    <a:pt x="8725533" y="359825"/>
                  </a:lnTo>
                  <a:lnTo>
                    <a:pt x="8471836" y="376674"/>
                  </a:lnTo>
                  <a:lnTo>
                    <a:pt x="8213992" y="392628"/>
                  </a:lnTo>
                  <a:lnTo>
                    <a:pt x="7952411" y="407710"/>
                  </a:lnTo>
                  <a:lnTo>
                    <a:pt x="7620811" y="425372"/>
                  </a:lnTo>
                  <a:lnTo>
                    <a:pt x="7284823" y="441757"/>
                  </a:lnTo>
                  <a:lnTo>
                    <a:pt x="6945255" y="456910"/>
                  </a:lnTo>
                  <a:lnTo>
                    <a:pt x="6602911" y="470880"/>
                  </a:lnTo>
                  <a:lnTo>
                    <a:pt x="6189569" y="486146"/>
                  </a:lnTo>
                  <a:lnTo>
                    <a:pt x="5774783" y="499855"/>
                  </a:lnTo>
                  <a:lnTo>
                    <a:pt x="5290899" y="513990"/>
                  </a:lnTo>
                  <a:lnTo>
                    <a:pt x="4740639" y="527850"/>
                  </a:lnTo>
                  <a:lnTo>
                    <a:pt x="4196475" y="539447"/>
                  </a:lnTo>
                  <a:lnTo>
                    <a:pt x="3595687" y="550026"/>
                  </a:lnTo>
                  <a:lnTo>
                    <a:pt x="2884395" y="559795"/>
                  </a:lnTo>
                  <a:lnTo>
                    <a:pt x="2087464" y="567500"/>
                  </a:lnTo>
                  <a:lnTo>
                    <a:pt x="1191534" y="572433"/>
                  </a:lnTo>
                  <a:lnTo>
                    <a:pt x="0" y="573493"/>
                  </a:lnTo>
                  <a:lnTo>
                    <a:pt x="11682984" y="573493"/>
                  </a:lnTo>
                  <a:lnTo>
                    <a:pt x="11682984" y="0"/>
                  </a:lnTo>
                  <a:close/>
                </a:path>
              </a:pathLst>
            </a:custGeom>
            <a:solidFill>
              <a:srgbClr val="FFFFFF">
                <a:alpha val="45881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>
              <a:extLst>
                <a:ext uri="{FF2B5EF4-FFF2-40B4-BE49-F238E27FC236}">
                  <a16:creationId xmlns:a16="http://schemas.microsoft.com/office/drawing/2014/main" id="{0A334683-DBF1-145F-AE66-0BAE380B97E8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1083289" y="5804915"/>
              <a:ext cx="918209" cy="919734"/>
            </a:xfrm>
            <a:prstGeom prst="rect">
              <a:avLst/>
            </a:prstGeom>
          </p:spPr>
        </p:pic>
      </p:grpSp>
      <p:grpSp>
        <p:nvGrpSpPr>
          <p:cNvPr id="13" name="object 9">
            <a:extLst>
              <a:ext uri="{FF2B5EF4-FFF2-40B4-BE49-F238E27FC236}">
                <a16:creationId xmlns:a16="http://schemas.microsoft.com/office/drawing/2014/main" id="{EC5FBD6C-F0AA-27E7-2CE6-DD76DA19DE5F}"/>
              </a:ext>
            </a:extLst>
          </p:cNvPr>
          <p:cNvGrpSpPr/>
          <p:nvPr/>
        </p:nvGrpSpPr>
        <p:grpSpPr>
          <a:xfrm>
            <a:off x="509016" y="5011673"/>
            <a:ext cx="11683365" cy="1846580"/>
            <a:chOff x="509016" y="5011673"/>
            <a:chExt cx="11683365" cy="1846580"/>
          </a:xfrm>
        </p:grpSpPr>
        <p:pic>
          <p:nvPicPr>
            <p:cNvPr id="14" name="object 10">
              <a:extLst>
                <a:ext uri="{FF2B5EF4-FFF2-40B4-BE49-F238E27FC236}">
                  <a16:creationId xmlns:a16="http://schemas.microsoft.com/office/drawing/2014/main" id="{A42E56C4-627D-4999-7639-2A0598AEF5F5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09016" y="5011673"/>
              <a:ext cx="11682984" cy="1846292"/>
            </a:xfrm>
            <a:prstGeom prst="rect">
              <a:avLst/>
            </a:prstGeom>
          </p:spPr>
        </p:pic>
        <p:sp>
          <p:nvSpPr>
            <p:cNvPr id="15" name="object 11">
              <a:extLst>
                <a:ext uri="{FF2B5EF4-FFF2-40B4-BE49-F238E27FC236}">
                  <a16:creationId xmlns:a16="http://schemas.microsoft.com/office/drawing/2014/main" id="{F3369EF5-52CE-78C9-0A9F-1F7FD88932EF}"/>
                </a:ext>
              </a:extLst>
            </p:cNvPr>
            <p:cNvSpPr/>
            <p:nvPr/>
          </p:nvSpPr>
          <p:spPr>
            <a:xfrm>
              <a:off x="509016" y="6284213"/>
              <a:ext cx="11683365" cy="574040"/>
            </a:xfrm>
            <a:custGeom>
              <a:avLst/>
              <a:gdLst/>
              <a:ahLst/>
              <a:cxnLst/>
              <a:rect l="l" t="t" r="r" b="b"/>
              <a:pathLst>
                <a:path w="11683365" h="574040">
                  <a:moveTo>
                    <a:pt x="11682984" y="0"/>
                  </a:moveTo>
                  <a:lnTo>
                    <a:pt x="11573560" y="24520"/>
                  </a:lnTo>
                  <a:lnTo>
                    <a:pt x="11497402" y="40475"/>
                  </a:lnTo>
                  <a:lnTo>
                    <a:pt x="11418737" y="56121"/>
                  </a:lnTo>
                  <a:lnTo>
                    <a:pt x="11337618" y="71461"/>
                  </a:lnTo>
                  <a:lnTo>
                    <a:pt x="11254094" y="86497"/>
                  </a:lnTo>
                  <a:lnTo>
                    <a:pt x="11168219" y="101233"/>
                  </a:lnTo>
                  <a:lnTo>
                    <a:pt x="11080043" y="115671"/>
                  </a:lnTo>
                  <a:lnTo>
                    <a:pt x="10989618" y="129815"/>
                  </a:lnTo>
                  <a:lnTo>
                    <a:pt x="10896996" y="143667"/>
                  </a:lnTo>
                  <a:lnTo>
                    <a:pt x="10802228" y="157231"/>
                  </a:lnTo>
                  <a:lnTo>
                    <a:pt x="10705365" y="170509"/>
                  </a:lnTo>
                  <a:lnTo>
                    <a:pt x="10606461" y="183505"/>
                  </a:lnTo>
                  <a:lnTo>
                    <a:pt x="10505565" y="196221"/>
                  </a:lnTo>
                  <a:lnTo>
                    <a:pt x="10402729" y="208661"/>
                  </a:lnTo>
                  <a:lnTo>
                    <a:pt x="10244952" y="226809"/>
                  </a:lnTo>
                  <a:lnTo>
                    <a:pt x="10083101" y="244352"/>
                  </a:lnTo>
                  <a:lnTo>
                    <a:pt x="9917350" y="261300"/>
                  </a:lnTo>
                  <a:lnTo>
                    <a:pt x="9747874" y="277662"/>
                  </a:lnTo>
                  <a:lnTo>
                    <a:pt x="9574846" y="293450"/>
                  </a:lnTo>
                  <a:lnTo>
                    <a:pt x="9398440" y="308674"/>
                  </a:lnTo>
                  <a:lnTo>
                    <a:pt x="9218830" y="323342"/>
                  </a:lnTo>
                  <a:lnTo>
                    <a:pt x="8974668" y="342056"/>
                  </a:lnTo>
                  <a:lnTo>
                    <a:pt x="8725533" y="359825"/>
                  </a:lnTo>
                  <a:lnTo>
                    <a:pt x="8471836" y="376674"/>
                  </a:lnTo>
                  <a:lnTo>
                    <a:pt x="8213992" y="392628"/>
                  </a:lnTo>
                  <a:lnTo>
                    <a:pt x="7952411" y="407710"/>
                  </a:lnTo>
                  <a:lnTo>
                    <a:pt x="7620811" y="425372"/>
                  </a:lnTo>
                  <a:lnTo>
                    <a:pt x="7284823" y="441757"/>
                  </a:lnTo>
                  <a:lnTo>
                    <a:pt x="6945255" y="456910"/>
                  </a:lnTo>
                  <a:lnTo>
                    <a:pt x="6602911" y="470880"/>
                  </a:lnTo>
                  <a:lnTo>
                    <a:pt x="6189569" y="486146"/>
                  </a:lnTo>
                  <a:lnTo>
                    <a:pt x="5774783" y="499855"/>
                  </a:lnTo>
                  <a:lnTo>
                    <a:pt x="5290899" y="513990"/>
                  </a:lnTo>
                  <a:lnTo>
                    <a:pt x="4740639" y="527850"/>
                  </a:lnTo>
                  <a:lnTo>
                    <a:pt x="4196475" y="539447"/>
                  </a:lnTo>
                  <a:lnTo>
                    <a:pt x="3595687" y="550026"/>
                  </a:lnTo>
                  <a:lnTo>
                    <a:pt x="2884395" y="559795"/>
                  </a:lnTo>
                  <a:lnTo>
                    <a:pt x="2087464" y="567500"/>
                  </a:lnTo>
                  <a:lnTo>
                    <a:pt x="1191534" y="572433"/>
                  </a:lnTo>
                  <a:lnTo>
                    <a:pt x="0" y="573493"/>
                  </a:lnTo>
                  <a:lnTo>
                    <a:pt x="11682984" y="573493"/>
                  </a:lnTo>
                  <a:lnTo>
                    <a:pt x="11682984" y="0"/>
                  </a:lnTo>
                  <a:close/>
                </a:path>
              </a:pathLst>
            </a:custGeom>
            <a:solidFill>
              <a:srgbClr val="FFFFFF">
                <a:alpha val="45881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2" name="Picture 1">
            <a:extLst>
              <a:ext uri="{FF2B5EF4-FFF2-40B4-BE49-F238E27FC236}">
                <a16:creationId xmlns:a16="http://schemas.microsoft.com/office/drawing/2014/main" id="{D5C4A2BC-D9C5-D946-934A-295B0BDE85C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5966" y="960344"/>
            <a:ext cx="2468656" cy="2468656"/>
          </a:xfrm>
          <a:prstGeom prst="rect">
            <a:avLst/>
          </a:prstGeom>
        </p:spPr>
      </p:pic>
      <p:sp>
        <p:nvSpPr>
          <p:cNvPr id="4" name="object 3">
            <a:extLst>
              <a:ext uri="{FF2B5EF4-FFF2-40B4-BE49-F238E27FC236}">
                <a16:creationId xmlns:a16="http://schemas.microsoft.com/office/drawing/2014/main" id="{FC393C5D-6050-E9C3-6602-F8DC36384E16}"/>
              </a:ext>
            </a:extLst>
          </p:cNvPr>
          <p:cNvSpPr txBox="1">
            <a:spLocks/>
          </p:cNvSpPr>
          <p:nvPr/>
        </p:nvSpPr>
        <p:spPr>
          <a:xfrm>
            <a:off x="3811709" y="1400892"/>
            <a:ext cx="7086600" cy="150297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 sz="4000" b="1" i="0">
                <a:solidFill>
                  <a:srgbClr val="15468F"/>
                </a:solidFill>
                <a:latin typeface="Arial"/>
                <a:ea typeface="+mj-ea"/>
                <a:cs typeface="Arial"/>
              </a:defRPr>
            </a:lvl1pPr>
          </a:lstStyle>
          <a:p>
            <a:pPr marL="12700">
              <a:spcBef>
                <a:spcPts val="100"/>
              </a:spcBef>
            </a:pPr>
            <a:r>
              <a:rPr lang="en-US" sz="3200" b="0" spc="-50" dirty="0">
                <a:solidFill>
                  <a:schemeClr val="tx1"/>
                </a:solidFill>
              </a:rPr>
              <a:t>Lions &amp; Leos can promote Diabetes </a:t>
            </a:r>
          </a:p>
          <a:p>
            <a:pPr marL="12700">
              <a:spcBef>
                <a:spcPts val="100"/>
              </a:spcBef>
            </a:pPr>
            <a:r>
              <a:rPr lang="en-US" sz="3200" b="0" spc="-50" dirty="0">
                <a:solidFill>
                  <a:schemeClr val="tx1"/>
                </a:solidFill>
              </a:rPr>
              <a:t>Awareness with a Strides event that can double as a fundraiser.  Sample events: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7E36B86-26F3-9BA2-CC13-4BE72EAD05A4}"/>
              </a:ext>
            </a:extLst>
          </p:cNvPr>
          <p:cNvSpPr txBox="1"/>
          <p:nvPr/>
        </p:nvSpPr>
        <p:spPr>
          <a:xfrm>
            <a:off x="4721600" y="3640312"/>
            <a:ext cx="6242173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2800" dirty="0">
                <a:solidFill>
                  <a:schemeClr val="accent5">
                    <a:lumMod val="50000"/>
                  </a:schemeClr>
                </a:solidFill>
              </a:rPr>
              <a:t>•  </a:t>
            </a:r>
            <a:r>
              <a:rPr lang="en-US" sz="2800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5K/1-mile runs or walks</a:t>
            </a:r>
          </a:p>
          <a:p>
            <a:pPr>
              <a:spcAft>
                <a:spcPts val="600"/>
              </a:spcAft>
            </a:pPr>
            <a:r>
              <a:rPr lang="en-US" sz="2800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  Mall walking</a:t>
            </a:r>
          </a:p>
          <a:p>
            <a:pPr>
              <a:spcAft>
                <a:spcPts val="600"/>
              </a:spcAft>
            </a:pPr>
            <a:r>
              <a:rPr lang="en-US" sz="2800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  Screening &amp; education fairs</a:t>
            </a:r>
          </a:p>
          <a:p>
            <a:pPr>
              <a:spcAft>
                <a:spcPts val="600"/>
              </a:spcAft>
            </a:pPr>
            <a:r>
              <a:rPr lang="en-US" sz="2800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  Dance events</a:t>
            </a:r>
          </a:p>
          <a:p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531F8F0-2CCD-8F35-2EF2-7CBD808E320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20294" y="3317082"/>
            <a:ext cx="2580773" cy="2912952"/>
          </a:xfrm>
          <a:prstGeom prst="rect">
            <a:avLst/>
          </a:prstGeom>
        </p:spPr>
      </p:pic>
      <p:pic>
        <p:nvPicPr>
          <p:cNvPr id="10" name="Picture 9" descr="A logo of a lion and a map&#10;&#10;AI-generated content may be incorrect.">
            <a:extLst>
              <a:ext uri="{FF2B5EF4-FFF2-40B4-BE49-F238E27FC236}">
                <a16:creationId xmlns:a16="http://schemas.microsoft.com/office/drawing/2014/main" id="{A8783463-EEE7-D39D-090D-4444904B7DB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49692" y="5619321"/>
            <a:ext cx="964739" cy="11632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678657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62FFF4AC-B967-DADF-856A-636BBF475C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>
            <a:extLst>
              <a:ext uri="{FF2B5EF4-FFF2-40B4-BE49-F238E27FC236}">
                <a16:creationId xmlns:a16="http://schemas.microsoft.com/office/drawing/2014/main" id="{BDEEF6C6-12C3-A249-7040-56652A37760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02089" y="482412"/>
            <a:ext cx="10396220" cy="5052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3200" spc="-190" dirty="0"/>
              <a:t>Donate to </a:t>
            </a:r>
            <a:r>
              <a:rPr lang="en-US" sz="3200" spc="-190" dirty="0">
                <a:hlinkClick r:id="rId2"/>
              </a:rPr>
              <a:t>Camp Kudzu</a:t>
            </a:r>
            <a:endParaRPr sz="3200" spc="-114" dirty="0">
              <a:solidFill>
                <a:srgbClr val="FFC000"/>
              </a:solidFill>
            </a:endParaRPr>
          </a:p>
        </p:txBody>
      </p:sp>
      <p:grpSp>
        <p:nvGrpSpPr>
          <p:cNvPr id="6" name="object 6">
            <a:extLst>
              <a:ext uri="{FF2B5EF4-FFF2-40B4-BE49-F238E27FC236}">
                <a16:creationId xmlns:a16="http://schemas.microsoft.com/office/drawing/2014/main" id="{267212CE-22CD-7CF1-7A54-CFD6A6BB2D89}"/>
              </a:ext>
            </a:extLst>
          </p:cNvPr>
          <p:cNvGrpSpPr/>
          <p:nvPr/>
        </p:nvGrpSpPr>
        <p:grpSpPr>
          <a:xfrm>
            <a:off x="509016" y="5804915"/>
            <a:ext cx="11683365" cy="1053338"/>
            <a:chOff x="509016" y="5804915"/>
            <a:chExt cx="11683365" cy="1053338"/>
          </a:xfrm>
        </p:grpSpPr>
        <p:sp>
          <p:nvSpPr>
            <p:cNvPr id="8" name="object 8">
              <a:extLst>
                <a:ext uri="{FF2B5EF4-FFF2-40B4-BE49-F238E27FC236}">
                  <a16:creationId xmlns:a16="http://schemas.microsoft.com/office/drawing/2014/main" id="{A876CE32-E2CE-F1A7-EB61-4D088150C09E}"/>
                </a:ext>
              </a:extLst>
            </p:cNvPr>
            <p:cNvSpPr/>
            <p:nvPr/>
          </p:nvSpPr>
          <p:spPr>
            <a:xfrm>
              <a:off x="509016" y="6284213"/>
              <a:ext cx="11683365" cy="574040"/>
            </a:xfrm>
            <a:custGeom>
              <a:avLst/>
              <a:gdLst/>
              <a:ahLst/>
              <a:cxnLst/>
              <a:rect l="l" t="t" r="r" b="b"/>
              <a:pathLst>
                <a:path w="11683365" h="574040">
                  <a:moveTo>
                    <a:pt x="11682984" y="0"/>
                  </a:moveTo>
                  <a:lnTo>
                    <a:pt x="11573560" y="24520"/>
                  </a:lnTo>
                  <a:lnTo>
                    <a:pt x="11497402" y="40475"/>
                  </a:lnTo>
                  <a:lnTo>
                    <a:pt x="11418737" y="56121"/>
                  </a:lnTo>
                  <a:lnTo>
                    <a:pt x="11337618" y="71461"/>
                  </a:lnTo>
                  <a:lnTo>
                    <a:pt x="11254094" y="86497"/>
                  </a:lnTo>
                  <a:lnTo>
                    <a:pt x="11168219" y="101233"/>
                  </a:lnTo>
                  <a:lnTo>
                    <a:pt x="11080043" y="115671"/>
                  </a:lnTo>
                  <a:lnTo>
                    <a:pt x="10989618" y="129815"/>
                  </a:lnTo>
                  <a:lnTo>
                    <a:pt x="10896996" y="143667"/>
                  </a:lnTo>
                  <a:lnTo>
                    <a:pt x="10802228" y="157231"/>
                  </a:lnTo>
                  <a:lnTo>
                    <a:pt x="10705365" y="170509"/>
                  </a:lnTo>
                  <a:lnTo>
                    <a:pt x="10606461" y="183505"/>
                  </a:lnTo>
                  <a:lnTo>
                    <a:pt x="10505565" y="196221"/>
                  </a:lnTo>
                  <a:lnTo>
                    <a:pt x="10402729" y="208661"/>
                  </a:lnTo>
                  <a:lnTo>
                    <a:pt x="10244952" y="226809"/>
                  </a:lnTo>
                  <a:lnTo>
                    <a:pt x="10083101" y="244352"/>
                  </a:lnTo>
                  <a:lnTo>
                    <a:pt x="9917350" y="261300"/>
                  </a:lnTo>
                  <a:lnTo>
                    <a:pt x="9747874" y="277662"/>
                  </a:lnTo>
                  <a:lnTo>
                    <a:pt x="9574846" y="293450"/>
                  </a:lnTo>
                  <a:lnTo>
                    <a:pt x="9398440" y="308674"/>
                  </a:lnTo>
                  <a:lnTo>
                    <a:pt x="9218830" y="323342"/>
                  </a:lnTo>
                  <a:lnTo>
                    <a:pt x="8974668" y="342056"/>
                  </a:lnTo>
                  <a:lnTo>
                    <a:pt x="8725533" y="359825"/>
                  </a:lnTo>
                  <a:lnTo>
                    <a:pt x="8471836" y="376674"/>
                  </a:lnTo>
                  <a:lnTo>
                    <a:pt x="8213992" y="392628"/>
                  </a:lnTo>
                  <a:lnTo>
                    <a:pt x="7952411" y="407710"/>
                  </a:lnTo>
                  <a:lnTo>
                    <a:pt x="7620811" y="425372"/>
                  </a:lnTo>
                  <a:lnTo>
                    <a:pt x="7284823" y="441757"/>
                  </a:lnTo>
                  <a:lnTo>
                    <a:pt x="6945255" y="456910"/>
                  </a:lnTo>
                  <a:lnTo>
                    <a:pt x="6602911" y="470880"/>
                  </a:lnTo>
                  <a:lnTo>
                    <a:pt x="6189569" y="486146"/>
                  </a:lnTo>
                  <a:lnTo>
                    <a:pt x="5774783" y="499855"/>
                  </a:lnTo>
                  <a:lnTo>
                    <a:pt x="5290899" y="513990"/>
                  </a:lnTo>
                  <a:lnTo>
                    <a:pt x="4740639" y="527850"/>
                  </a:lnTo>
                  <a:lnTo>
                    <a:pt x="4196475" y="539447"/>
                  </a:lnTo>
                  <a:lnTo>
                    <a:pt x="3595687" y="550026"/>
                  </a:lnTo>
                  <a:lnTo>
                    <a:pt x="2884395" y="559795"/>
                  </a:lnTo>
                  <a:lnTo>
                    <a:pt x="2087464" y="567500"/>
                  </a:lnTo>
                  <a:lnTo>
                    <a:pt x="1191534" y="572433"/>
                  </a:lnTo>
                  <a:lnTo>
                    <a:pt x="0" y="573493"/>
                  </a:lnTo>
                  <a:lnTo>
                    <a:pt x="11682984" y="573493"/>
                  </a:lnTo>
                  <a:lnTo>
                    <a:pt x="11682984" y="0"/>
                  </a:lnTo>
                  <a:close/>
                </a:path>
              </a:pathLst>
            </a:custGeom>
            <a:solidFill>
              <a:srgbClr val="FFFFFF">
                <a:alpha val="45881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>
              <a:extLst>
                <a:ext uri="{FF2B5EF4-FFF2-40B4-BE49-F238E27FC236}">
                  <a16:creationId xmlns:a16="http://schemas.microsoft.com/office/drawing/2014/main" id="{3AE465CB-4358-11F7-797B-F7D277FA7A2E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083289" y="5804915"/>
              <a:ext cx="918209" cy="919734"/>
            </a:xfrm>
            <a:prstGeom prst="rect">
              <a:avLst/>
            </a:prstGeom>
          </p:spPr>
        </p:pic>
      </p:grpSp>
      <p:grpSp>
        <p:nvGrpSpPr>
          <p:cNvPr id="13" name="object 9">
            <a:extLst>
              <a:ext uri="{FF2B5EF4-FFF2-40B4-BE49-F238E27FC236}">
                <a16:creationId xmlns:a16="http://schemas.microsoft.com/office/drawing/2014/main" id="{EF539C46-5812-0514-FFC3-9DD552C0B720}"/>
              </a:ext>
            </a:extLst>
          </p:cNvPr>
          <p:cNvGrpSpPr/>
          <p:nvPr/>
        </p:nvGrpSpPr>
        <p:grpSpPr>
          <a:xfrm>
            <a:off x="509016" y="5011673"/>
            <a:ext cx="11683365" cy="1846580"/>
            <a:chOff x="509016" y="5011673"/>
            <a:chExt cx="11683365" cy="1846580"/>
          </a:xfrm>
        </p:grpSpPr>
        <p:pic>
          <p:nvPicPr>
            <p:cNvPr id="14" name="object 10">
              <a:extLst>
                <a:ext uri="{FF2B5EF4-FFF2-40B4-BE49-F238E27FC236}">
                  <a16:creationId xmlns:a16="http://schemas.microsoft.com/office/drawing/2014/main" id="{58B28A61-6EAC-64B0-64F0-B336948F9054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09016" y="5011673"/>
              <a:ext cx="11682984" cy="1846292"/>
            </a:xfrm>
            <a:prstGeom prst="rect">
              <a:avLst/>
            </a:prstGeom>
          </p:spPr>
        </p:pic>
        <p:sp>
          <p:nvSpPr>
            <p:cNvPr id="15" name="object 11">
              <a:extLst>
                <a:ext uri="{FF2B5EF4-FFF2-40B4-BE49-F238E27FC236}">
                  <a16:creationId xmlns:a16="http://schemas.microsoft.com/office/drawing/2014/main" id="{F11674FD-3445-0FC8-352D-798E691FB7B3}"/>
                </a:ext>
              </a:extLst>
            </p:cNvPr>
            <p:cNvSpPr/>
            <p:nvPr/>
          </p:nvSpPr>
          <p:spPr>
            <a:xfrm>
              <a:off x="509016" y="6284213"/>
              <a:ext cx="11683365" cy="574040"/>
            </a:xfrm>
            <a:custGeom>
              <a:avLst/>
              <a:gdLst/>
              <a:ahLst/>
              <a:cxnLst/>
              <a:rect l="l" t="t" r="r" b="b"/>
              <a:pathLst>
                <a:path w="11683365" h="574040">
                  <a:moveTo>
                    <a:pt x="11682984" y="0"/>
                  </a:moveTo>
                  <a:lnTo>
                    <a:pt x="11573560" y="24520"/>
                  </a:lnTo>
                  <a:lnTo>
                    <a:pt x="11497402" y="40475"/>
                  </a:lnTo>
                  <a:lnTo>
                    <a:pt x="11418737" y="56121"/>
                  </a:lnTo>
                  <a:lnTo>
                    <a:pt x="11337618" y="71461"/>
                  </a:lnTo>
                  <a:lnTo>
                    <a:pt x="11254094" y="86497"/>
                  </a:lnTo>
                  <a:lnTo>
                    <a:pt x="11168219" y="101233"/>
                  </a:lnTo>
                  <a:lnTo>
                    <a:pt x="11080043" y="115671"/>
                  </a:lnTo>
                  <a:lnTo>
                    <a:pt x="10989618" y="129815"/>
                  </a:lnTo>
                  <a:lnTo>
                    <a:pt x="10896996" y="143667"/>
                  </a:lnTo>
                  <a:lnTo>
                    <a:pt x="10802228" y="157231"/>
                  </a:lnTo>
                  <a:lnTo>
                    <a:pt x="10705365" y="170509"/>
                  </a:lnTo>
                  <a:lnTo>
                    <a:pt x="10606461" y="183505"/>
                  </a:lnTo>
                  <a:lnTo>
                    <a:pt x="10505565" y="196221"/>
                  </a:lnTo>
                  <a:lnTo>
                    <a:pt x="10402729" y="208661"/>
                  </a:lnTo>
                  <a:lnTo>
                    <a:pt x="10244952" y="226809"/>
                  </a:lnTo>
                  <a:lnTo>
                    <a:pt x="10083101" y="244352"/>
                  </a:lnTo>
                  <a:lnTo>
                    <a:pt x="9917350" y="261300"/>
                  </a:lnTo>
                  <a:lnTo>
                    <a:pt x="9747874" y="277662"/>
                  </a:lnTo>
                  <a:lnTo>
                    <a:pt x="9574846" y="293450"/>
                  </a:lnTo>
                  <a:lnTo>
                    <a:pt x="9398440" y="308674"/>
                  </a:lnTo>
                  <a:lnTo>
                    <a:pt x="9218830" y="323342"/>
                  </a:lnTo>
                  <a:lnTo>
                    <a:pt x="8974668" y="342056"/>
                  </a:lnTo>
                  <a:lnTo>
                    <a:pt x="8725533" y="359825"/>
                  </a:lnTo>
                  <a:lnTo>
                    <a:pt x="8471836" y="376674"/>
                  </a:lnTo>
                  <a:lnTo>
                    <a:pt x="8213992" y="392628"/>
                  </a:lnTo>
                  <a:lnTo>
                    <a:pt x="7952411" y="407710"/>
                  </a:lnTo>
                  <a:lnTo>
                    <a:pt x="7620811" y="425372"/>
                  </a:lnTo>
                  <a:lnTo>
                    <a:pt x="7284823" y="441757"/>
                  </a:lnTo>
                  <a:lnTo>
                    <a:pt x="6945255" y="456910"/>
                  </a:lnTo>
                  <a:lnTo>
                    <a:pt x="6602911" y="470880"/>
                  </a:lnTo>
                  <a:lnTo>
                    <a:pt x="6189569" y="486146"/>
                  </a:lnTo>
                  <a:lnTo>
                    <a:pt x="5774783" y="499855"/>
                  </a:lnTo>
                  <a:lnTo>
                    <a:pt x="5290899" y="513990"/>
                  </a:lnTo>
                  <a:lnTo>
                    <a:pt x="4740639" y="527850"/>
                  </a:lnTo>
                  <a:lnTo>
                    <a:pt x="4196475" y="539447"/>
                  </a:lnTo>
                  <a:lnTo>
                    <a:pt x="3595687" y="550026"/>
                  </a:lnTo>
                  <a:lnTo>
                    <a:pt x="2884395" y="559795"/>
                  </a:lnTo>
                  <a:lnTo>
                    <a:pt x="2087464" y="567500"/>
                  </a:lnTo>
                  <a:lnTo>
                    <a:pt x="1191534" y="572433"/>
                  </a:lnTo>
                  <a:lnTo>
                    <a:pt x="0" y="573493"/>
                  </a:lnTo>
                  <a:lnTo>
                    <a:pt x="11682984" y="573493"/>
                  </a:lnTo>
                  <a:lnTo>
                    <a:pt x="11682984" y="0"/>
                  </a:lnTo>
                  <a:close/>
                </a:path>
              </a:pathLst>
            </a:custGeom>
            <a:solidFill>
              <a:srgbClr val="FFFFFF">
                <a:alpha val="45881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" name="object 3">
            <a:extLst>
              <a:ext uri="{FF2B5EF4-FFF2-40B4-BE49-F238E27FC236}">
                <a16:creationId xmlns:a16="http://schemas.microsoft.com/office/drawing/2014/main" id="{671B2465-7662-8666-7A3F-5C63A33BD932}"/>
              </a:ext>
            </a:extLst>
          </p:cNvPr>
          <p:cNvSpPr txBox="1">
            <a:spLocks/>
          </p:cNvSpPr>
          <p:nvPr/>
        </p:nvSpPr>
        <p:spPr>
          <a:xfrm>
            <a:off x="1046989" y="4800279"/>
            <a:ext cx="9251511" cy="99770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 sz="4000" b="1" i="0">
                <a:solidFill>
                  <a:srgbClr val="15468F"/>
                </a:solidFill>
                <a:latin typeface="Arial"/>
                <a:ea typeface="+mj-ea"/>
                <a:cs typeface="Arial"/>
              </a:defRPr>
            </a:lvl1pPr>
          </a:lstStyle>
          <a:p>
            <a:pPr marL="12700">
              <a:spcBef>
                <a:spcPts val="100"/>
              </a:spcBef>
            </a:pPr>
            <a:r>
              <a:rPr lang="en-US" sz="3200" b="0" spc="-50" dirty="0">
                <a:solidFill>
                  <a:schemeClr val="tx1"/>
                </a:solidFill>
              </a:rPr>
              <a:t>Help a child with Type 1 diabetes to attend this special camp for diabetic kids.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1A3C4D7-92C8-3460-893E-E6D581BC1FE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2000" y="1473904"/>
            <a:ext cx="7129134" cy="229352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22B9E7C-950B-FCDD-9441-6A1FD7FAD75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58200" y="1999748"/>
            <a:ext cx="3109464" cy="2081437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76ED59A-A3CF-1E03-6962-4C1B41080480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24</a:t>
            </a:fld>
            <a:endParaRPr lang="en-US"/>
          </a:p>
        </p:txBody>
      </p:sp>
      <p:pic>
        <p:nvPicPr>
          <p:cNvPr id="7" name="Picture 6" descr="A logo of a lion and a map&#10;&#10;AI-generated content may be incorrect.">
            <a:extLst>
              <a:ext uri="{FF2B5EF4-FFF2-40B4-BE49-F238E27FC236}">
                <a16:creationId xmlns:a16="http://schemas.microsoft.com/office/drawing/2014/main" id="{FE1EDAC5-606E-1734-9D00-A0F7EB13D50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49692" y="5619321"/>
            <a:ext cx="964739" cy="11632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817612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0E304412-5061-FECE-35E9-203FFA9042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>
            <a:extLst>
              <a:ext uri="{FF2B5EF4-FFF2-40B4-BE49-F238E27FC236}">
                <a16:creationId xmlns:a16="http://schemas.microsoft.com/office/drawing/2014/main" id="{561145E8-681A-1F1E-9646-5DE811829DE4}"/>
              </a:ext>
            </a:extLst>
          </p:cNvPr>
          <p:cNvGrpSpPr/>
          <p:nvPr/>
        </p:nvGrpSpPr>
        <p:grpSpPr>
          <a:xfrm>
            <a:off x="0" y="-12531"/>
            <a:ext cx="12192381" cy="6870531"/>
            <a:chOff x="0" y="-761"/>
            <a:chExt cx="12192381" cy="6870531"/>
          </a:xfrm>
        </p:grpSpPr>
        <p:pic>
          <p:nvPicPr>
            <p:cNvPr id="3" name="object 3">
              <a:extLst>
                <a:ext uri="{FF2B5EF4-FFF2-40B4-BE49-F238E27FC236}">
                  <a16:creationId xmlns:a16="http://schemas.microsoft.com/office/drawing/2014/main" id="{C64DAA8A-4DD7-1948-0490-91708872FE09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-761"/>
              <a:ext cx="12192000" cy="6858000"/>
            </a:xfrm>
            <a:prstGeom prst="rect">
              <a:avLst/>
            </a:prstGeom>
          </p:spPr>
        </p:pic>
        <p:sp>
          <p:nvSpPr>
            <p:cNvPr id="4" name="object 4">
              <a:extLst>
                <a:ext uri="{FF2B5EF4-FFF2-40B4-BE49-F238E27FC236}">
                  <a16:creationId xmlns:a16="http://schemas.microsoft.com/office/drawing/2014/main" id="{03198C37-D4E2-3177-685B-752192A77018}"/>
                </a:ext>
              </a:extLst>
            </p:cNvPr>
            <p:cNvSpPr/>
            <p:nvPr/>
          </p:nvSpPr>
          <p:spPr>
            <a:xfrm>
              <a:off x="482128" y="5023190"/>
              <a:ext cx="11683365" cy="1846580"/>
            </a:xfrm>
            <a:custGeom>
              <a:avLst/>
              <a:gdLst/>
              <a:ahLst/>
              <a:cxnLst/>
              <a:rect l="l" t="t" r="r" b="b"/>
              <a:pathLst>
                <a:path w="11683365" h="1846579">
                  <a:moveTo>
                    <a:pt x="11682984" y="0"/>
                  </a:moveTo>
                  <a:lnTo>
                    <a:pt x="11647159" y="26553"/>
                  </a:lnTo>
                  <a:lnTo>
                    <a:pt x="11610683" y="52853"/>
                  </a:lnTo>
                  <a:lnTo>
                    <a:pt x="11573560" y="78900"/>
                  </a:lnTo>
                  <a:lnTo>
                    <a:pt x="11535797" y="104696"/>
                  </a:lnTo>
                  <a:lnTo>
                    <a:pt x="11497402" y="130242"/>
                  </a:lnTo>
                  <a:lnTo>
                    <a:pt x="11458380" y="155538"/>
                  </a:lnTo>
                  <a:lnTo>
                    <a:pt x="11418737" y="180587"/>
                  </a:lnTo>
                  <a:lnTo>
                    <a:pt x="11378481" y="205390"/>
                  </a:lnTo>
                  <a:lnTo>
                    <a:pt x="11337618" y="229947"/>
                  </a:lnTo>
                  <a:lnTo>
                    <a:pt x="11296153" y="254260"/>
                  </a:lnTo>
                  <a:lnTo>
                    <a:pt x="11254094" y="278330"/>
                  </a:lnTo>
                  <a:lnTo>
                    <a:pt x="11211447" y="302158"/>
                  </a:lnTo>
                  <a:lnTo>
                    <a:pt x="11168219" y="325746"/>
                  </a:lnTo>
                  <a:lnTo>
                    <a:pt x="11124415" y="349094"/>
                  </a:lnTo>
                  <a:lnTo>
                    <a:pt x="11080043" y="372205"/>
                  </a:lnTo>
                  <a:lnTo>
                    <a:pt x="11035108" y="395078"/>
                  </a:lnTo>
                  <a:lnTo>
                    <a:pt x="10989618" y="417716"/>
                  </a:lnTo>
                  <a:lnTo>
                    <a:pt x="10943578" y="440119"/>
                  </a:lnTo>
                  <a:lnTo>
                    <a:pt x="10896996" y="462289"/>
                  </a:lnTo>
                  <a:lnTo>
                    <a:pt x="10849877" y="484227"/>
                  </a:lnTo>
                  <a:lnTo>
                    <a:pt x="10802228" y="505934"/>
                  </a:lnTo>
                  <a:lnTo>
                    <a:pt x="10754055" y="527412"/>
                  </a:lnTo>
                  <a:lnTo>
                    <a:pt x="10705365" y="548661"/>
                  </a:lnTo>
                  <a:lnTo>
                    <a:pt x="10656165" y="569683"/>
                  </a:lnTo>
                  <a:lnTo>
                    <a:pt x="10606461" y="590479"/>
                  </a:lnTo>
                  <a:lnTo>
                    <a:pt x="10556258" y="611050"/>
                  </a:lnTo>
                  <a:lnTo>
                    <a:pt x="10505565" y="631397"/>
                  </a:lnTo>
                  <a:lnTo>
                    <a:pt x="10454386" y="651522"/>
                  </a:lnTo>
                  <a:lnTo>
                    <a:pt x="10402729" y="671426"/>
                  </a:lnTo>
                  <a:lnTo>
                    <a:pt x="10350600" y="691109"/>
                  </a:lnTo>
                  <a:lnTo>
                    <a:pt x="10298006" y="710574"/>
                  </a:lnTo>
                  <a:lnTo>
                    <a:pt x="10244952" y="729822"/>
                  </a:lnTo>
                  <a:lnTo>
                    <a:pt x="10191446" y="748853"/>
                  </a:lnTo>
                  <a:lnTo>
                    <a:pt x="10137493" y="767669"/>
                  </a:lnTo>
                  <a:lnTo>
                    <a:pt x="10083101" y="786271"/>
                  </a:lnTo>
                  <a:lnTo>
                    <a:pt x="10028276" y="804660"/>
                  </a:lnTo>
                  <a:lnTo>
                    <a:pt x="9973023" y="822837"/>
                  </a:lnTo>
                  <a:lnTo>
                    <a:pt x="9917350" y="840804"/>
                  </a:lnTo>
                  <a:lnTo>
                    <a:pt x="9861264" y="858563"/>
                  </a:lnTo>
                  <a:lnTo>
                    <a:pt x="9804769" y="876113"/>
                  </a:lnTo>
                  <a:lnTo>
                    <a:pt x="9747874" y="893456"/>
                  </a:lnTo>
                  <a:lnTo>
                    <a:pt x="9690584" y="910594"/>
                  </a:lnTo>
                  <a:lnTo>
                    <a:pt x="9632906" y="927528"/>
                  </a:lnTo>
                  <a:lnTo>
                    <a:pt x="9574846" y="944258"/>
                  </a:lnTo>
                  <a:lnTo>
                    <a:pt x="9516410" y="960787"/>
                  </a:lnTo>
                  <a:lnTo>
                    <a:pt x="9457606" y="977115"/>
                  </a:lnTo>
                  <a:lnTo>
                    <a:pt x="9398440" y="993243"/>
                  </a:lnTo>
                  <a:lnTo>
                    <a:pt x="9338917" y="1009174"/>
                  </a:lnTo>
                  <a:lnTo>
                    <a:pt x="9279045" y="1024907"/>
                  </a:lnTo>
                  <a:lnTo>
                    <a:pt x="9218830" y="1040444"/>
                  </a:lnTo>
                  <a:lnTo>
                    <a:pt x="9158279" y="1055787"/>
                  </a:lnTo>
                  <a:lnTo>
                    <a:pt x="9097397" y="1070936"/>
                  </a:lnTo>
                  <a:lnTo>
                    <a:pt x="9036191" y="1085893"/>
                  </a:lnTo>
                  <a:lnTo>
                    <a:pt x="8974668" y="1100659"/>
                  </a:lnTo>
                  <a:lnTo>
                    <a:pt x="8912835" y="1115235"/>
                  </a:lnTo>
                  <a:lnTo>
                    <a:pt x="8788260" y="1143822"/>
                  </a:lnTo>
                  <a:lnTo>
                    <a:pt x="8662520" y="1171665"/>
                  </a:lnTo>
                  <a:lnTo>
                    <a:pt x="8535666" y="1198773"/>
                  </a:lnTo>
                  <a:lnTo>
                    <a:pt x="8407748" y="1225155"/>
                  </a:lnTo>
                  <a:lnTo>
                    <a:pt x="8278819" y="1250821"/>
                  </a:lnTo>
                  <a:lnTo>
                    <a:pt x="8148931" y="1275781"/>
                  </a:lnTo>
                  <a:lnTo>
                    <a:pt x="8018134" y="1300044"/>
                  </a:lnTo>
                  <a:lnTo>
                    <a:pt x="7886481" y="1323621"/>
                  </a:lnTo>
                  <a:lnTo>
                    <a:pt x="7754022" y="1346520"/>
                  </a:lnTo>
                  <a:lnTo>
                    <a:pt x="7620811" y="1368752"/>
                  </a:lnTo>
                  <a:lnTo>
                    <a:pt x="7486897" y="1390325"/>
                  </a:lnTo>
                  <a:lnTo>
                    <a:pt x="7352333" y="1411251"/>
                  </a:lnTo>
                  <a:lnTo>
                    <a:pt x="7217170" y="1431538"/>
                  </a:lnTo>
                  <a:lnTo>
                    <a:pt x="7081460" y="1451196"/>
                  </a:lnTo>
                  <a:lnTo>
                    <a:pt x="6945255" y="1470234"/>
                  </a:lnTo>
                  <a:lnTo>
                    <a:pt x="6808605" y="1488663"/>
                  </a:lnTo>
                  <a:lnTo>
                    <a:pt x="6671563" y="1506492"/>
                  </a:lnTo>
                  <a:lnTo>
                    <a:pt x="6534180" y="1523731"/>
                  </a:lnTo>
                  <a:lnTo>
                    <a:pt x="6396507" y="1540389"/>
                  </a:lnTo>
                  <a:lnTo>
                    <a:pt x="6258597" y="1556475"/>
                  </a:lnTo>
                  <a:lnTo>
                    <a:pt x="6120501" y="1572001"/>
                  </a:lnTo>
                  <a:lnTo>
                    <a:pt x="5982269" y="1586975"/>
                  </a:lnTo>
                  <a:lnTo>
                    <a:pt x="5843955" y="1601406"/>
                  </a:lnTo>
                  <a:lnTo>
                    <a:pt x="5705610" y="1615305"/>
                  </a:lnTo>
                  <a:lnTo>
                    <a:pt x="5567284" y="1628682"/>
                  </a:lnTo>
                  <a:lnTo>
                    <a:pt x="5359946" y="1647787"/>
                  </a:lnTo>
                  <a:lnTo>
                    <a:pt x="5152943" y="1665771"/>
                  </a:lnTo>
                  <a:lnTo>
                    <a:pt x="4946449" y="1682665"/>
                  </a:lnTo>
                  <a:lnTo>
                    <a:pt x="4740639" y="1698503"/>
                  </a:lnTo>
                  <a:lnTo>
                    <a:pt x="4535686" y="1713316"/>
                  </a:lnTo>
                  <a:lnTo>
                    <a:pt x="4331764" y="1727138"/>
                  </a:lnTo>
                  <a:lnTo>
                    <a:pt x="4129047" y="1740001"/>
                  </a:lnTo>
                  <a:lnTo>
                    <a:pt x="3927710" y="1751937"/>
                  </a:lnTo>
                  <a:lnTo>
                    <a:pt x="3727927" y="1762980"/>
                  </a:lnTo>
                  <a:lnTo>
                    <a:pt x="3464266" y="1776369"/>
                  </a:lnTo>
                  <a:lnTo>
                    <a:pt x="3204089" y="1788304"/>
                  </a:lnTo>
                  <a:lnTo>
                    <a:pt x="2947808" y="1798863"/>
                  </a:lnTo>
                  <a:lnTo>
                    <a:pt x="2695836" y="1808122"/>
                  </a:lnTo>
                  <a:lnTo>
                    <a:pt x="2448585" y="1816159"/>
                  </a:lnTo>
                  <a:lnTo>
                    <a:pt x="2146789" y="1824604"/>
                  </a:lnTo>
                  <a:lnTo>
                    <a:pt x="1853821" y="1831411"/>
                  </a:lnTo>
                  <a:lnTo>
                    <a:pt x="1515045" y="1837630"/>
                  </a:lnTo>
                  <a:lnTo>
                    <a:pt x="1191534" y="1841967"/>
                  </a:lnTo>
                  <a:lnTo>
                    <a:pt x="835253" y="1844998"/>
                  </a:lnTo>
                  <a:lnTo>
                    <a:pt x="458672" y="1846292"/>
                  </a:lnTo>
                  <a:lnTo>
                    <a:pt x="0" y="1845386"/>
                  </a:lnTo>
                  <a:lnTo>
                    <a:pt x="11682984" y="1845386"/>
                  </a:lnTo>
                  <a:lnTo>
                    <a:pt x="11682984" y="0"/>
                  </a:lnTo>
                  <a:close/>
                </a:path>
              </a:pathLst>
            </a:custGeom>
            <a:solidFill>
              <a:srgbClr val="FFFFFF">
                <a:alpha val="30195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>
              <a:extLst>
                <a:ext uri="{FF2B5EF4-FFF2-40B4-BE49-F238E27FC236}">
                  <a16:creationId xmlns:a16="http://schemas.microsoft.com/office/drawing/2014/main" id="{1B87C36C-97E1-A730-7064-00ABE42FCAD9}"/>
                </a:ext>
              </a:extLst>
            </p:cNvPr>
            <p:cNvSpPr/>
            <p:nvPr/>
          </p:nvSpPr>
          <p:spPr>
            <a:xfrm>
              <a:off x="509016" y="6284214"/>
              <a:ext cx="11683365" cy="574040"/>
            </a:xfrm>
            <a:custGeom>
              <a:avLst/>
              <a:gdLst/>
              <a:ahLst/>
              <a:cxnLst/>
              <a:rect l="l" t="t" r="r" b="b"/>
              <a:pathLst>
                <a:path w="11683365" h="574040">
                  <a:moveTo>
                    <a:pt x="11682984" y="0"/>
                  </a:moveTo>
                  <a:lnTo>
                    <a:pt x="11573560" y="24520"/>
                  </a:lnTo>
                  <a:lnTo>
                    <a:pt x="11497402" y="40475"/>
                  </a:lnTo>
                  <a:lnTo>
                    <a:pt x="11418737" y="56121"/>
                  </a:lnTo>
                  <a:lnTo>
                    <a:pt x="11337618" y="71461"/>
                  </a:lnTo>
                  <a:lnTo>
                    <a:pt x="11254094" y="86497"/>
                  </a:lnTo>
                  <a:lnTo>
                    <a:pt x="11168219" y="101233"/>
                  </a:lnTo>
                  <a:lnTo>
                    <a:pt x="11080043" y="115671"/>
                  </a:lnTo>
                  <a:lnTo>
                    <a:pt x="10989618" y="129815"/>
                  </a:lnTo>
                  <a:lnTo>
                    <a:pt x="10896996" y="143667"/>
                  </a:lnTo>
                  <a:lnTo>
                    <a:pt x="10802228" y="157231"/>
                  </a:lnTo>
                  <a:lnTo>
                    <a:pt x="10705365" y="170509"/>
                  </a:lnTo>
                  <a:lnTo>
                    <a:pt x="10606461" y="183505"/>
                  </a:lnTo>
                  <a:lnTo>
                    <a:pt x="10505565" y="196221"/>
                  </a:lnTo>
                  <a:lnTo>
                    <a:pt x="10402729" y="208661"/>
                  </a:lnTo>
                  <a:lnTo>
                    <a:pt x="10244952" y="226809"/>
                  </a:lnTo>
                  <a:lnTo>
                    <a:pt x="10083101" y="244352"/>
                  </a:lnTo>
                  <a:lnTo>
                    <a:pt x="9917350" y="261300"/>
                  </a:lnTo>
                  <a:lnTo>
                    <a:pt x="9747874" y="277662"/>
                  </a:lnTo>
                  <a:lnTo>
                    <a:pt x="9574846" y="293450"/>
                  </a:lnTo>
                  <a:lnTo>
                    <a:pt x="9398440" y="308674"/>
                  </a:lnTo>
                  <a:lnTo>
                    <a:pt x="9218830" y="323342"/>
                  </a:lnTo>
                  <a:lnTo>
                    <a:pt x="8974668" y="342056"/>
                  </a:lnTo>
                  <a:lnTo>
                    <a:pt x="8725533" y="359825"/>
                  </a:lnTo>
                  <a:lnTo>
                    <a:pt x="8471836" y="376674"/>
                  </a:lnTo>
                  <a:lnTo>
                    <a:pt x="8213992" y="392628"/>
                  </a:lnTo>
                  <a:lnTo>
                    <a:pt x="7952411" y="407710"/>
                  </a:lnTo>
                  <a:lnTo>
                    <a:pt x="7620811" y="425372"/>
                  </a:lnTo>
                  <a:lnTo>
                    <a:pt x="7284823" y="441757"/>
                  </a:lnTo>
                  <a:lnTo>
                    <a:pt x="6945255" y="456910"/>
                  </a:lnTo>
                  <a:lnTo>
                    <a:pt x="6602911" y="470880"/>
                  </a:lnTo>
                  <a:lnTo>
                    <a:pt x="6189569" y="486146"/>
                  </a:lnTo>
                  <a:lnTo>
                    <a:pt x="5774783" y="499855"/>
                  </a:lnTo>
                  <a:lnTo>
                    <a:pt x="5290899" y="513990"/>
                  </a:lnTo>
                  <a:lnTo>
                    <a:pt x="4740639" y="527850"/>
                  </a:lnTo>
                  <a:lnTo>
                    <a:pt x="4196475" y="539447"/>
                  </a:lnTo>
                  <a:lnTo>
                    <a:pt x="3595687" y="550026"/>
                  </a:lnTo>
                  <a:lnTo>
                    <a:pt x="2884395" y="559795"/>
                  </a:lnTo>
                  <a:lnTo>
                    <a:pt x="2087464" y="567500"/>
                  </a:lnTo>
                  <a:lnTo>
                    <a:pt x="1191534" y="572433"/>
                  </a:lnTo>
                  <a:lnTo>
                    <a:pt x="0" y="573493"/>
                  </a:lnTo>
                  <a:lnTo>
                    <a:pt x="11682984" y="573493"/>
                  </a:lnTo>
                  <a:lnTo>
                    <a:pt x="11682984" y="0"/>
                  </a:lnTo>
                  <a:close/>
                </a:path>
              </a:pathLst>
            </a:custGeom>
            <a:solidFill>
              <a:srgbClr val="000000">
                <a:alpha val="23136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>
            <a:extLst>
              <a:ext uri="{FF2B5EF4-FFF2-40B4-BE49-F238E27FC236}">
                <a16:creationId xmlns:a16="http://schemas.microsoft.com/office/drawing/2014/main" id="{59A6BFAB-D867-0ECA-0A54-31CFDA66D08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981200" y="535174"/>
            <a:ext cx="8440420" cy="635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14" dirty="0">
                <a:solidFill>
                  <a:srgbClr val="FFFFFF"/>
                </a:solidFill>
              </a:rPr>
              <a:t>For</a:t>
            </a:r>
            <a:r>
              <a:rPr spc="-275" dirty="0">
                <a:solidFill>
                  <a:srgbClr val="FFFFFF"/>
                </a:solidFill>
              </a:rPr>
              <a:t> </a:t>
            </a:r>
            <a:r>
              <a:rPr spc="-135" dirty="0">
                <a:solidFill>
                  <a:srgbClr val="FFFFFF"/>
                </a:solidFill>
              </a:rPr>
              <a:t>More</a:t>
            </a:r>
            <a:r>
              <a:rPr spc="-260" dirty="0">
                <a:solidFill>
                  <a:srgbClr val="FFFFFF"/>
                </a:solidFill>
              </a:rPr>
              <a:t> </a:t>
            </a:r>
            <a:r>
              <a:rPr spc="-155" dirty="0">
                <a:solidFill>
                  <a:srgbClr val="FFFFFF"/>
                </a:solidFill>
              </a:rPr>
              <a:t>Information</a:t>
            </a:r>
            <a:r>
              <a:rPr spc="-265" dirty="0">
                <a:solidFill>
                  <a:srgbClr val="FFFFFF"/>
                </a:solidFill>
              </a:rPr>
              <a:t> </a:t>
            </a:r>
            <a:r>
              <a:rPr spc="-110" dirty="0">
                <a:solidFill>
                  <a:srgbClr val="FFFFFF"/>
                </a:solidFill>
              </a:rPr>
              <a:t>and</a:t>
            </a:r>
            <a:r>
              <a:rPr spc="-275" dirty="0">
                <a:solidFill>
                  <a:srgbClr val="FFFFFF"/>
                </a:solidFill>
              </a:rPr>
              <a:t> </a:t>
            </a:r>
            <a:r>
              <a:rPr spc="-110" dirty="0">
                <a:solidFill>
                  <a:srgbClr val="FFFFFF"/>
                </a:solidFill>
              </a:rPr>
              <a:t>Resources</a:t>
            </a:r>
          </a:p>
        </p:txBody>
      </p:sp>
      <p:sp>
        <p:nvSpPr>
          <p:cNvPr id="7" name="object 7">
            <a:extLst>
              <a:ext uri="{FF2B5EF4-FFF2-40B4-BE49-F238E27FC236}">
                <a16:creationId xmlns:a16="http://schemas.microsoft.com/office/drawing/2014/main" id="{67E84928-56EC-C873-5C1E-EFCCBACE77CD}"/>
              </a:ext>
            </a:extLst>
          </p:cNvPr>
          <p:cNvSpPr txBox="1"/>
          <p:nvPr/>
        </p:nvSpPr>
        <p:spPr>
          <a:xfrm>
            <a:off x="1981200" y="1500958"/>
            <a:ext cx="8857995" cy="2641108"/>
          </a:xfrm>
          <a:prstGeom prst="rect">
            <a:avLst/>
          </a:prstGeom>
        </p:spPr>
        <p:txBody>
          <a:bodyPr vert="horz" wrap="square" lIns="0" tIns="908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15"/>
              </a:spcBef>
            </a:pPr>
            <a:r>
              <a:rPr lang="en-US" sz="3200" dirty="0">
                <a:solidFill>
                  <a:srgbClr val="FFFFFF"/>
                </a:solidFill>
                <a:latin typeface="Arial"/>
                <a:cs typeface="Arial"/>
              </a:rPr>
              <a:t>Visit the Georgia Lions District 18-I </a:t>
            </a:r>
          </a:p>
          <a:p>
            <a:pPr marL="12700">
              <a:lnSpc>
                <a:spcPct val="100000"/>
              </a:lnSpc>
              <a:spcBef>
                <a:spcPts val="715"/>
              </a:spcBef>
            </a:pPr>
            <a:r>
              <a:rPr sz="3200" dirty="0">
                <a:solidFill>
                  <a:srgbClr val="FFFFFF"/>
                </a:solidFill>
                <a:latin typeface="Arial"/>
                <a:cs typeface="Arial"/>
              </a:rPr>
              <a:t>Diabetes </a:t>
            </a:r>
            <a:r>
              <a:rPr sz="3200" spc="-10" dirty="0">
                <a:solidFill>
                  <a:srgbClr val="FFFFFF"/>
                </a:solidFill>
                <a:latin typeface="Arial"/>
                <a:cs typeface="Arial"/>
              </a:rPr>
              <a:t>Website</a:t>
            </a:r>
            <a:r>
              <a:rPr lang="en-US" sz="3200" spc="-10" dirty="0">
                <a:solidFill>
                  <a:srgbClr val="FFFFFF"/>
                </a:solidFill>
                <a:latin typeface="Arial"/>
                <a:cs typeface="Arial"/>
              </a:rPr>
              <a:t>:</a:t>
            </a:r>
          </a:p>
          <a:p>
            <a:pPr marL="12700">
              <a:lnSpc>
                <a:spcPct val="100000"/>
              </a:lnSpc>
              <a:spcBef>
                <a:spcPts val="715"/>
              </a:spcBef>
            </a:pPr>
            <a:endParaRPr sz="16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615"/>
              </a:spcBef>
            </a:pPr>
            <a:r>
              <a:rPr lang="en-US" sz="3200" b="1" spc="-10" dirty="0">
                <a:solidFill>
                  <a:srgbClr val="FFC000"/>
                </a:solidFill>
                <a:latin typeface="Arial"/>
                <a:cs typeface="Arial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http://diabetes-partners.org/</a:t>
            </a:r>
            <a:endParaRPr lang="en-US" sz="3200" b="1" spc="-10" dirty="0">
              <a:solidFill>
                <a:srgbClr val="FFC000"/>
              </a:solidFill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615"/>
              </a:spcBef>
            </a:pPr>
            <a:endParaRPr lang="en-US" sz="3200" b="1" spc="-10" dirty="0">
              <a:solidFill>
                <a:srgbClr val="FFC000"/>
              </a:solidFill>
              <a:latin typeface="Arial"/>
              <a:cs typeface="Arial"/>
            </a:endParaRPr>
          </a:p>
        </p:txBody>
      </p:sp>
      <p:grpSp>
        <p:nvGrpSpPr>
          <p:cNvPr id="8" name="object 8">
            <a:extLst>
              <a:ext uri="{FF2B5EF4-FFF2-40B4-BE49-F238E27FC236}">
                <a16:creationId xmlns:a16="http://schemas.microsoft.com/office/drawing/2014/main" id="{4C052C0B-1044-9EAE-980E-EA4FE1D34D41}"/>
              </a:ext>
            </a:extLst>
          </p:cNvPr>
          <p:cNvGrpSpPr/>
          <p:nvPr/>
        </p:nvGrpSpPr>
        <p:grpSpPr>
          <a:xfrm>
            <a:off x="2716819" y="4845146"/>
            <a:ext cx="6758362" cy="1237018"/>
            <a:chOff x="2331720" y="4560570"/>
            <a:chExt cx="7528559" cy="1348740"/>
          </a:xfrm>
        </p:grpSpPr>
        <p:sp>
          <p:nvSpPr>
            <p:cNvPr id="9" name="object 9">
              <a:extLst>
                <a:ext uri="{FF2B5EF4-FFF2-40B4-BE49-F238E27FC236}">
                  <a16:creationId xmlns:a16="http://schemas.microsoft.com/office/drawing/2014/main" id="{83B42631-F778-A578-4D62-15B9EFE224FB}"/>
                </a:ext>
              </a:extLst>
            </p:cNvPr>
            <p:cNvSpPr/>
            <p:nvPr/>
          </p:nvSpPr>
          <p:spPr>
            <a:xfrm>
              <a:off x="4398264" y="4560570"/>
              <a:ext cx="5462270" cy="1348740"/>
            </a:xfrm>
            <a:custGeom>
              <a:avLst/>
              <a:gdLst/>
              <a:ahLst/>
              <a:cxnLst/>
              <a:rect l="l" t="t" r="r" b="b"/>
              <a:pathLst>
                <a:path w="5462270" h="1348739">
                  <a:moveTo>
                    <a:pt x="4847971" y="0"/>
                  </a:moveTo>
                  <a:lnTo>
                    <a:pt x="0" y="0"/>
                  </a:lnTo>
                  <a:lnTo>
                    <a:pt x="0" y="1348739"/>
                  </a:lnTo>
                  <a:lnTo>
                    <a:pt x="4847971" y="1348739"/>
                  </a:lnTo>
                  <a:lnTo>
                    <a:pt x="4893793" y="1346890"/>
                  </a:lnTo>
                  <a:lnTo>
                    <a:pt x="4938701" y="1341428"/>
                  </a:lnTo>
                  <a:lnTo>
                    <a:pt x="4982577" y="1332483"/>
                  </a:lnTo>
                  <a:lnTo>
                    <a:pt x="5025301" y="1320187"/>
                  </a:lnTo>
                  <a:lnTo>
                    <a:pt x="5066755" y="1304670"/>
                  </a:lnTo>
                  <a:lnTo>
                    <a:pt x="5106820" y="1286061"/>
                  </a:lnTo>
                  <a:lnTo>
                    <a:pt x="5145377" y="1264492"/>
                  </a:lnTo>
                  <a:lnTo>
                    <a:pt x="5182308" y="1240093"/>
                  </a:lnTo>
                  <a:lnTo>
                    <a:pt x="5217493" y="1212995"/>
                  </a:lnTo>
                  <a:lnTo>
                    <a:pt x="5250814" y="1183327"/>
                  </a:lnTo>
                  <a:lnTo>
                    <a:pt x="5282152" y="1151220"/>
                  </a:lnTo>
                  <a:lnTo>
                    <a:pt x="5311388" y="1116804"/>
                  </a:lnTo>
                  <a:lnTo>
                    <a:pt x="5338403" y="1080211"/>
                  </a:lnTo>
                  <a:lnTo>
                    <a:pt x="5363080" y="1041569"/>
                  </a:lnTo>
                  <a:lnTo>
                    <a:pt x="5385298" y="1001011"/>
                  </a:lnTo>
                  <a:lnTo>
                    <a:pt x="5404938" y="958665"/>
                  </a:lnTo>
                  <a:lnTo>
                    <a:pt x="5421884" y="914663"/>
                  </a:lnTo>
                  <a:lnTo>
                    <a:pt x="5436014" y="869135"/>
                  </a:lnTo>
                  <a:lnTo>
                    <a:pt x="5447212" y="822211"/>
                  </a:lnTo>
                  <a:lnTo>
                    <a:pt x="5455357" y="774022"/>
                  </a:lnTo>
                  <a:lnTo>
                    <a:pt x="5460331" y="724698"/>
                  </a:lnTo>
                  <a:lnTo>
                    <a:pt x="5462016" y="674369"/>
                  </a:lnTo>
                  <a:lnTo>
                    <a:pt x="5460331" y="624035"/>
                  </a:lnTo>
                  <a:lnTo>
                    <a:pt x="5455357" y="574706"/>
                  </a:lnTo>
                  <a:lnTo>
                    <a:pt x="5447212" y="526512"/>
                  </a:lnTo>
                  <a:lnTo>
                    <a:pt x="5436014" y="479585"/>
                  </a:lnTo>
                  <a:lnTo>
                    <a:pt x="5421884" y="434055"/>
                  </a:lnTo>
                  <a:lnTo>
                    <a:pt x="5404938" y="390052"/>
                  </a:lnTo>
                  <a:lnTo>
                    <a:pt x="5385298" y="347706"/>
                  </a:lnTo>
                  <a:lnTo>
                    <a:pt x="5363080" y="307147"/>
                  </a:lnTo>
                  <a:lnTo>
                    <a:pt x="5338403" y="268507"/>
                  </a:lnTo>
                  <a:lnTo>
                    <a:pt x="5311388" y="231914"/>
                  </a:lnTo>
                  <a:lnTo>
                    <a:pt x="5282152" y="197500"/>
                  </a:lnTo>
                  <a:lnTo>
                    <a:pt x="5250814" y="165395"/>
                  </a:lnTo>
                  <a:lnTo>
                    <a:pt x="5217493" y="135729"/>
                  </a:lnTo>
                  <a:lnTo>
                    <a:pt x="5182308" y="108633"/>
                  </a:lnTo>
                  <a:lnTo>
                    <a:pt x="5145377" y="84236"/>
                  </a:lnTo>
                  <a:lnTo>
                    <a:pt x="5106820" y="62670"/>
                  </a:lnTo>
                  <a:lnTo>
                    <a:pt x="5066755" y="44063"/>
                  </a:lnTo>
                  <a:lnTo>
                    <a:pt x="5025301" y="28548"/>
                  </a:lnTo>
                  <a:lnTo>
                    <a:pt x="4982577" y="16253"/>
                  </a:lnTo>
                  <a:lnTo>
                    <a:pt x="4938701" y="7310"/>
                  </a:lnTo>
                  <a:lnTo>
                    <a:pt x="4893793" y="1849"/>
                  </a:lnTo>
                  <a:lnTo>
                    <a:pt x="4847971" y="0"/>
                  </a:lnTo>
                  <a:close/>
                </a:path>
              </a:pathLst>
            </a:custGeom>
            <a:solidFill>
              <a:srgbClr val="FFC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>
              <a:extLst>
                <a:ext uri="{FF2B5EF4-FFF2-40B4-BE49-F238E27FC236}">
                  <a16:creationId xmlns:a16="http://schemas.microsoft.com/office/drawing/2014/main" id="{C17BEC30-D6A6-FCFF-AC92-5A64994C3F1D}"/>
                </a:ext>
              </a:extLst>
            </p:cNvPr>
            <p:cNvSpPr/>
            <p:nvPr/>
          </p:nvSpPr>
          <p:spPr>
            <a:xfrm>
              <a:off x="2331720" y="4560570"/>
              <a:ext cx="1949450" cy="1348740"/>
            </a:xfrm>
            <a:custGeom>
              <a:avLst/>
              <a:gdLst/>
              <a:ahLst/>
              <a:cxnLst/>
              <a:rect l="l" t="t" r="r" b="b"/>
              <a:pathLst>
                <a:path w="1949450" h="1348739">
                  <a:moveTo>
                    <a:pt x="1949196" y="0"/>
                  </a:moveTo>
                  <a:lnTo>
                    <a:pt x="674243" y="0"/>
                  </a:lnTo>
                  <a:lnTo>
                    <a:pt x="625785" y="1714"/>
                  </a:lnTo>
                  <a:lnTo>
                    <a:pt x="578256" y="6779"/>
                  </a:lnTo>
                  <a:lnTo>
                    <a:pt x="531770" y="15079"/>
                  </a:lnTo>
                  <a:lnTo>
                    <a:pt x="486444" y="26497"/>
                  </a:lnTo>
                  <a:lnTo>
                    <a:pt x="442394" y="40917"/>
                  </a:lnTo>
                  <a:lnTo>
                    <a:pt x="399736" y="58224"/>
                  </a:lnTo>
                  <a:lnTo>
                    <a:pt x="358586" y="78300"/>
                  </a:lnTo>
                  <a:lnTo>
                    <a:pt x="319061" y="101031"/>
                  </a:lnTo>
                  <a:lnTo>
                    <a:pt x="281276" y="126298"/>
                  </a:lnTo>
                  <a:lnTo>
                    <a:pt x="245348" y="153987"/>
                  </a:lnTo>
                  <a:lnTo>
                    <a:pt x="211392" y="183981"/>
                  </a:lnTo>
                  <a:lnTo>
                    <a:pt x="179525" y="216164"/>
                  </a:lnTo>
                  <a:lnTo>
                    <a:pt x="149862" y="250419"/>
                  </a:lnTo>
                  <a:lnTo>
                    <a:pt x="122521" y="286631"/>
                  </a:lnTo>
                  <a:lnTo>
                    <a:pt x="97617" y="324683"/>
                  </a:lnTo>
                  <a:lnTo>
                    <a:pt x="75266" y="364459"/>
                  </a:lnTo>
                  <a:lnTo>
                    <a:pt x="55584" y="405843"/>
                  </a:lnTo>
                  <a:lnTo>
                    <a:pt x="38688" y="448718"/>
                  </a:lnTo>
                  <a:lnTo>
                    <a:pt x="24693" y="492969"/>
                  </a:lnTo>
                  <a:lnTo>
                    <a:pt x="13716" y="538479"/>
                  </a:lnTo>
                  <a:lnTo>
                    <a:pt x="0" y="674369"/>
                  </a:lnTo>
                  <a:lnTo>
                    <a:pt x="13716" y="810259"/>
                  </a:lnTo>
                  <a:lnTo>
                    <a:pt x="24693" y="855766"/>
                  </a:lnTo>
                  <a:lnTo>
                    <a:pt x="38688" y="900014"/>
                  </a:lnTo>
                  <a:lnTo>
                    <a:pt x="55584" y="942888"/>
                  </a:lnTo>
                  <a:lnTo>
                    <a:pt x="75266" y="984270"/>
                  </a:lnTo>
                  <a:lnTo>
                    <a:pt x="97617" y="1024045"/>
                  </a:lnTo>
                  <a:lnTo>
                    <a:pt x="122521" y="1062097"/>
                  </a:lnTo>
                  <a:lnTo>
                    <a:pt x="149862" y="1098309"/>
                  </a:lnTo>
                  <a:lnTo>
                    <a:pt x="179525" y="1132564"/>
                  </a:lnTo>
                  <a:lnTo>
                    <a:pt x="211392" y="1164748"/>
                  </a:lnTo>
                  <a:lnTo>
                    <a:pt x="245348" y="1194742"/>
                  </a:lnTo>
                  <a:lnTo>
                    <a:pt x="281276" y="1222432"/>
                  </a:lnTo>
                  <a:lnTo>
                    <a:pt x="319061" y="1247701"/>
                  </a:lnTo>
                  <a:lnTo>
                    <a:pt x="358586" y="1270433"/>
                  </a:lnTo>
                  <a:lnTo>
                    <a:pt x="399736" y="1290510"/>
                  </a:lnTo>
                  <a:lnTo>
                    <a:pt x="442394" y="1307818"/>
                  </a:lnTo>
                  <a:lnTo>
                    <a:pt x="486444" y="1322240"/>
                  </a:lnTo>
                  <a:lnTo>
                    <a:pt x="531770" y="1333659"/>
                  </a:lnTo>
                  <a:lnTo>
                    <a:pt x="578256" y="1341960"/>
                  </a:lnTo>
                  <a:lnTo>
                    <a:pt x="625785" y="1347025"/>
                  </a:lnTo>
                  <a:lnTo>
                    <a:pt x="674243" y="1348739"/>
                  </a:lnTo>
                  <a:lnTo>
                    <a:pt x="1949196" y="1348739"/>
                  </a:lnTo>
                  <a:lnTo>
                    <a:pt x="194919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>
            <a:extLst>
              <a:ext uri="{FF2B5EF4-FFF2-40B4-BE49-F238E27FC236}">
                <a16:creationId xmlns:a16="http://schemas.microsoft.com/office/drawing/2014/main" id="{ACE3DBC7-E5EB-E461-0C12-380383D0DB7B}"/>
              </a:ext>
            </a:extLst>
          </p:cNvPr>
          <p:cNvSpPr txBox="1"/>
          <p:nvPr/>
        </p:nvSpPr>
        <p:spPr>
          <a:xfrm>
            <a:off x="2806313" y="5225623"/>
            <a:ext cx="1750015" cy="44307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sz="2800" spc="-20" dirty="0">
                <a:solidFill>
                  <a:srgbClr val="15468F"/>
                </a:solidFill>
                <a:latin typeface="Arial Black"/>
                <a:cs typeface="Arial Black"/>
              </a:rPr>
              <a:t>Contact</a:t>
            </a:r>
            <a:endParaRPr sz="2800" dirty="0">
              <a:latin typeface="Arial Black"/>
              <a:cs typeface="Arial Black"/>
            </a:endParaRPr>
          </a:p>
        </p:txBody>
      </p:sp>
      <p:sp>
        <p:nvSpPr>
          <p:cNvPr id="12" name="object 12">
            <a:extLst>
              <a:ext uri="{FF2B5EF4-FFF2-40B4-BE49-F238E27FC236}">
                <a16:creationId xmlns:a16="http://schemas.microsoft.com/office/drawing/2014/main" id="{9605955C-AA34-9B61-E81C-24A7CF44A4DF}"/>
              </a:ext>
            </a:extLst>
          </p:cNvPr>
          <p:cNvSpPr txBox="1"/>
          <p:nvPr/>
        </p:nvSpPr>
        <p:spPr>
          <a:xfrm>
            <a:off x="4735228" y="4901376"/>
            <a:ext cx="3940175" cy="1091565"/>
          </a:xfrm>
          <a:prstGeom prst="rect">
            <a:avLst/>
          </a:prstGeom>
        </p:spPr>
        <p:txBody>
          <a:bodyPr vert="horz" wrap="square" lIns="0" tIns="55880" rIns="0" bIns="0" rtlCol="0">
            <a:spAutoFit/>
          </a:bodyPr>
          <a:lstStyle/>
          <a:p>
            <a:pPr marL="12700" marR="5080">
              <a:lnSpc>
                <a:spcPts val="2570"/>
              </a:lnSpc>
              <a:spcBef>
                <a:spcPts val="440"/>
              </a:spcBef>
            </a:pPr>
            <a:r>
              <a:rPr sz="2400" dirty="0">
                <a:solidFill>
                  <a:srgbClr val="404040"/>
                </a:solidFill>
                <a:latin typeface="Arial"/>
                <a:cs typeface="Arial"/>
              </a:rPr>
              <a:t>Jon</a:t>
            </a:r>
            <a:r>
              <a:rPr sz="2400" spc="-95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400" spc="-10" dirty="0">
                <a:solidFill>
                  <a:srgbClr val="404040"/>
                </a:solidFill>
                <a:latin typeface="Arial"/>
                <a:cs typeface="Arial"/>
              </a:rPr>
              <a:t>Yaeger </a:t>
            </a:r>
            <a:r>
              <a:rPr lang="en-US" sz="2400" spc="-10" dirty="0">
                <a:solidFill>
                  <a:srgbClr val="404040"/>
                </a:solidFill>
                <a:latin typeface="Arial"/>
                <a:cs typeface="Arial"/>
                <a:hlinkClick r:id="rId5"/>
              </a:rPr>
              <a:t>j</a:t>
            </a:r>
            <a:r>
              <a:rPr sz="2400" spc="-10" dirty="0">
                <a:solidFill>
                  <a:srgbClr val="404040"/>
                </a:solidFill>
                <a:latin typeface="Arial"/>
                <a:cs typeface="Arial"/>
                <a:hlinkClick r:id="rId5"/>
              </a:rPr>
              <a:t>onathan.</a:t>
            </a:r>
            <a:r>
              <a:rPr lang="en-US" sz="2400" spc="-10" dirty="0">
                <a:solidFill>
                  <a:srgbClr val="404040"/>
                </a:solidFill>
                <a:latin typeface="Arial"/>
                <a:cs typeface="Arial"/>
                <a:hlinkClick r:id="rId5"/>
              </a:rPr>
              <a:t>y</a:t>
            </a:r>
            <a:r>
              <a:rPr sz="2400" spc="-10" dirty="0">
                <a:solidFill>
                  <a:srgbClr val="404040"/>
                </a:solidFill>
                <a:latin typeface="Arial"/>
                <a:cs typeface="Arial"/>
                <a:hlinkClick r:id="rId5"/>
              </a:rPr>
              <a:t>aeger@gmail.com</a:t>
            </a:r>
            <a:endParaRPr sz="24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0"/>
              </a:spcBef>
              <a:tabLst>
                <a:tab pos="2268855" algn="l"/>
              </a:tabLst>
            </a:pPr>
            <a:r>
              <a:rPr sz="2400" dirty="0">
                <a:solidFill>
                  <a:srgbClr val="404040"/>
                </a:solidFill>
                <a:latin typeface="Arial"/>
                <a:cs typeface="Arial"/>
              </a:rPr>
              <a:t>(404)</a:t>
            </a:r>
            <a:r>
              <a:rPr sz="2400" spc="-45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400" spc="-25" dirty="0">
                <a:solidFill>
                  <a:srgbClr val="404040"/>
                </a:solidFill>
                <a:latin typeface="Arial"/>
                <a:cs typeface="Arial"/>
              </a:rPr>
              <a:t>610-</a:t>
            </a:r>
            <a:r>
              <a:rPr sz="2400" spc="-20" dirty="0">
                <a:solidFill>
                  <a:srgbClr val="404040"/>
                </a:solidFill>
                <a:latin typeface="Arial"/>
                <a:cs typeface="Arial"/>
              </a:rPr>
              <a:t>9386</a:t>
            </a:r>
            <a:r>
              <a:rPr sz="2400" dirty="0">
                <a:solidFill>
                  <a:srgbClr val="404040"/>
                </a:solidFill>
                <a:latin typeface="Arial"/>
                <a:cs typeface="Arial"/>
              </a:rPr>
              <a:t>	</a:t>
            </a:r>
            <a:r>
              <a:rPr sz="2400" spc="-10" dirty="0">
                <a:solidFill>
                  <a:srgbClr val="404040"/>
                </a:solidFill>
                <a:latin typeface="Arial"/>
                <a:cs typeface="Arial"/>
              </a:rPr>
              <a:t>(cell)</a:t>
            </a:r>
            <a:endParaRPr sz="2400" dirty="0">
              <a:latin typeface="Arial"/>
              <a:cs typeface="Arial"/>
            </a:endParaRPr>
          </a:p>
        </p:txBody>
      </p:sp>
      <p:grpSp>
        <p:nvGrpSpPr>
          <p:cNvPr id="13" name="object 13">
            <a:extLst>
              <a:ext uri="{FF2B5EF4-FFF2-40B4-BE49-F238E27FC236}">
                <a16:creationId xmlns:a16="http://schemas.microsoft.com/office/drawing/2014/main" id="{43986325-1546-564C-0300-23EC26C7EAAD}"/>
              </a:ext>
            </a:extLst>
          </p:cNvPr>
          <p:cNvGrpSpPr/>
          <p:nvPr/>
        </p:nvGrpSpPr>
        <p:grpSpPr>
          <a:xfrm>
            <a:off x="482128" y="5011708"/>
            <a:ext cx="11769751" cy="1846292"/>
            <a:chOff x="152590" y="7613060"/>
            <a:chExt cx="11769751" cy="1846292"/>
          </a:xfrm>
        </p:grpSpPr>
        <p:pic>
          <p:nvPicPr>
            <p:cNvPr id="14" name="object 14">
              <a:extLst>
                <a:ext uri="{FF2B5EF4-FFF2-40B4-BE49-F238E27FC236}">
                  <a16:creationId xmlns:a16="http://schemas.microsoft.com/office/drawing/2014/main" id="{DFCA0B91-4C6A-3404-47C8-05534E40AA9D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52590" y="7613060"/>
              <a:ext cx="11682984" cy="1846292"/>
            </a:xfrm>
            <a:prstGeom prst="rect">
              <a:avLst/>
            </a:prstGeom>
          </p:spPr>
        </p:pic>
        <p:sp>
          <p:nvSpPr>
            <p:cNvPr id="15" name="object 15">
              <a:extLst>
                <a:ext uri="{FF2B5EF4-FFF2-40B4-BE49-F238E27FC236}">
                  <a16:creationId xmlns:a16="http://schemas.microsoft.com/office/drawing/2014/main" id="{A6549A6A-32CD-591D-C7F9-BB98AAAAF2B4}"/>
                </a:ext>
              </a:extLst>
            </p:cNvPr>
            <p:cNvSpPr/>
            <p:nvPr/>
          </p:nvSpPr>
          <p:spPr>
            <a:xfrm>
              <a:off x="238976" y="8812556"/>
              <a:ext cx="11683365" cy="574040"/>
            </a:xfrm>
            <a:custGeom>
              <a:avLst/>
              <a:gdLst/>
              <a:ahLst/>
              <a:cxnLst/>
              <a:rect l="l" t="t" r="r" b="b"/>
              <a:pathLst>
                <a:path w="11683365" h="574040">
                  <a:moveTo>
                    <a:pt x="11682984" y="0"/>
                  </a:moveTo>
                  <a:lnTo>
                    <a:pt x="11573560" y="24520"/>
                  </a:lnTo>
                  <a:lnTo>
                    <a:pt x="11497402" y="40475"/>
                  </a:lnTo>
                  <a:lnTo>
                    <a:pt x="11418737" y="56121"/>
                  </a:lnTo>
                  <a:lnTo>
                    <a:pt x="11337618" y="71461"/>
                  </a:lnTo>
                  <a:lnTo>
                    <a:pt x="11254094" y="86497"/>
                  </a:lnTo>
                  <a:lnTo>
                    <a:pt x="11168219" y="101233"/>
                  </a:lnTo>
                  <a:lnTo>
                    <a:pt x="11080043" y="115671"/>
                  </a:lnTo>
                  <a:lnTo>
                    <a:pt x="10989618" y="129815"/>
                  </a:lnTo>
                  <a:lnTo>
                    <a:pt x="10896996" y="143667"/>
                  </a:lnTo>
                  <a:lnTo>
                    <a:pt x="10802228" y="157231"/>
                  </a:lnTo>
                  <a:lnTo>
                    <a:pt x="10705365" y="170509"/>
                  </a:lnTo>
                  <a:lnTo>
                    <a:pt x="10606461" y="183505"/>
                  </a:lnTo>
                  <a:lnTo>
                    <a:pt x="10505565" y="196221"/>
                  </a:lnTo>
                  <a:lnTo>
                    <a:pt x="10402729" y="208661"/>
                  </a:lnTo>
                  <a:lnTo>
                    <a:pt x="10244952" y="226809"/>
                  </a:lnTo>
                  <a:lnTo>
                    <a:pt x="10083101" y="244352"/>
                  </a:lnTo>
                  <a:lnTo>
                    <a:pt x="9917350" y="261300"/>
                  </a:lnTo>
                  <a:lnTo>
                    <a:pt x="9747874" y="277662"/>
                  </a:lnTo>
                  <a:lnTo>
                    <a:pt x="9574846" y="293450"/>
                  </a:lnTo>
                  <a:lnTo>
                    <a:pt x="9398440" y="308674"/>
                  </a:lnTo>
                  <a:lnTo>
                    <a:pt x="9218830" y="323342"/>
                  </a:lnTo>
                  <a:lnTo>
                    <a:pt x="8974668" y="342056"/>
                  </a:lnTo>
                  <a:lnTo>
                    <a:pt x="8725533" y="359825"/>
                  </a:lnTo>
                  <a:lnTo>
                    <a:pt x="8471836" y="376674"/>
                  </a:lnTo>
                  <a:lnTo>
                    <a:pt x="8213992" y="392628"/>
                  </a:lnTo>
                  <a:lnTo>
                    <a:pt x="7952411" y="407710"/>
                  </a:lnTo>
                  <a:lnTo>
                    <a:pt x="7620811" y="425372"/>
                  </a:lnTo>
                  <a:lnTo>
                    <a:pt x="7284823" y="441757"/>
                  </a:lnTo>
                  <a:lnTo>
                    <a:pt x="6945255" y="456910"/>
                  </a:lnTo>
                  <a:lnTo>
                    <a:pt x="6602911" y="470880"/>
                  </a:lnTo>
                  <a:lnTo>
                    <a:pt x="6189569" y="486146"/>
                  </a:lnTo>
                  <a:lnTo>
                    <a:pt x="5774783" y="499855"/>
                  </a:lnTo>
                  <a:lnTo>
                    <a:pt x="5290899" y="513990"/>
                  </a:lnTo>
                  <a:lnTo>
                    <a:pt x="4740639" y="527850"/>
                  </a:lnTo>
                  <a:lnTo>
                    <a:pt x="4196475" y="539447"/>
                  </a:lnTo>
                  <a:lnTo>
                    <a:pt x="3595687" y="550026"/>
                  </a:lnTo>
                  <a:lnTo>
                    <a:pt x="2884395" y="559795"/>
                  </a:lnTo>
                  <a:lnTo>
                    <a:pt x="2087464" y="567500"/>
                  </a:lnTo>
                  <a:lnTo>
                    <a:pt x="1191534" y="572433"/>
                  </a:lnTo>
                  <a:lnTo>
                    <a:pt x="0" y="573493"/>
                  </a:lnTo>
                  <a:lnTo>
                    <a:pt x="11682984" y="573493"/>
                  </a:lnTo>
                  <a:lnTo>
                    <a:pt x="11682984" y="0"/>
                  </a:lnTo>
                  <a:close/>
                </a:path>
              </a:pathLst>
            </a:custGeom>
            <a:solidFill>
              <a:srgbClr val="FFFFFF">
                <a:alpha val="45881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Slide Number Placeholder 16">
            <a:extLst>
              <a:ext uri="{FF2B5EF4-FFF2-40B4-BE49-F238E27FC236}">
                <a16:creationId xmlns:a16="http://schemas.microsoft.com/office/drawing/2014/main" id="{8DD3A84D-AF89-F676-B8BD-A4208375AEB9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25</a:t>
            </a:fld>
            <a:endParaRPr lang="en-US"/>
          </a:p>
        </p:txBody>
      </p:sp>
      <p:pic>
        <p:nvPicPr>
          <p:cNvPr id="18" name="Picture 17" descr="A logo of a lion and a map&#10;&#10;AI-generated content may be incorrect.">
            <a:extLst>
              <a:ext uri="{FF2B5EF4-FFF2-40B4-BE49-F238E27FC236}">
                <a16:creationId xmlns:a16="http://schemas.microsoft.com/office/drawing/2014/main" id="{D81912DE-AA4F-FA36-71B8-FE8DA62E63B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49692" y="5619321"/>
            <a:ext cx="964739" cy="11632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179262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2454</TotalTime>
  <Words>1111</Words>
  <Application>Microsoft Macintosh PowerPoint</Application>
  <PresentationFormat>Widescreen</PresentationFormat>
  <Paragraphs>185</Paragraphs>
  <Slides>25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2" baseType="lpstr">
      <vt:lpstr>Aptos</vt:lpstr>
      <vt:lpstr>Arial</vt:lpstr>
      <vt:lpstr>Arial Black</vt:lpstr>
      <vt:lpstr>Times New Roman</vt:lpstr>
      <vt:lpstr>var(--wp--preset--font-family--fraunces)</vt:lpstr>
      <vt:lpstr>Wingdings</vt:lpstr>
      <vt:lpstr>Office Theme</vt:lpstr>
      <vt:lpstr>  Type 2 DIABETES </vt:lpstr>
      <vt:lpstr>What is Diabetes?</vt:lpstr>
      <vt:lpstr>What is Prediabetes?</vt:lpstr>
      <vt:lpstr>Why is Prediabetes important?</vt:lpstr>
      <vt:lpstr>The Two Main Types of Diabetes  (Diabetes is now understood to have multiple subgroups)</vt:lpstr>
      <vt:lpstr>The Prognosis:</vt:lpstr>
      <vt:lpstr>Medical Impact</vt:lpstr>
      <vt:lpstr>Why are Awareness &amp; Early Diagnosis Critical?</vt:lpstr>
      <vt:lpstr>People with these Risk Factors are more likely to develop diabetes (our “target” audience):</vt:lpstr>
      <vt:lpstr>Typical* Signs and Symptoms of Hyperglycemia</vt:lpstr>
      <vt:lpstr>PowerPoint Presentation</vt:lpstr>
      <vt:lpstr>Financial Burden of Diabetes in Georgia</vt:lpstr>
      <vt:lpstr>Care for a person with diabetes costs an</vt:lpstr>
      <vt:lpstr>PowerPoint Presentation</vt:lpstr>
      <vt:lpstr>Download &amp; Distribute Diabetes Info and Resources from the District 18- I Diabetes Website:  https://diabetes-partners.org</vt:lpstr>
      <vt:lpstr>1 MINUTE Prediabetes Risk Test</vt:lpstr>
      <vt:lpstr>Modified to highlight Lions.</vt:lpstr>
      <vt:lpstr>Put your contact  info here</vt:lpstr>
      <vt:lpstr>The Risk Test is a Lions Membership Tool!</vt:lpstr>
      <vt:lpstr>Blood Glucose Screening</vt:lpstr>
      <vt:lpstr>Blood Glucose Measurement Methods</vt:lpstr>
      <vt:lpstr>Coming: Retinal Screening without Dilation</vt:lpstr>
      <vt:lpstr>Strides for Diabetes Awareness</vt:lpstr>
      <vt:lpstr>Donate to Camp Kudzu</vt:lpstr>
      <vt:lpstr>For More Information and Resources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Tara Freiman</dc:creator>
  <cp:lastModifiedBy>Jonathan Yaeger</cp:lastModifiedBy>
  <cp:revision>181</cp:revision>
  <dcterms:created xsi:type="dcterms:W3CDTF">2025-09-23T19:00:29Z</dcterms:created>
  <dcterms:modified xsi:type="dcterms:W3CDTF">2026-08-18T00:27:55Z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2025-09-23T00:00:00Z</vt:filetime>
  </property>
  <property fmtid="{D5CDD505-2E9C-101B-9397-08002B2CF9AE}" pid="3" name="Creator">
    <vt:lpwstr>Microsoft® PowerPoint® 2019</vt:lpwstr>
  </property>
  <property fmtid="{D5CDD505-2E9C-101B-9397-08002B2CF9AE}" pid="4" name="LastSaved">
    <vt:filetime>2025-09-23T00:00:00Z</vt:filetime>
  </property>
  <property fmtid="{D5CDD505-2E9C-101B-9397-08002B2CF9AE}" pid="5" name="Producer">
    <vt:lpwstr>Adobe PDF Services</vt:lpwstr>
  </property>
</Properties>
</file>