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23"/>
  </p:notesMasterIdLst>
  <p:sldIdLst>
    <p:sldId id="2147483425" r:id="rId2"/>
    <p:sldId id="257" r:id="rId3"/>
    <p:sldId id="263" r:id="rId4"/>
    <p:sldId id="264" r:id="rId5"/>
    <p:sldId id="2147483453" r:id="rId6"/>
    <p:sldId id="275" r:id="rId7"/>
    <p:sldId id="259" r:id="rId8"/>
    <p:sldId id="2147483423" r:id="rId9"/>
    <p:sldId id="270" r:id="rId10"/>
    <p:sldId id="2147483454" r:id="rId11"/>
    <p:sldId id="2147483452" r:id="rId12"/>
    <p:sldId id="265" r:id="rId13"/>
    <p:sldId id="2147483426" r:id="rId14"/>
    <p:sldId id="2147483428" r:id="rId15"/>
    <p:sldId id="272" r:id="rId16"/>
    <p:sldId id="2147483429" r:id="rId17"/>
    <p:sldId id="2147483450" r:id="rId18"/>
    <p:sldId id="2147483451" r:id="rId19"/>
    <p:sldId id="2147483455" r:id="rId20"/>
    <p:sldId id="2147483431" r:id="rId21"/>
    <p:sldId id="2147483432" r:id="rId22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68"/>
    <p:restoredTop sz="94110"/>
  </p:normalViewPr>
  <p:slideViewPr>
    <p:cSldViewPr>
      <p:cViewPr varScale="1">
        <p:scale>
          <a:sx n="78" d="100"/>
          <a:sy n="78" d="100"/>
        </p:scale>
        <p:origin x="192" y="106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CE671C-1532-714C-9A2A-61FFA8782920}" type="datetimeFigureOut">
              <a:rPr lang="en-US" smtClean="0"/>
              <a:t>3/27/26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6394D4-018F-ED4B-8EEB-743FAF4E9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071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6394D4-018F-ED4B-8EEB-743FAF4E9F1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278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6394D4-018F-ED4B-8EEB-743FAF4E9F1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32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6394D4-018F-ED4B-8EEB-743FAF4E9F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42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15468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4040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F7176-EDCF-9F4C-9F53-F6EA82855950}" type="datetime1">
              <a:rPr lang="en-US" smtClean="0"/>
              <a:t>3/27/26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15468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4040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13D60-F308-A042-A575-B851C04770A9}" type="datetime1">
              <a:rPr lang="en-US" smtClean="0"/>
              <a:t>3/27/26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89257" y="184404"/>
            <a:ext cx="374142" cy="37338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3161" y="5661472"/>
            <a:ext cx="851786" cy="810381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15468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59968" y="1590517"/>
            <a:ext cx="5428615" cy="38855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FFC000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263130" y="1590517"/>
            <a:ext cx="3867784" cy="38855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FFC000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E9C5E-8452-DA45-ACFA-8200041F497B}" type="datetime1">
              <a:rPr lang="en-US" smtClean="0"/>
              <a:t>3/27/26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15468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E35B7-8060-8E4D-B662-28C346D09412}" type="datetime1">
              <a:rPr lang="en-US" smtClean="0"/>
              <a:t>3/27/26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85EC3-99BD-D042-B2FE-74A76BEAD7CB}" type="datetime1">
              <a:rPr lang="en-US" smtClean="0"/>
              <a:t>3/27/26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589257" y="184404"/>
            <a:ext cx="374142" cy="37338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24180" y="297434"/>
            <a:ext cx="5958840" cy="1153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15468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152135" y="2434589"/>
            <a:ext cx="5644515" cy="2975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4040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639880-CF58-084B-9404-5514AA779629}" type="datetime1">
              <a:rPr lang="en-US" smtClean="0"/>
              <a:t>3/27/26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32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7.png"/><Relationship Id="rId2" Type="http://schemas.openxmlformats.org/officeDocument/2006/relationships/hyperlink" Target="http://diabetes-partners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iabetes-partners.org/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campkudzu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6DF5BE-2ECB-97B8-7970-17D5CA6C6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9C1B12A7-3174-CF0E-C887-A0910A881992}"/>
              </a:ext>
            </a:extLst>
          </p:cNvPr>
          <p:cNvGrpSpPr/>
          <p:nvPr/>
        </p:nvGrpSpPr>
        <p:grpSpPr>
          <a:xfrm>
            <a:off x="0" y="-1819221"/>
            <a:ext cx="12220619" cy="8677221"/>
            <a:chOff x="-258744" y="184403"/>
            <a:chExt cx="12220619" cy="8677221"/>
          </a:xfrm>
        </p:grpSpPr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E98AEEEA-EA51-A2D1-AF7C-EC77DE67CE2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89257" y="184403"/>
              <a:ext cx="372618" cy="371856"/>
            </a:xfrm>
            <a:prstGeom prst="rect">
              <a:avLst/>
            </a:prstGeom>
          </p:spPr>
        </p:pic>
        <p:pic>
          <p:nvPicPr>
            <p:cNvPr id="6" name="object 6">
              <a:extLst>
                <a:ext uri="{FF2B5EF4-FFF2-40B4-BE49-F238E27FC236}">
                  <a16:creationId xmlns:a16="http://schemas.microsoft.com/office/drawing/2014/main" id="{9DE90406-4363-04D0-58C3-A2430A8EF83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258744" y="2003624"/>
              <a:ext cx="12192000" cy="6858000"/>
            </a:xfrm>
            <a:prstGeom prst="rect">
              <a:avLst/>
            </a:prstGeom>
          </p:spPr>
        </p:pic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2783C600-2293-E61F-8E62-D9178FFED9BC}"/>
                </a:ext>
              </a:extLst>
            </p:cNvPr>
            <p:cNvSpPr/>
            <p:nvPr/>
          </p:nvSpPr>
          <p:spPr>
            <a:xfrm>
              <a:off x="270118" y="7004158"/>
              <a:ext cx="11683365" cy="1846580"/>
            </a:xfrm>
            <a:custGeom>
              <a:avLst/>
              <a:gdLst/>
              <a:ahLst/>
              <a:cxnLst/>
              <a:rect l="l" t="t" r="r" b="b"/>
              <a:pathLst>
                <a:path w="11683365" h="1846579">
                  <a:moveTo>
                    <a:pt x="11682984" y="0"/>
                  </a:moveTo>
                  <a:lnTo>
                    <a:pt x="11647159" y="26553"/>
                  </a:lnTo>
                  <a:lnTo>
                    <a:pt x="11610683" y="52853"/>
                  </a:lnTo>
                  <a:lnTo>
                    <a:pt x="11573560" y="78900"/>
                  </a:lnTo>
                  <a:lnTo>
                    <a:pt x="11535797" y="104696"/>
                  </a:lnTo>
                  <a:lnTo>
                    <a:pt x="11497402" y="130242"/>
                  </a:lnTo>
                  <a:lnTo>
                    <a:pt x="11458380" y="155538"/>
                  </a:lnTo>
                  <a:lnTo>
                    <a:pt x="11418737" y="180587"/>
                  </a:lnTo>
                  <a:lnTo>
                    <a:pt x="11378481" y="205390"/>
                  </a:lnTo>
                  <a:lnTo>
                    <a:pt x="11337618" y="229947"/>
                  </a:lnTo>
                  <a:lnTo>
                    <a:pt x="11296153" y="254260"/>
                  </a:lnTo>
                  <a:lnTo>
                    <a:pt x="11254094" y="278330"/>
                  </a:lnTo>
                  <a:lnTo>
                    <a:pt x="11211447" y="302158"/>
                  </a:lnTo>
                  <a:lnTo>
                    <a:pt x="11168219" y="325746"/>
                  </a:lnTo>
                  <a:lnTo>
                    <a:pt x="11124415" y="349094"/>
                  </a:lnTo>
                  <a:lnTo>
                    <a:pt x="11080043" y="372205"/>
                  </a:lnTo>
                  <a:lnTo>
                    <a:pt x="11035108" y="395078"/>
                  </a:lnTo>
                  <a:lnTo>
                    <a:pt x="10989618" y="417716"/>
                  </a:lnTo>
                  <a:lnTo>
                    <a:pt x="10943578" y="440119"/>
                  </a:lnTo>
                  <a:lnTo>
                    <a:pt x="10896996" y="462289"/>
                  </a:lnTo>
                  <a:lnTo>
                    <a:pt x="10849877" y="484227"/>
                  </a:lnTo>
                  <a:lnTo>
                    <a:pt x="10802228" y="505935"/>
                  </a:lnTo>
                  <a:lnTo>
                    <a:pt x="10754055" y="527412"/>
                  </a:lnTo>
                  <a:lnTo>
                    <a:pt x="10705365" y="548661"/>
                  </a:lnTo>
                  <a:lnTo>
                    <a:pt x="10656165" y="569683"/>
                  </a:lnTo>
                  <a:lnTo>
                    <a:pt x="10606461" y="590479"/>
                  </a:lnTo>
                  <a:lnTo>
                    <a:pt x="10556258" y="611050"/>
                  </a:lnTo>
                  <a:lnTo>
                    <a:pt x="10505565" y="631397"/>
                  </a:lnTo>
                  <a:lnTo>
                    <a:pt x="10454386" y="651522"/>
                  </a:lnTo>
                  <a:lnTo>
                    <a:pt x="10402729" y="671426"/>
                  </a:lnTo>
                  <a:lnTo>
                    <a:pt x="10350600" y="691110"/>
                  </a:lnTo>
                  <a:lnTo>
                    <a:pt x="10298006" y="710575"/>
                  </a:lnTo>
                  <a:lnTo>
                    <a:pt x="10244952" y="729822"/>
                  </a:lnTo>
                  <a:lnTo>
                    <a:pt x="10191446" y="748853"/>
                  </a:lnTo>
                  <a:lnTo>
                    <a:pt x="10137493" y="767669"/>
                  </a:lnTo>
                  <a:lnTo>
                    <a:pt x="10083101" y="786271"/>
                  </a:lnTo>
                  <a:lnTo>
                    <a:pt x="10028276" y="804660"/>
                  </a:lnTo>
                  <a:lnTo>
                    <a:pt x="9973023" y="822838"/>
                  </a:lnTo>
                  <a:lnTo>
                    <a:pt x="9917350" y="840805"/>
                  </a:lnTo>
                  <a:lnTo>
                    <a:pt x="9861264" y="858563"/>
                  </a:lnTo>
                  <a:lnTo>
                    <a:pt x="9804769" y="876113"/>
                  </a:lnTo>
                  <a:lnTo>
                    <a:pt x="9747874" y="893457"/>
                  </a:lnTo>
                  <a:lnTo>
                    <a:pt x="9690584" y="910595"/>
                  </a:lnTo>
                  <a:lnTo>
                    <a:pt x="9632906" y="927528"/>
                  </a:lnTo>
                  <a:lnTo>
                    <a:pt x="9574846" y="944259"/>
                  </a:lnTo>
                  <a:lnTo>
                    <a:pt x="9516410" y="960788"/>
                  </a:lnTo>
                  <a:lnTo>
                    <a:pt x="9457606" y="977116"/>
                  </a:lnTo>
                  <a:lnTo>
                    <a:pt x="9398440" y="993244"/>
                  </a:lnTo>
                  <a:lnTo>
                    <a:pt x="9338917" y="1009174"/>
                  </a:lnTo>
                  <a:lnTo>
                    <a:pt x="9279045" y="1024907"/>
                  </a:lnTo>
                  <a:lnTo>
                    <a:pt x="9218830" y="1040445"/>
                  </a:lnTo>
                  <a:lnTo>
                    <a:pt x="9158279" y="1055787"/>
                  </a:lnTo>
                  <a:lnTo>
                    <a:pt x="9097397" y="1070937"/>
                  </a:lnTo>
                  <a:lnTo>
                    <a:pt x="9036191" y="1085894"/>
                  </a:lnTo>
                  <a:lnTo>
                    <a:pt x="8974668" y="1100660"/>
                  </a:lnTo>
                  <a:lnTo>
                    <a:pt x="8912835" y="1115236"/>
                  </a:lnTo>
                  <a:lnTo>
                    <a:pt x="8788260" y="1143823"/>
                  </a:lnTo>
                  <a:lnTo>
                    <a:pt x="8662520" y="1171666"/>
                  </a:lnTo>
                  <a:lnTo>
                    <a:pt x="8535666" y="1198774"/>
                  </a:lnTo>
                  <a:lnTo>
                    <a:pt x="8407748" y="1225156"/>
                  </a:lnTo>
                  <a:lnTo>
                    <a:pt x="8278819" y="1250822"/>
                  </a:lnTo>
                  <a:lnTo>
                    <a:pt x="8148931" y="1275782"/>
                  </a:lnTo>
                  <a:lnTo>
                    <a:pt x="8018134" y="1300045"/>
                  </a:lnTo>
                  <a:lnTo>
                    <a:pt x="7886481" y="1323622"/>
                  </a:lnTo>
                  <a:lnTo>
                    <a:pt x="7754022" y="1346521"/>
                  </a:lnTo>
                  <a:lnTo>
                    <a:pt x="7620811" y="1368753"/>
                  </a:lnTo>
                  <a:lnTo>
                    <a:pt x="7486897" y="1390327"/>
                  </a:lnTo>
                  <a:lnTo>
                    <a:pt x="7352333" y="1411252"/>
                  </a:lnTo>
                  <a:lnTo>
                    <a:pt x="7217170" y="1431539"/>
                  </a:lnTo>
                  <a:lnTo>
                    <a:pt x="7081460" y="1451197"/>
                  </a:lnTo>
                  <a:lnTo>
                    <a:pt x="6945255" y="1470236"/>
                  </a:lnTo>
                  <a:lnTo>
                    <a:pt x="6808605" y="1488665"/>
                  </a:lnTo>
                  <a:lnTo>
                    <a:pt x="6671563" y="1506494"/>
                  </a:lnTo>
                  <a:lnTo>
                    <a:pt x="6534180" y="1523732"/>
                  </a:lnTo>
                  <a:lnTo>
                    <a:pt x="6396507" y="1540390"/>
                  </a:lnTo>
                  <a:lnTo>
                    <a:pt x="6258597" y="1556477"/>
                  </a:lnTo>
                  <a:lnTo>
                    <a:pt x="6120501" y="1572003"/>
                  </a:lnTo>
                  <a:lnTo>
                    <a:pt x="5982269" y="1586976"/>
                  </a:lnTo>
                  <a:lnTo>
                    <a:pt x="5843955" y="1601408"/>
                  </a:lnTo>
                  <a:lnTo>
                    <a:pt x="5705610" y="1615307"/>
                  </a:lnTo>
                  <a:lnTo>
                    <a:pt x="5567284" y="1628684"/>
                  </a:lnTo>
                  <a:lnTo>
                    <a:pt x="5359946" y="1647790"/>
                  </a:lnTo>
                  <a:lnTo>
                    <a:pt x="5152943" y="1665773"/>
                  </a:lnTo>
                  <a:lnTo>
                    <a:pt x="4946449" y="1682668"/>
                  </a:lnTo>
                  <a:lnTo>
                    <a:pt x="4740639" y="1698505"/>
                  </a:lnTo>
                  <a:lnTo>
                    <a:pt x="4535686" y="1713319"/>
                  </a:lnTo>
                  <a:lnTo>
                    <a:pt x="4331764" y="1727140"/>
                  </a:lnTo>
                  <a:lnTo>
                    <a:pt x="4129047" y="1740003"/>
                  </a:lnTo>
                  <a:lnTo>
                    <a:pt x="3927710" y="1751939"/>
                  </a:lnTo>
                  <a:lnTo>
                    <a:pt x="3727927" y="1762982"/>
                  </a:lnTo>
                  <a:lnTo>
                    <a:pt x="3464266" y="1776371"/>
                  </a:lnTo>
                  <a:lnTo>
                    <a:pt x="3204089" y="1788306"/>
                  </a:lnTo>
                  <a:lnTo>
                    <a:pt x="2947808" y="1798865"/>
                  </a:lnTo>
                  <a:lnTo>
                    <a:pt x="2695836" y="1808124"/>
                  </a:lnTo>
                  <a:lnTo>
                    <a:pt x="2448585" y="1816161"/>
                  </a:lnTo>
                  <a:lnTo>
                    <a:pt x="2146789" y="1824606"/>
                  </a:lnTo>
                  <a:lnTo>
                    <a:pt x="1853821" y="1831413"/>
                  </a:lnTo>
                  <a:lnTo>
                    <a:pt x="1515045" y="1837632"/>
                  </a:lnTo>
                  <a:lnTo>
                    <a:pt x="1191534" y="1841969"/>
                  </a:lnTo>
                  <a:lnTo>
                    <a:pt x="835253" y="1844999"/>
                  </a:lnTo>
                  <a:lnTo>
                    <a:pt x="458672" y="1846293"/>
                  </a:lnTo>
                  <a:lnTo>
                    <a:pt x="0" y="1845385"/>
                  </a:lnTo>
                  <a:lnTo>
                    <a:pt x="11682984" y="1845385"/>
                  </a:lnTo>
                  <a:lnTo>
                    <a:pt x="11682984" y="0"/>
                  </a:lnTo>
                  <a:close/>
                </a:path>
              </a:pathLst>
            </a:custGeom>
            <a:solidFill>
              <a:srgbClr val="FFFFFF">
                <a:alpha val="30195"/>
              </a:srgbClr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DDB408F8-AE64-76E8-BE0A-D33075DB249D}"/>
                </a:ext>
              </a:extLst>
            </p:cNvPr>
            <p:cNvSpPr/>
            <p:nvPr/>
          </p:nvSpPr>
          <p:spPr>
            <a:xfrm>
              <a:off x="260004" y="8252070"/>
              <a:ext cx="11683365" cy="574040"/>
            </a:xfrm>
            <a:custGeom>
              <a:avLst/>
              <a:gdLst/>
              <a:ahLst/>
              <a:cxnLst/>
              <a:rect l="l" t="t" r="r" b="b"/>
              <a:pathLst>
                <a:path w="11683365" h="574040">
                  <a:moveTo>
                    <a:pt x="11682984" y="0"/>
                  </a:moveTo>
                  <a:lnTo>
                    <a:pt x="11573560" y="24520"/>
                  </a:lnTo>
                  <a:lnTo>
                    <a:pt x="11497402" y="40475"/>
                  </a:lnTo>
                  <a:lnTo>
                    <a:pt x="11418737" y="56121"/>
                  </a:lnTo>
                  <a:lnTo>
                    <a:pt x="11337618" y="71461"/>
                  </a:lnTo>
                  <a:lnTo>
                    <a:pt x="11254094" y="86497"/>
                  </a:lnTo>
                  <a:lnTo>
                    <a:pt x="11168219" y="101232"/>
                  </a:lnTo>
                  <a:lnTo>
                    <a:pt x="11080043" y="115670"/>
                  </a:lnTo>
                  <a:lnTo>
                    <a:pt x="10989618" y="129814"/>
                  </a:lnTo>
                  <a:lnTo>
                    <a:pt x="10896996" y="143666"/>
                  </a:lnTo>
                  <a:lnTo>
                    <a:pt x="10802228" y="157230"/>
                  </a:lnTo>
                  <a:lnTo>
                    <a:pt x="10705365" y="170508"/>
                  </a:lnTo>
                  <a:lnTo>
                    <a:pt x="10606461" y="183504"/>
                  </a:lnTo>
                  <a:lnTo>
                    <a:pt x="10505565" y="196220"/>
                  </a:lnTo>
                  <a:lnTo>
                    <a:pt x="10402729" y="208660"/>
                  </a:lnTo>
                  <a:lnTo>
                    <a:pt x="10244952" y="226808"/>
                  </a:lnTo>
                  <a:lnTo>
                    <a:pt x="10083101" y="244351"/>
                  </a:lnTo>
                  <a:lnTo>
                    <a:pt x="9917350" y="261298"/>
                  </a:lnTo>
                  <a:lnTo>
                    <a:pt x="9747874" y="277661"/>
                  </a:lnTo>
                  <a:lnTo>
                    <a:pt x="9574846" y="293449"/>
                  </a:lnTo>
                  <a:lnTo>
                    <a:pt x="9398440" y="308672"/>
                  </a:lnTo>
                  <a:lnTo>
                    <a:pt x="9218830" y="323341"/>
                  </a:lnTo>
                  <a:lnTo>
                    <a:pt x="8974668" y="342054"/>
                  </a:lnTo>
                  <a:lnTo>
                    <a:pt x="8725533" y="359823"/>
                  </a:lnTo>
                  <a:lnTo>
                    <a:pt x="8471836" y="376672"/>
                  </a:lnTo>
                  <a:lnTo>
                    <a:pt x="8213992" y="392626"/>
                  </a:lnTo>
                  <a:lnTo>
                    <a:pt x="7952411" y="407707"/>
                  </a:lnTo>
                  <a:lnTo>
                    <a:pt x="7620811" y="425370"/>
                  </a:lnTo>
                  <a:lnTo>
                    <a:pt x="7284823" y="441754"/>
                  </a:lnTo>
                  <a:lnTo>
                    <a:pt x="6945255" y="456908"/>
                  </a:lnTo>
                  <a:lnTo>
                    <a:pt x="6602911" y="470877"/>
                  </a:lnTo>
                  <a:lnTo>
                    <a:pt x="6189569" y="486143"/>
                  </a:lnTo>
                  <a:lnTo>
                    <a:pt x="5774783" y="499853"/>
                  </a:lnTo>
                  <a:lnTo>
                    <a:pt x="5290899" y="513987"/>
                  </a:lnTo>
                  <a:lnTo>
                    <a:pt x="4740639" y="527847"/>
                  </a:lnTo>
                  <a:lnTo>
                    <a:pt x="4196475" y="539444"/>
                  </a:lnTo>
                  <a:lnTo>
                    <a:pt x="3595687" y="550023"/>
                  </a:lnTo>
                  <a:lnTo>
                    <a:pt x="2884395" y="559793"/>
                  </a:lnTo>
                  <a:lnTo>
                    <a:pt x="2087464" y="567498"/>
                  </a:lnTo>
                  <a:lnTo>
                    <a:pt x="1191534" y="572432"/>
                  </a:lnTo>
                  <a:lnTo>
                    <a:pt x="0" y="573493"/>
                  </a:lnTo>
                  <a:lnTo>
                    <a:pt x="11682984" y="573493"/>
                  </a:lnTo>
                  <a:lnTo>
                    <a:pt x="11682984" y="0"/>
                  </a:lnTo>
                  <a:close/>
                </a:path>
              </a:pathLst>
            </a:custGeom>
            <a:solidFill>
              <a:srgbClr val="000000">
                <a:alpha val="23136"/>
              </a:srgbClr>
            </a:solidFill>
          </p:spPr>
          <p:txBody>
            <a:bodyPr wrap="square" lIns="0" tIns="0" rIns="0" bIns="0" rtlCol="0">
              <a:noAutofit/>
            </a:bodyPr>
            <a:lstStyle/>
            <a:p>
              <a:endParaRPr dirty="0"/>
            </a:p>
          </p:txBody>
        </p:sp>
      </p:grpSp>
      <p:sp>
        <p:nvSpPr>
          <p:cNvPr id="10" name="object 10">
            <a:extLst>
              <a:ext uri="{FF2B5EF4-FFF2-40B4-BE49-F238E27FC236}">
                <a16:creationId xmlns:a16="http://schemas.microsoft.com/office/drawing/2014/main" id="{7515FFA5-234F-6C1D-0E35-B3C08836FD6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27794" y="604645"/>
            <a:ext cx="6190615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lang="en-US" sz="3600" dirty="0">
                <a:solidFill>
                  <a:schemeClr val="bg1"/>
                </a:solidFill>
                <a:latin typeface="Arial Black"/>
                <a:cs typeface="Arial Black"/>
              </a:rPr>
              <a:t>  Type 2</a:t>
            </a:r>
            <a:br>
              <a:rPr lang="en-US" sz="7200" dirty="0">
                <a:solidFill>
                  <a:srgbClr val="FFC000"/>
                </a:solidFill>
                <a:latin typeface="Arial Black"/>
                <a:cs typeface="Arial Black"/>
              </a:rPr>
            </a:br>
            <a:r>
              <a:rPr lang="en-US" sz="7200" dirty="0">
                <a:solidFill>
                  <a:srgbClr val="FFC000"/>
                </a:solidFill>
                <a:latin typeface="Arial Black"/>
                <a:cs typeface="Arial Black"/>
              </a:rPr>
              <a:t>DIABETES </a:t>
            </a: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E9954048-FAA1-D18F-D5B0-F48DA6F795F2}"/>
              </a:ext>
            </a:extLst>
          </p:cNvPr>
          <p:cNvSpPr/>
          <p:nvPr/>
        </p:nvSpPr>
        <p:spPr>
          <a:xfrm>
            <a:off x="0" y="5035647"/>
            <a:ext cx="7618730" cy="0"/>
          </a:xfrm>
          <a:custGeom>
            <a:avLst/>
            <a:gdLst/>
            <a:ahLst/>
            <a:cxnLst/>
            <a:rect l="l" t="t" r="r" b="b"/>
            <a:pathLst>
              <a:path w="7618730">
                <a:moveTo>
                  <a:pt x="0" y="0"/>
                </a:moveTo>
                <a:lnTo>
                  <a:pt x="7618730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36A81F35-D7C2-8311-0297-E78B26DF27FA}"/>
              </a:ext>
            </a:extLst>
          </p:cNvPr>
          <p:cNvSpPr txBox="1"/>
          <p:nvPr/>
        </p:nvSpPr>
        <p:spPr>
          <a:xfrm>
            <a:off x="1159764" y="2106330"/>
            <a:ext cx="6020435" cy="2494280"/>
          </a:xfrm>
          <a:prstGeom prst="rect">
            <a:avLst/>
          </a:prstGeom>
        </p:spPr>
        <p:txBody>
          <a:bodyPr vert="horz" wrap="square" lIns="0" tIns="153035" rIns="0" bIns="0" rtlCol="0">
            <a:spAutoFit/>
          </a:bodyPr>
          <a:lstStyle/>
          <a:p>
            <a:pPr marL="12700" marR="5080">
              <a:lnSpc>
                <a:spcPts val="6120"/>
              </a:lnSpc>
              <a:spcBef>
                <a:spcPts val="1205"/>
              </a:spcBef>
            </a:pPr>
            <a:r>
              <a:rPr sz="5000" dirty="0">
                <a:solidFill>
                  <a:srgbClr val="FFFFFF"/>
                </a:solidFill>
                <a:latin typeface="Arial Black"/>
                <a:cs typeface="Arial Black"/>
              </a:rPr>
              <a:t>The</a:t>
            </a:r>
            <a:r>
              <a:rPr sz="5000" spc="-49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5000" spc="-10" dirty="0">
                <a:solidFill>
                  <a:srgbClr val="FFFFFF"/>
                </a:solidFill>
                <a:latin typeface="Arial Black"/>
                <a:cs typeface="Arial Black"/>
              </a:rPr>
              <a:t>Largest </a:t>
            </a:r>
            <a:r>
              <a:rPr sz="5000" spc="-150" dirty="0">
                <a:solidFill>
                  <a:srgbClr val="FFFFFF"/>
                </a:solidFill>
                <a:latin typeface="Arial Black"/>
                <a:cs typeface="Arial Black"/>
              </a:rPr>
              <a:t>Pandemic</a:t>
            </a:r>
            <a:r>
              <a:rPr sz="5000" spc="-32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5000" spc="-25" dirty="0">
                <a:solidFill>
                  <a:srgbClr val="FFFFFF"/>
                </a:solidFill>
                <a:latin typeface="Arial Black"/>
                <a:cs typeface="Arial Black"/>
              </a:rPr>
              <a:t>in </a:t>
            </a:r>
            <a:r>
              <a:rPr sz="5000" spc="-105" dirty="0">
                <a:solidFill>
                  <a:srgbClr val="FFFFFF"/>
                </a:solidFill>
                <a:latin typeface="Arial Black"/>
                <a:cs typeface="Arial Black"/>
              </a:rPr>
              <a:t>Human</a:t>
            </a:r>
            <a:r>
              <a:rPr sz="5000" spc="-38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5000" spc="-90" dirty="0">
                <a:solidFill>
                  <a:srgbClr val="FFFFFF"/>
                </a:solidFill>
                <a:latin typeface="Arial Black"/>
                <a:cs typeface="Arial Black"/>
              </a:rPr>
              <a:t>History</a:t>
            </a:r>
            <a:endParaRPr sz="5000" dirty="0">
              <a:latin typeface="Arial Black"/>
              <a:cs typeface="Arial Black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A87BB135-6E04-51E2-1E22-CEA8DB67F134}"/>
              </a:ext>
            </a:extLst>
          </p:cNvPr>
          <p:cNvSpPr txBox="1"/>
          <p:nvPr/>
        </p:nvSpPr>
        <p:spPr>
          <a:xfrm>
            <a:off x="6341926" y="2635797"/>
            <a:ext cx="1313815" cy="23211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0" spc="-50" dirty="0">
                <a:solidFill>
                  <a:srgbClr val="FFC000"/>
                </a:solidFill>
                <a:latin typeface="Arial Black"/>
                <a:cs typeface="Arial Black"/>
              </a:rPr>
              <a:t>?</a:t>
            </a:r>
            <a:endParaRPr sz="15000" dirty="0">
              <a:latin typeface="Arial Black"/>
              <a:cs typeface="Arial Black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28E95A-511E-501D-8838-1EDCD674E972}"/>
              </a:ext>
            </a:extLst>
          </p:cNvPr>
          <p:cNvSpPr txBox="1"/>
          <p:nvPr/>
        </p:nvSpPr>
        <p:spPr>
          <a:xfrm>
            <a:off x="1127794" y="5470685"/>
            <a:ext cx="6052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4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Lions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call to action</a:t>
            </a:r>
          </a:p>
        </p:txBody>
      </p:sp>
      <p:pic>
        <p:nvPicPr>
          <p:cNvPr id="5" name="Picture 4" descr="A logo of a lion and a map&#10;&#10;AI-generated content may be incorrect.">
            <a:extLst>
              <a:ext uri="{FF2B5EF4-FFF2-40B4-BE49-F238E27FC236}">
                <a16:creationId xmlns:a16="http://schemas.microsoft.com/office/drawing/2014/main" id="{C057F5AE-FDF2-E8AE-A394-61F65D85E9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1383" y="228600"/>
            <a:ext cx="2165350" cy="261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887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405810"/>
            <a:ext cx="8322945" cy="13335"/>
          </a:xfrm>
          <a:custGeom>
            <a:avLst/>
            <a:gdLst/>
            <a:ahLst/>
            <a:cxnLst/>
            <a:rect l="l" t="t" r="r" b="b"/>
            <a:pathLst>
              <a:path w="8322945" h="13335">
                <a:moveTo>
                  <a:pt x="8322817" y="0"/>
                </a:moveTo>
                <a:lnTo>
                  <a:pt x="0" y="0"/>
                </a:lnTo>
                <a:lnTo>
                  <a:pt x="0" y="12953"/>
                </a:lnTo>
                <a:lnTo>
                  <a:pt x="8322817" y="12953"/>
                </a:lnTo>
                <a:lnTo>
                  <a:pt x="8322817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844361"/>
            <a:ext cx="8658860" cy="13335"/>
          </a:xfrm>
          <a:custGeom>
            <a:avLst/>
            <a:gdLst/>
            <a:ahLst/>
            <a:cxnLst/>
            <a:rect l="l" t="t" r="r" b="b"/>
            <a:pathLst>
              <a:path w="8658860" h="13335">
                <a:moveTo>
                  <a:pt x="8658606" y="0"/>
                </a:moveTo>
                <a:lnTo>
                  <a:pt x="0" y="0"/>
                </a:lnTo>
                <a:lnTo>
                  <a:pt x="0" y="12953"/>
                </a:lnTo>
                <a:lnTo>
                  <a:pt x="8658606" y="12953"/>
                </a:lnTo>
                <a:lnTo>
                  <a:pt x="8658606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19202" y="6380988"/>
            <a:ext cx="236664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050" i="1" baseline="27777" dirty="0">
                <a:solidFill>
                  <a:srgbClr val="A6A6A6"/>
                </a:solidFill>
                <a:latin typeface="Arial"/>
                <a:cs typeface="Arial"/>
              </a:rPr>
              <a:t>1</a:t>
            </a:r>
            <a:r>
              <a:rPr sz="1050" i="1" spc="150" baseline="27777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A6A6A6"/>
                </a:solidFill>
                <a:latin typeface="Arial"/>
                <a:cs typeface="Arial"/>
              </a:rPr>
              <a:t>CDC –</a:t>
            </a:r>
            <a:r>
              <a:rPr sz="1100" i="1" spc="-2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A6A6A6"/>
                </a:solidFill>
                <a:latin typeface="Arial"/>
                <a:cs typeface="Arial"/>
              </a:rPr>
              <a:t>202</a:t>
            </a:r>
            <a:r>
              <a:rPr lang="en-US" sz="1100" i="1" dirty="0">
                <a:solidFill>
                  <a:srgbClr val="A6A6A6"/>
                </a:solidFill>
                <a:latin typeface="Arial"/>
                <a:cs typeface="Arial"/>
              </a:rPr>
              <a:t>3</a:t>
            </a:r>
            <a:r>
              <a:rPr sz="1100" i="1" spc="-20" dirty="0">
                <a:solidFill>
                  <a:srgbClr val="A6A6A6"/>
                </a:solidFill>
                <a:latin typeface="Arial"/>
                <a:cs typeface="Arial"/>
              </a:rPr>
              <a:t> data</a:t>
            </a:r>
            <a:endParaRPr sz="1100" dirty="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</a:pPr>
            <a:r>
              <a:rPr sz="1050" i="1" baseline="27777" dirty="0">
                <a:solidFill>
                  <a:srgbClr val="A6A6A6"/>
                </a:solidFill>
                <a:latin typeface="Arial"/>
                <a:cs typeface="Arial"/>
              </a:rPr>
              <a:t>2</a:t>
            </a:r>
            <a:r>
              <a:rPr sz="1050" i="1" spc="-30" baseline="27777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A6A6A6"/>
                </a:solidFill>
                <a:latin typeface="Arial"/>
                <a:cs typeface="Arial"/>
              </a:rPr>
              <a:t>The</a:t>
            </a:r>
            <a:r>
              <a:rPr sz="1100" i="1" spc="-3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A6A6A6"/>
                </a:solidFill>
                <a:latin typeface="Arial"/>
                <a:cs typeface="Arial"/>
              </a:rPr>
              <a:t>American</a:t>
            </a:r>
            <a:r>
              <a:rPr sz="1100" i="1" spc="-3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A6A6A6"/>
                </a:solidFill>
                <a:latin typeface="Arial"/>
                <a:cs typeface="Arial"/>
              </a:rPr>
              <a:t>Diabetes</a:t>
            </a:r>
            <a:r>
              <a:rPr sz="1100" i="1" spc="-3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100" i="1" spc="-10" dirty="0">
                <a:solidFill>
                  <a:srgbClr val="A6A6A6"/>
                </a:solidFill>
                <a:latin typeface="Arial"/>
                <a:cs typeface="Arial"/>
              </a:rPr>
              <a:t>Association</a:t>
            </a:r>
            <a:endParaRPr sz="1100" dirty="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882843" y="701132"/>
            <a:ext cx="11306835" cy="4463555"/>
            <a:chOff x="885164" y="487158"/>
            <a:chExt cx="11306835" cy="446355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82641" y="487158"/>
              <a:ext cx="4209358" cy="446355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5164" y="2472724"/>
              <a:ext cx="1133855" cy="91973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1539" y="2392679"/>
              <a:ext cx="814578" cy="919734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24180" y="327151"/>
            <a:ext cx="569531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-135" dirty="0">
                <a:solidFill>
                  <a:srgbClr val="15468F"/>
                </a:solidFill>
                <a:latin typeface="Arial"/>
                <a:cs typeface="Arial"/>
              </a:rPr>
              <a:t>Facts</a:t>
            </a:r>
            <a:r>
              <a:rPr sz="4000" b="1" spc="-275" dirty="0">
                <a:solidFill>
                  <a:srgbClr val="15468F"/>
                </a:solidFill>
                <a:latin typeface="Arial"/>
                <a:cs typeface="Arial"/>
              </a:rPr>
              <a:t> </a:t>
            </a:r>
            <a:r>
              <a:rPr sz="4000" b="1" spc="-135" dirty="0">
                <a:solidFill>
                  <a:srgbClr val="15468F"/>
                </a:solidFill>
                <a:latin typeface="Arial"/>
                <a:cs typeface="Arial"/>
              </a:rPr>
              <a:t>(for</a:t>
            </a:r>
            <a:r>
              <a:rPr sz="4000" b="1" spc="-265" dirty="0">
                <a:solidFill>
                  <a:srgbClr val="15468F"/>
                </a:solidFill>
                <a:latin typeface="Arial"/>
                <a:cs typeface="Arial"/>
              </a:rPr>
              <a:t> </a:t>
            </a:r>
            <a:r>
              <a:rPr sz="4000" b="1" spc="-114" dirty="0">
                <a:solidFill>
                  <a:srgbClr val="15468F"/>
                </a:solidFill>
                <a:latin typeface="Arial"/>
                <a:cs typeface="Arial"/>
              </a:rPr>
              <a:t>the</a:t>
            </a:r>
            <a:r>
              <a:rPr sz="4000" b="1" spc="-270" dirty="0">
                <a:solidFill>
                  <a:srgbClr val="15468F"/>
                </a:solidFill>
                <a:latin typeface="Arial"/>
                <a:cs typeface="Arial"/>
              </a:rPr>
              <a:t> </a:t>
            </a:r>
            <a:r>
              <a:rPr sz="4000" b="1" spc="-80" dirty="0">
                <a:solidFill>
                  <a:srgbClr val="15468F"/>
                </a:solidFill>
                <a:latin typeface="Arial"/>
                <a:cs typeface="Arial"/>
              </a:rPr>
              <a:t>USA):</a:t>
            </a:r>
            <a:endParaRPr sz="40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26037" y="1165048"/>
            <a:ext cx="1846934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600" spc="-345" dirty="0">
                <a:solidFill>
                  <a:srgbClr val="FFC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/>
                <a:cs typeface="Arial Black"/>
              </a:rPr>
              <a:t>&gt;</a:t>
            </a:r>
            <a:r>
              <a:rPr lang="en-US" sz="7200" spc="-345" dirty="0">
                <a:solidFill>
                  <a:srgbClr val="FFC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/>
                <a:cs typeface="Arial Black"/>
              </a:rPr>
              <a:t>80</a:t>
            </a:r>
            <a:endParaRPr sz="7200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Arial Black"/>
              <a:cs typeface="Arial Blac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049554" y="1035102"/>
            <a:ext cx="654811" cy="695960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spc="-50" dirty="0">
                <a:solidFill>
                  <a:srgbClr val="FFC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/>
                <a:cs typeface="Arial Black"/>
              </a:rPr>
              <a:t>%</a:t>
            </a:r>
            <a:endParaRPr sz="4400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Arial Black"/>
              <a:cs typeface="Arial Black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879028" y="1141713"/>
            <a:ext cx="4422140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dirty="0">
                <a:solidFill>
                  <a:srgbClr val="404040"/>
                </a:solidFill>
                <a:latin typeface="Arial"/>
                <a:cs typeface="Arial"/>
              </a:rPr>
              <a:t>of</a:t>
            </a:r>
            <a:r>
              <a:rPr sz="2600" spc="-6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404040"/>
                </a:solidFill>
                <a:latin typeface="Arial"/>
                <a:cs typeface="Arial"/>
              </a:rPr>
              <a:t>the</a:t>
            </a:r>
            <a:r>
              <a:rPr sz="2600" spc="-6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lang="en-US" sz="2600" dirty="0">
                <a:solidFill>
                  <a:srgbClr val="404040"/>
                </a:solidFill>
                <a:latin typeface="Arial"/>
                <a:cs typeface="Arial"/>
              </a:rPr>
              <a:t>155</a:t>
            </a:r>
            <a:r>
              <a:rPr sz="2600" spc="-6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404040"/>
                </a:solidFill>
                <a:latin typeface="Arial"/>
                <a:cs typeface="Arial"/>
              </a:rPr>
              <a:t>million</a:t>
            </a:r>
            <a:r>
              <a:rPr sz="2600" spc="-5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404040"/>
                </a:solidFill>
                <a:latin typeface="Arial"/>
                <a:cs typeface="Arial"/>
              </a:rPr>
              <a:t>people</a:t>
            </a:r>
            <a:r>
              <a:rPr sz="2600" spc="-4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spc="-20" dirty="0">
                <a:solidFill>
                  <a:srgbClr val="404040"/>
                </a:solidFill>
                <a:latin typeface="Arial"/>
                <a:cs typeface="Arial"/>
              </a:rPr>
              <a:t>with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895206" y="1500482"/>
            <a:ext cx="6140831" cy="8258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600" dirty="0">
                <a:solidFill>
                  <a:srgbClr val="404040"/>
                </a:solidFill>
                <a:latin typeface="Arial"/>
                <a:cs typeface="Arial"/>
              </a:rPr>
              <a:t>high blood sugar</a:t>
            </a:r>
            <a:r>
              <a:rPr sz="2600" spc="-10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lang="en-US" sz="2600" spc="-105" dirty="0">
                <a:solidFill>
                  <a:srgbClr val="404040"/>
                </a:solidFill>
                <a:latin typeface="Arial"/>
                <a:cs typeface="Arial"/>
              </a:rPr>
              <a:t>(hyperglycemia)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dirty="0">
                <a:solidFill>
                  <a:srgbClr val="404040"/>
                </a:solidFill>
                <a:latin typeface="Arial"/>
                <a:cs typeface="Arial"/>
              </a:rPr>
              <a:t>don’t</a:t>
            </a:r>
            <a:r>
              <a:rPr sz="2600" spc="-10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404040"/>
                </a:solidFill>
                <a:latin typeface="Arial"/>
                <a:cs typeface="Arial"/>
              </a:rPr>
              <a:t>know</a:t>
            </a:r>
            <a:r>
              <a:rPr sz="2600" spc="-11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spc="-25" dirty="0">
                <a:solidFill>
                  <a:srgbClr val="404040"/>
                </a:solidFill>
                <a:latin typeface="Arial"/>
                <a:cs typeface="Arial"/>
              </a:rPr>
              <a:t>it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979213" y="2606653"/>
            <a:ext cx="2065655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600" dirty="0">
                <a:solidFill>
                  <a:srgbClr val="404040"/>
                </a:solidFill>
                <a:latin typeface="Arial"/>
                <a:cs typeface="Arial"/>
              </a:rPr>
              <a:t>of</a:t>
            </a:r>
            <a:r>
              <a:rPr sz="2600" spc="-6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404040"/>
                </a:solidFill>
                <a:latin typeface="Arial"/>
                <a:cs typeface="Arial"/>
              </a:rPr>
              <a:t>people</a:t>
            </a:r>
            <a:r>
              <a:rPr sz="2600" spc="-3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spc="-20" dirty="0">
                <a:solidFill>
                  <a:srgbClr val="404040"/>
                </a:solidFill>
                <a:latin typeface="Arial"/>
                <a:cs typeface="Arial"/>
              </a:rPr>
              <a:t>with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973118" y="2951077"/>
            <a:ext cx="2412365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600" spc="-10" dirty="0">
                <a:solidFill>
                  <a:srgbClr val="404040"/>
                </a:solidFill>
                <a:latin typeface="Arial"/>
                <a:cs typeface="Arial"/>
              </a:rPr>
              <a:t>Type</a:t>
            </a:r>
            <a:r>
              <a:rPr sz="2600" spc="-9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lang="en-US" sz="2600" dirty="0">
                <a:solidFill>
                  <a:srgbClr val="404040"/>
                </a:solidFill>
                <a:latin typeface="Arial"/>
                <a:cs typeface="Arial"/>
              </a:rPr>
              <a:t>2</a:t>
            </a:r>
            <a:r>
              <a:rPr sz="2600" spc="-9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spc="-10" dirty="0">
                <a:solidFill>
                  <a:srgbClr val="404040"/>
                </a:solidFill>
                <a:latin typeface="Arial"/>
                <a:cs typeface="Arial"/>
              </a:rPr>
              <a:t>Diabetes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216959" y="3296263"/>
            <a:ext cx="3194050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600" dirty="0">
                <a:solidFill>
                  <a:srgbClr val="404040"/>
                </a:solidFill>
                <a:latin typeface="Arial"/>
                <a:cs typeface="Arial"/>
              </a:rPr>
              <a:t>are</a:t>
            </a:r>
            <a:r>
              <a:rPr sz="2600" spc="-4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404040"/>
                </a:solidFill>
                <a:latin typeface="Arial"/>
                <a:cs typeface="Arial"/>
              </a:rPr>
              <a:t>yet</a:t>
            </a:r>
            <a:r>
              <a:rPr sz="2600" spc="-3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spc="-10" dirty="0">
                <a:solidFill>
                  <a:srgbClr val="404040"/>
                </a:solidFill>
                <a:latin typeface="Arial"/>
                <a:cs typeface="Arial"/>
              </a:rPr>
              <a:t>undiagnosed</a:t>
            </a:r>
            <a:r>
              <a:rPr sz="2550" spc="-15" baseline="26143" dirty="0">
                <a:solidFill>
                  <a:srgbClr val="404040"/>
                </a:solidFill>
                <a:latin typeface="Arial"/>
                <a:cs typeface="Arial"/>
              </a:rPr>
              <a:t>1</a:t>
            </a:r>
            <a:endParaRPr sz="2550" baseline="26143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201769" y="2593311"/>
            <a:ext cx="2098292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7200" spc="-525" dirty="0">
                <a:solidFill>
                  <a:srgbClr val="15468F"/>
                </a:solidFill>
                <a:latin typeface="Arial Black"/>
                <a:cs typeface="Arial Black"/>
              </a:rPr>
              <a:t>27.6</a:t>
            </a:r>
            <a:endParaRPr sz="7200" dirty="0">
              <a:latin typeface="Arial Black"/>
              <a:cs typeface="Arial Black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113415" y="2492846"/>
            <a:ext cx="83883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0" dirty="0">
                <a:solidFill>
                  <a:srgbClr val="15468F"/>
                </a:solidFill>
                <a:latin typeface="Arial Black"/>
                <a:cs typeface="Arial Black"/>
              </a:rPr>
              <a:t>%</a:t>
            </a:r>
            <a:endParaRPr sz="4400" dirty="0">
              <a:latin typeface="Arial Black"/>
              <a:cs typeface="Arial Black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65182" y="4874675"/>
            <a:ext cx="4441190" cy="1263650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38100" marR="30480">
              <a:lnSpc>
                <a:spcPts val="3190"/>
              </a:lnSpc>
              <a:spcBef>
                <a:spcPts val="350"/>
              </a:spcBef>
            </a:pPr>
            <a:r>
              <a:rPr sz="2800" b="1" dirty="0">
                <a:solidFill>
                  <a:srgbClr val="404040"/>
                </a:solidFill>
                <a:latin typeface="Arial"/>
                <a:cs typeface="Arial"/>
              </a:rPr>
              <a:t>38.4</a:t>
            </a:r>
            <a:r>
              <a:rPr sz="2800" b="1" spc="-5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404040"/>
                </a:solidFill>
                <a:latin typeface="Arial"/>
                <a:cs typeface="Arial"/>
              </a:rPr>
              <a:t>million</a:t>
            </a:r>
            <a:r>
              <a:rPr sz="2800" b="1" spc="-19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Arial"/>
                <a:cs typeface="Arial"/>
              </a:rPr>
              <a:t>Americans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have</a:t>
            </a:r>
            <a:r>
              <a:rPr sz="2800" spc="-6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diabetes</a:t>
            </a:r>
            <a:r>
              <a:rPr sz="2800" spc="-5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–</a:t>
            </a:r>
            <a:r>
              <a:rPr sz="2800" spc="-7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and</a:t>
            </a:r>
            <a:r>
              <a:rPr sz="2800" spc="-5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b="1" spc="-25" dirty="0">
                <a:solidFill>
                  <a:srgbClr val="404040"/>
                </a:solidFill>
                <a:latin typeface="Arial"/>
                <a:cs typeface="Arial"/>
              </a:rPr>
              <a:t>1.1 </a:t>
            </a:r>
            <a:r>
              <a:rPr sz="2800" b="1" dirty="0">
                <a:solidFill>
                  <a:srgbClr val="404040"/>
                </a:solidFill>
                <a:latin typeface="Arial"/>
                <a:cs typeface="Arial"/>
              </a:rPr>
              <a:t>million</a:t>
            </a:r>
            <a:r>
              <a:rPr sz="2800" b="1" spc="-7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(12.1%)</a:t>
            </a:r>
            <a:r>
              <a:rPr sz="2800" spc="-4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in</a:t>
            </a:r>
            <a:r>
              <a:rPr sz="2800" spc="-5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Arial"/>
                <a:cs typeface="Arial"/>
              </a:rPr>
              <a:t>Georgia</a:t>
            </a:r>
            <a:r>
              <a:rPr sz="2775" spc="-15" baseline="25525" dirty="0">
                <a:solidFill>
                  <a:srgbClr val="404040"/>
                </a:solidFill>
                <a:latin typeface="Arial"/>
                <a:cs typeface="Arial"/>
              </a:rPr>
              <a:t>2</a:t>
            </a:r>
            <a:endParaRPr sz="2775" baseline="25525" dirty="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17786" y="3865999"/>
            <a:ext cx="2767965" cy="10900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7000" spc="-620" dirty="0">
                <a:solidFill>
                  <a:srgbClr val="FFC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/>
                <a:cs typeface="Arial Black"/>
              </a:rPr>
              <a:t>12</a:t>
            </a:r>
            <a:r>
              <a:rPr lang="en-US" sz="7000" spc="-620" dirty="0">
                <a:solidFill>
                  <a:srgbClr val="FFC000"/>
                </a:solidFill>
                <a:latin typeface="Arial Black"/>
                <a:cs typeface="Arial Black"/>
              </a:rPr>
              <a:t> </a:t>
            </a:r>
            <a:endParaRPr sz="5600" dirty="0">
              <a:latin typeface="Arial Black"/>
              <a:cs typeface="Arial Black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905970" y="4845663"/>
            <a:ext cx="4288530" cy="1327286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 marR="5080">
              <a:lnSpc>
                <a:spcPts val="3190"/>
              </a:lnSpc>
              <a:spcBef>
                <a:spcPts val="350"/>
              </a:spcBef>
            </a:pP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At</a:t>
            </a:r>
            <a:r>
              <a:rPr sz="2800" spc="-6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current</a:t>
            </a:r>
            <a:r>
              <a:rPr sz="2800" spc="-4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trends,</a:t>
            </a:r>
            <a:r>
              <a:rPr sz="2800" spc="-5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404040"/>
                </a:solidFill>
                <a:latin typeface="Arial"/>
                <a:cs typeface="Arial"/>
              </a:rPr>
              <a:t>over </a:t>
            </a:r>
            <a:endParaRPr lang="en-US" sz="2800" spc="-20" dirty="0">
              <a:solidFill>
                <a:srgbClr val="404040"/>
              </a:solidFill>
              <a:latin typeface="Arial"/>
              <a:cs typeface="Arial"/>
            </a:endParaRPr>
          </a:p>
          <a:p>
            <a:pPr marL="12700" marR="5080">
              <a:lnSpc>
                <a:spcPts val="3190"/>
              </a:lnSpc>
              <a:spcBef>
                <a:spcPts val="350"/>
              </a:spcBef>
            </a:pPr>
            <a:r>
              <a:rPr sz="2800" b="1" dirty="0">
                <a:solidFill>
                  <a:srgbClr val="404040"/>
                </a:solidFill>
                <a:latin typeface="Arial"/>
                <a:cs typeface="Arial"/>
              </a:rPr>
              <a:t>100</a:t>
            </a:r>
            <a:r>
              <a:rPr sz="2800" b="1" spc="-4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404040"/>
                </a:solidFill>
                <a:latin typeface="Arial"/>
                <a:cs typeface="Arial"/>
              </a:rPr>
              <a:t>million</a:t>
            </a:r>
            <a:r>
              <a:rPr sz="2800" b="1" spc="-5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lang="en-US" sz="2800" b="1" spc="-50" dirty="0">
                <a:solidFill>
                  <a:srgbClr val="404040"/>
                </a:solidFill>
                <a:latin typeface="Arial"/>
                <a:cs typeface="Arial"/>
              </a:rPr>
              <a:t>in the U.S.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will</a:t>
            </a:r>
            <a:r>
              <a:rPr sz="2800" spc="-3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404040"/>
                </a:solidFill>
                <a:latin typeface="Arial"/>
                <a:cs typeface="Arial"/>
              </a:rPr>
              <a:t>have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diabetes</a:t>
            </a:r>
            <a:r>
              <a:rPr sz="2800" spc="-5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by</a:t>
            </a:r>
            <a:r>
              <a:rPr sz="2800" spc="-4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Arial"/>
                <a:cs typeface="Arial"/>
              </a:rPr>
              <a:t>2050!</a:t>
            </a:r>
            <a:endParaRPr sz="2800" dirty="0">
              <a:latin typeface="Arial"/>
              <a:cs typeface="Arial"/>
            </a:endParaRPr>
          </a:p>
        </p:txBody>
      </p:sp>
      <p:grpSp>
        <p:nvGrpSpPr>
          <p:cNvPr id="14" name="object 44">
            <a:extLst>
              <a:ext uri="{FF2B5EF4-FFF2-40B4-BE49-F238E27FC236}">
                <a16:creationId xmlns:a16="http://schemas.microsoft.com/office/drawing/2014/main" id="{67B9C415-3510-E683-029E-981DE7FB1F58}"/>
              </a:ext>
            </a:extLst>
          </p:cNvPr>
          <p:cNvGrpSpPr/>
          <p:nvPr/>
        </p:nvGrpSpPr>
        <p:grpSpPr>
          <a:xfrm>
            <a:off x="509016" y="5011673"/>
            <a:ext cx="11683365" cy="1846580"/>
            <a:chOff x="509016" y="5011673"/>
            <a:chExt cx="11683365" cy="1846580"/>
          </a:xfrm>
        </p:grpSpPr>
        <p:pic>
          <p:nvPicPr>
            <p:cNvPr id="22" name="object 45">
              <a:extLst>
                <a:ext uri="{FF2B5EF4-FFF2-40B4-BE49-F238E27FC236}">
                  <a16:creationId xmlns:a16="http://schemas.microsoft.com/office/drawing/2014/main" id="{B73C4CA6-95F1-E2FA-C777-91E391D63D8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9016" y="5011673"/>
              <a:ext cx="11682984" cy="1846292"/>
            </a:xfrm>
            <a:prstGeom prst="rect">
              <a:avLst/>
            </a:prstGeom>
          </p:spPr>
        </p:pic>
        <p:sp>
          <p:nvSpPr>
            <p:cNvPr id="23" name="object 46">
              <a:extLst>
                <a:ext uri="{FF2B5EF4-FFF2-40B4-BE49-F238E27FC236}">
                  <a16:creationId xmlns:a16="http://schemas.microsoft.com/office/drawing/2014/main" id="{B2550C34-D0EE-41AB-BA44-4B4D64552AC5}"/>
                </a:ext>
              </a:extLst>
            </p:cNvPr>
            <p:cNvSpPr/>
            <p:nvPr/>
          </p:nvSpPr>
          <p:spPr>
            <a:xfrm>
              <a:off x="509016" y="6284213"/>
              <a:ext cx="11683365" cy="574040"/>
            </a:xfrm>
            <a:custGeom>
              <a:avLst/>
              <a:gdLst/>
              <a:ahLst/>
              <a:cxnLst/>
              <a:rect l="l" t="t" r="r" b="b"/>
              <a:pathLst>
                <a:path w="11683365" h="574040">
                  <a:moveTo>
                    <a:pt x="11682984" y="0"/>
                  </a:moveTo>
                  <a:lnTo>
                    <a:pt x="11573560" y="24520"/>
                  </a:lnTo>
                  <a:lnTo>
                    <a:pt x="11497402" y="40475"/>
                  </a:lnTo>
                  <a:lnTo>
                    <a:pt x="11418737" y="56121"/>
                  </a:lnTo>
                  <a:lnTo>
                    <a:pt x="11337618" y="71461"/>
                  </a:lnTo>
                  <a:lnTo>
                    <a:pt x="11254094" y="86497"/>
                  </a:lnTo>
                  <a:lnTo>
                    <a:pt x="11168219" y="101233"/>
                  </a:lnTo>
                  <a:lnTo>
                    <a:pt x="11080043" y="115671"/>
                  </a:lnTo>
                  <a:lnTo>
                    <a:pt x="10989618" y="129815"/>
                  </a:lnTo>
                  <a:lnTo>
                    <a:pt x="10896996" y="143667"/>
                  </a:lnTo>
                  <a:lnTo>
                    <a:pt x="10802228" y="157231"/>
                  </a:lnTo>
                  <a:lnTo>
                    <a:pt x="10705365" y="170509"/>
                  </a:lnTo>
                  <a:lnTo>
                    <a:pt x="10606461" y="183505"/>
                  </a:lnTo>
                  <a:lnTo>
                    <a:pt x="10505565" y="196221"/>
                  </a:lnTo>
                  <a:lnTo>
                    <a:pt x="10402729" y="208661"/>
                  </a:lnTo>
                  <a:lnTo>
                    <a:pt x="10244952" y="226809"/>
                  </a:lnTo>
                  <a:lnTo>
                    <a:pt x="10083101" y="244352"/>
                  </a:lnTo>
                  <a:lnTo>
                    <a:pt x="9917350" y="261300"/>
                  </a:lnTo>
                  <a:lnTo>
                    <a:pt x="9747874" y="277662"/>
                  </a:lnTo>
                  <a:lnTo>
                    <a:pt x="9574846" y="293450"/>
                  </a:lnTo>
                  <a:lnTo>
                    <a:pt x="9398440" y="308674"/>
                  </a:lnTo>
                  <a:lnTo>
                    <a:pt x="9218830" y="323342"/>
                  </a:lnTo>
                  <a:lnTo>
                    <a:pt x="8974668" y="342056"/>
                  </a:lnTo>
                  <a:lnTo>
                    <a:pt x="8725533" y="359825"/>
                  </a:lnTo>
                  <a:lnTo>
                    <a:pt x="8471836" y="376674"/>
                  </a:lnTo>
                  <a:lnTo>
                    <a:pt x="8213992" y="392628"/>
                  </a:lnTo>
                  <a:lnTo>
                    <a:pt x="7952411" y="407710"/>
                  </a:lnTo>
                  <a:lnTo>
                    <a:pt x="7620811" y="425372"/>
                  </a:lnTo>
                  <a:lnTo>
                    <a:pt x="7284823" y="441757"/>
                  </a:lnTo>
                  <a:lnTo>
                    <a:pt x="6945255" y="456910"/>
                  </a:lnTo>
                  <a:lnTo>
                    <a:pt x="6602911" y="470880"/>
                  </a:lnTo>
                  <a:lnTo>
                    <a:pt x="6189569" y="486146"/>
                  </a:lnTo>
                  <a:lnTo>
                    <a:pt x="5774783" y="499855"/>
                  </a:lnTo>
                  <a:lnTo>
                    <a:pt x="5290899" y="513990"/>
                  </a:lnTo>
                  <a:lnTo>
                    <a:pt x="4740639" y="527850"/>
                  </a:lnTo>
                  <a:lnTo>
                    <a:pt x="4196475" y="539447"/>
                  </a:lnTo>
                  <a:lnTo>
                    <a:pt x="3595687" y="550026"/>
                  </a:lnTo>
                  <a:lnTo>
                    <a:pt x="2884395" y="559795"/>
                  </a:lnTo>
                  <a:lnTo>
                    <a:pt x="2087464" y="567500"/>
                  </a:lnTo>
                  <a:lnTo>
                    <a:pt x="1191534" y="572433"/>
                  </a:lnTo>
                  <a:lnTo>
                    <a:pt x="0" y="573493"/>
                  </a:lnTo>
                  <a:lnTo>
                    <a:pt x="11682984" y="573493"/>
                  </a:lnTo>
                  <a:lnTo>
                    <a:pt x="11682984" y="0"/>
                  </a:lnTo>
                  <a:close/>
                </a:path>
              </a:pathLst>
            </a:custGeom>
            <a:solidFill>
              <a:srgbClr val="FFFFFF">
                <a:alpha val="4588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47">
              <a:extLst>
                <a:ext uri="{FF2B5EF4-FFF2-40B4-BE49-F238E27FC236}">
                  <a16:creationId xmlns:a16="http://schemas.microsoft.com/office/drawing/2014/main" id="{1C36BDF2-AEF4-040E-CD4D-CCC168F7DA73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083289" y="5804915"/>
              <a:ext cx="918209" cy="919734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0F6C4D33-5AB5-1E05-11BC-F04242E39104}"/>
              </a:ext>
            </a:extLst>
          </p:cNvPr>
          <p:cNvSpPr txBox="1"/>
          <p:nvPr/>
        </p:nvSpPr>
        <p:spPr>
          <a:xfrm>
            <a:off x="1893815" y="3752320"/>
            <a:ext cx="61590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spc="-15" dirty="0">
                <a:solidFill>
                  <a:srgbClr val="FFC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/>
                <a:cs typeface="Arial Black"/>
              </a:rPr>
              <a:t>%</a:t>
            </a:r>
            <a:endParaRPr lang="en-US" sz="4400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92D703-DF33-1AE2-2C03-56575959EF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0" y="2133600"/>
            <a:ext cx="7571014" cy="2646878"/>
          </a:xfrm>
        </p:spPr>
        <p:txBody>
          <a:bodyPr/>
          <a:lstStyle/>
          <a:p>
            <a:r>
              <a:rPr lang="en-US" sz="3600" spc="-35" dirty="0">
                <a:solidFill>
                  <a:schemeClr val="tx1"/>
                </a:solidFill>
              </a:rPr>
              <a:t>Raise </a:t>
            </a:r>
            <a:r>
              <a:rPr lang="en-US" sz="3600" spc="-45" dirty="0">
                <a:solidFill>
                  <a:schemeClr val="tx1"/>
                </a:solidFill>
              </a:rPr>
              <a:t>public </a:t>
            </a:r>
            <a:r>
              <a:rPr lang="en-US" sz="3600" spc="-45" dirty="0">
                <a:solidFill>
                  <a:srgbClr val="0070C0"/>
                </a:solidFill>
              </a:rPr>
              <a:t>awareness</a:t>
            </a:r>
            <a:r>
              <a:rPr lang="en-US" sz="3600" spc="-45" dirty="0">
                <a:solidFill>
                  <a:schemeClr val="tx1"/>
                </a:solidFill>
              </a:rPr>
              <a:t> and get people </a:t>
            </a:r>
            <a:r>
              <a:rPr lang="en-US" sz="3600" spc="-45" dirty="0">
                <a:solidFill>
                  <a:srgbClr val="0070C0"/>
                </a:solidFill>
              </a:rPr>
              <a:t>screened</a:t>
            </a:r>
            <a:r>
              <a:rPr lang="en-US" sz="3600" spc="-45" dirty="0">
                <a:solidFill>
                  <a:schemeClr val="tx1"/>
                </a:solidFill>
              </a:rPr>
              <a:t> for high blood sugar </a:t>
            </a:r>
            <a:r>
              <a:rPr lang="en-US" sz="3600" b="1" spc="-45" dirty="0">
                <a:solidFill>
                  <a:schemeClr val="tx1"/>
                </a:solidFill>
              </a:rPr>
              <a:t>before</a:t>
            </a:r>
            <a:r>
              <a:rPr lang="en-US" sz="3600" spc="-45" dirty="0">
                <a:solidFill>
                  <a:schemeClr val="tx1"/>
                </a:solidFill>
              </a:rPr>
              <a:t> diabetes and organ damage can occur</a:t>
            </a:r>
            <a:r>
              <a:rPr lang="en-US" sz="3600" spc="-45" dirty="0">
                <a:solidFill>
                  <a:srgbClr val="15468F"/>
                </a:solidFill>
              </a:rPr>
              <a:t>. </a:t>
            </a:r>
            <a:endParaRPr lang="en-US" sz="3600" dirty="0"/>
          </a:p>
          <a:p>
            <a:endParaRPr lang="en-US" dirty="0"/>
          </a:p>
        </p:txBody>
      </p:sp>
      <p:sp>
        <p:nvSpPr>
          <p:cNvPr id="5" name="object 9">
            <a:extLst>
              <a:ext uri="{FF2B5EF4-FFF2-40B4-BE49-F238E27FC236}">
                <a16:creationId xmlns:a16="http://schemas.microsoft.com/office/drawing/2014/main" id="{E08760EC-E7FE-3DAB-36D5-381F7E911E6D}"/>
              </a:ext>
            </a:extLst>
          </p:cNvPr>
          <p:cNvSpPr txBox="1"/>
          <p:nvPr/>
        </p:nvSpPr>
        <p:spPr>
          <a:xfrm>
            <a:off x="3502850" y="613759"/>
            <a:ext cx="739375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400" b="1" spc="-135" dirty="0">
                <a:solidFill>
                  <a:srgbClr val="15468F"/>
                </a:solidFill>
                <a:latin typeface="Arial"/>
                <a:cs typeface="Arial"/>
              </a:rPr>
              <a:t>Our Lions &amp; Leos Mission:</a:t>
            </a:r>
            <a:endParaRPr lang="en-US" sz="44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8958E3-EC86-08BB-25AE-1A5D12063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462" y="1562100"/>
            <a:ext cx="3097724" cy="3733800"/>
          </a:xfrm>
          <a:prstGeom prst="rect">
            <a:avLst/>
          </a:prstGeom>
        </p:spPr>
      </p:pic>
      <p:grpSp>
        <p:nvGrpSpPr>
          <p:cNvPr id="9" name="object 44">
            <a:extLst>
              <a:ext uri="{FF2B5EF4-FFF2-40B4-BE49-F238E27FC236}">
                <a16:creationId xmlns:a16="http://schemas.microsoft.com/office/drawing/2014/main" id="{EB90E48F-D576-98C1-5BF5-AF0F1CEBE7BE}"/>
              </a:ext>
            </a:extLst>
          </p:cNvPr>
          <p:cNvGrpSpPr/>
          <p:nvPr/>
        </p:nvGrpSpPr>
        <p:grpSpPr>
          <a:xfrm>
            <a:off x="509016" y="5011673"/>
            <a:ext cx="11683365" cy="1846580"/>
            <a:chOff x="509016" y="5011673"/>
            <a:chExt cx="11683365" cy="1846580"/>
          </a:xfrm>
        </p:grpSpPr>
        <p:pic>
          <p:nvPicPr>
            <p:cNvPr id="10" name="object 45">
              <a:extLst>
                <a:ext uri="{FF2B5EF4-FFF2-40B4-BE49-F238E27FC236}">
                  <a16:creationId xmlns:a16="http://schemas.microsoft.com/office/drawing/2014/main" id="{9F8AD409-1425-9408-62AE-D3157F1E765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9016" y="5011673"/>
              <a:ext cx="11682984" cy="1846292"/>
            </a:xfrm>
            <a:prstGeom prst="rect">
              <a:avLst/>
            </a:prstGeom>
          </p:spPr>
        </p:pic>
        <p:sp>
          <p:nvSpPr>
            <p:cNvPr id="11" name="object 46">
              <a:extLst>
                <a:ext uri="{FF2B5EF4-FFF2-40B4-BE49-F238E27FC236}">
                  <a16:creationId xmlns:a16="http://schemas.microsoft.com/office/drawing/2014/main" id="{71F9EAC5-BD64-EABF-36C7-204C1D5F386F}"/>
                </a:ext>
              </a:extLst>
            </p:cNvPr>
            <p:cNvSpPr/>
            <p:nvPr/>
          </p:nvSpPr>
          <p:spPr>
            <a:xfrm>
              <a:off x="509016" y="6284213"/>
              <a:ext cx="11683365" cy="574040"/>
            </a:xfrm>
            <a:custGeom>
              <a:avLst/>
              <a:gdLst/>
              <a:ahLst/>
              <a:cxnLst/>
              <a:rect l="l" t="t" r="r" b="b"/>
              <a:pathLst>
                <a:path w="11683365" h="574040">
                  <a:moveTo>
                    <a:pt x="11682984" y="0"/>
                  </a:moveTo>
                  <a:lnTo>
                    <a:pt x="11573560" y="24520"/>
                  </a:lnTo>
                  <a:lnTo>
                    <a:pt x="11497402" y="40475"/>
                  </a:lnTo>
                  <a:lnTo>
                    <a:pt x="11418737" y="56121"/>
                  </a:lnTo>
                  <a:lnTo>
                    <a:pt x="11337618" y="71461"/>
                  </a:lnTo>
                  <a:lnTo>
                    <a:pt x="11254094" y="86497"/>
                  </a:lnTo>
                  <a:lnTo>
                    <a:pt x="11168219" y="101233"/>
                  </a:lnTo>
                  <a:lnTo>
                    <a:pt x="11080043" y="115671"/>
                  </a:lnTo>
                  <a:lnTo>
                    <a:pt x="10989618" y="129815"/>
                  </a:lnTo>
                  <a:lnTo>
                    <a:pt x="10896996" y="143667"/>
                  </a:lnTo>
                  <a:lnTo>
                    <a:pt x="10802228" y="157231"/>
                  </a:lnTo>
                  <a:lnTo>
                    <a:pt x="10705365" y="170509"/>
                  </a:lnTo>
                  <a:lnTo>
                    <a:pt x="10606461" y="183505"/>
                  </a:lnTo>
                  <a:lnTo>
                    <a:pt x="10505565" y="196221"/>
                  </a:lnTo>
                  <a:lnTo>
                    <a:pt x="10402729" y="208661"/>
                  </a:lnTo>
                  <a:lnTo>
                    <a:pt x="10244952" y="226809"/>
                  </a:lnTo>
                  <a:lnTo>
                    <a:pt x="10083101" y="244352"/>
                  </a:lnTo>
                  <a:lnTo>
                    <a:pt x="9917350" y="261300"/>
                  </a:lnTo>
                  <a:lnTo>
                    <a:pt x="9747874" y="277662"/>
                  </a:lnTo>
                  <a:lnTo>
                    <a:pt x="9574846" y="293450"/>
                  </a:lnTo>
                  <a:lnTo>
                    <a:pt x="9398440" y="308674"/>
                  </a:lnTo>
                  <a:lnTo>
                    <a:pt x="9218830" y="323342"/>
                  </a:lnTo>
                  <a:lnTo>
                    <a:pt x="8974668" y="342056"/>
                  </a:lnTo>
                  <a:lnTo>
                    <a:pt x="8725533" y="359825"/>
                  </a:lnTo>
                  <a:lnTo>
                    <a:pt x="8471836" y="376674"/>
                  </a:lnTo>
                  <a:lnTo>
                    <a:pt x="8213992" y="392628"/>
                  </a:lnTo>
                  <a:lnTo>
                    <a:pt x="7952411" y="407710"/>
                  </a:lnTo>
                  <a:lnTo>
                    <a:pt x="7620811" y="425372"/>
                  </a:lnTo>
                  <a:lnTo>
                    <a:pt x="7284823" y="441757"/>
                  </a:lnTo>
                  <a:lnTo>
                    <a:pt x="6945255" y="456910"/>
                  </a:lnTo>
                  <a:lnTo>
                    <a:pt x="6602911" y="470880"/>
                  </a:lnTo>
                  <a:lnTo>
                    <a:pt x="6189569" y="486146"/>
                  </a:lnTo>
                  <a:lnTo>
                    <a:pt x="5774783" y="499855"/>
                  </a:lnTo>
                  <a:lnTo>
                    <a:pt x="5290899" y="513990"/>
                  </a:lnTo>
                  <a:lnTo>
                    <a:pt x="4740639" y="527850"/>
                  </a:lnTo>
                  <a:lnTo>
                    <a:pt x="4196475" y="539447"/>
                  </a:lnTo>
                  <a:lnTo>
                    <a:pt x="3595687" y="550026"/>
                  </a:lnTo>
                  <a:lnTo>
                    <a:pt x="2884395" y="559795"/>
                  </a:lnTo>
                  <a:lnTo>
                    <a:pt x="2087464" y="567500"/>
                  </a:lnTo>
                  <a:lnTo>
                    <a:pt x="1191534" y="572433"/>
                  </a:lnTo>
                  <a:lnTo>
                    <a:pt x="0" y="573493"/>
                  </a:lnTo>
                  <a:lnTo>
                    <a:pt x="11682984" y="573493"/>
                  </a:lnTo>
                  <a:lnTo>
                    <a:pt x="11682984" y="0"/>
                  </a:lnTo>
                  <a:close/>
                </a:path>
              </a:pathLst>
            </a:custGeom>
            <a:solidFill>
              <a:srgbClr val="FFFFFF">
                <a:alpha val="4588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47">
              <a:extLst>
                <a:ext uri="{FF2B5EF4-FFF2-40B4-BE49-F238E27FC236}">
                  <a16:creationId xmlns:a16="http://schemas.microsoft.com/office/drawing/2014/main" id="{C082908F-55C0-7375-70FE-F31D8157305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083289" y="5804915"/>
              <a:ext cx="918209" cy="9197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92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3242570"/>
              </p:ext>
            </p:extLst>
          </p:nvPr>
        </p:nvGraphicFramePr>
        <p:xfrm>
          <a:off x="735330" y="1832937"/>
          <a:ext cx="10721340" cy="33083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60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606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1670">
                <a:tc>
                  <a:txBody>
                    <a:bodyPr/>
                    <a:lstStyle/>
                    <a:p>
                      <a:pPr marL="60325" algn="ctr">
                        <a:lnSpc>
                          <a:spcPct val="100000"/>
                        </a:lnSpc>
                        <a:spcBef>
                          <a:spcPts val="1460"/>
                        </a:spcBef>
                      </a:pPr>
                      <a:r>
                        <a:rPr sz="2000" b="1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Age</a:t>
                      </a:r>
                      <a:r>
                        <a:rPr sz="2000" b="1" spc="-45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spc="-25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45+</a:t>
                      </a:r>
                      <a:endParaRPr sz="2000" dirty="0">
                        <a:solidFill>
                          <a:srgbClr val="C0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85420" marB="0">
                    <a:lnR w="28575">
                      <a:solidFill>
                        <a:srgbClr val="FFFFFF"/>
                      </a:solidFill>
                      <a:prstDash val="solid"/>
                    </a:lnR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71120" algn="ctr">
                        <a:lnSpc>
                          <a:spcPct val="100000"/>
                        </a:lnSpc>
                        <a:spcBef>
                          <a:spcPts val="1460"/>
                        </a:spcBef>
                      </a:pPr>
                      <a:r>
                        <a:rPr sz="2000" b="1" dirty="0">
                          <a:solidFill>
                            <a:srgbClr val="7030A0"/>
                          </a:solidFill>
                          <a:latin typeface="Arial"/>
                          <a:cs typeface="Arial"/>
                        </a:rPr>
                        <a:t>Overweight</a:t>
                      </a:r>
                      <a:r>
                        <a:rPr sz="2000" b="1" spc="-30" dirty="0">
                          <a:solidFill>
                            <a:srgbClr val="7030A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dirty="0">
                          <a:solidFill>
                            <a:srgbClr val="7030A0"/>
                          </a:solidFill>
                          <a:latin typeface="Arial"/>
                          <a:cs typeface="Arial"/>
                        </a:rPr>
                        <a:t>or</a:t>
                      </a:r>
                      <a:r>
                        <a:rPr sz="2000" b="1" spc="-15" dirty="0">
                          <a:solidFill>
                            <a:srgbClr val="7030A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7030A0"/>
                          </a:solidFill>
                          <a:latin typeface="Arial"/>
                          <a:cs typeface="Arial"/>
                        </a:rPr>
                        <a:t>obese</a:t>
                      </a:r>
                      <a:endParaRPr sz="2000" dirty="0">
                        <a:solidFill>
                          <a:srgbClr val="7030A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85420" marB="0">
                    <a:lnL w="28575">
                      <a:solidFill>
                        <a:srgbClr val="FFFFFF"/>
                      </a:solidFill>
                      <a:prstDash val="solid"/>
                    </a:lnL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1670">
                <a:tc>
                  <a:txBody>
                    <a:bodyPr/>
                    <a:lstStyle/>
                    <a:p>
                      <a:pPr marL="70485" algn="ctr">
                        <a:lnSpc>
                          <a:spcPct val="100000"/>
                        </a:lnSpc>
                        <a:spcBef>
                          <a:spcPts val="1350"/>
                        </a:spcBef>
                      </a:pPr>
                      <a:r>
                        <a:rPr sz="2000" b="1" dirty="0">
                          <a:solidFill>
                            <a:srgbClr val="7030A0"/>
                          </a:solidFill>
                          <a:latin typeface="Arial"/>
                          <a:cs typeface="Arial"/>
                        </a:rPr>
                        <a:t>Genetic</a:t>
                      </a:r>
                      <a:r>
                        <a:rPr sz="2000" b="1" spc="-45" dirty="0">
                          <a:solidFill>
                            <a:srgbClr val="7030A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7030A0"/>
                          </a:solidFill>
                          <a:latin typeface="Arial"/>
                          <a:cs typeface="Arial"/>
                        </a:rPr>
                        <a:t>predisposition</a:t>
                      </a:r>
                      <a:endParaRPr sz="2000" dirty="0">
                        <a:solidFill>
                          <a:srgbClr val="7030A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71450" marB="0"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73660" algn="ctr">
                        <a:lnSpc>
                          <a:spcPct val="100000"/>
                        </a:lnSpc>
                        <a:spcBef>
                          <a:spcPts val="1460"/>
                        </a:spcBef>
                      </a:pPr>
                      <a:r>
                        <a:rPr sz="2000" b="1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High</a:t>
                      </a:r>
                      <a:r>
                        <a:rPr sz="2000" b="1" spc="-45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blood</a:t>
                      </a:r>
                      <a:r>
                        <a:rPr sz="2000" b="1" spc="-40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pressure</a:t>
                      </a:r>
                      <a:endParaRPr sz="2000" dirty="0">
                        <a:solidFill>
                          <a:srgbClr val="C0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85420" marB="0">
                    <a:lnL w="28575">
                      <a:solidFill>
                        <a:srgbClr val="FFFFFF"/>
                      </a:solidFill>
                      <a:prstDash val="solid"/>
                    </a:lnL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1670">
                <a:tc rowSpan="2">
                  <a:txBody>
                    <a:bodyPr/>
                    <a:lstStyle/>
                    <a:p>
                      <a:pPr marL="1167130" marR="1097280" indent="8255" algn="ctr">
                        <a:lnSpc>
                          <a:spcPct val="100000"/>
                        </a:lnSpc>
                        <a:spcBef>
                          <a:spcPts val="1560"/>
                        </a:spcBef>
                      </a:pPr>
                      <a:r>
                        <a:rPr sz="2000" b="1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Specific</a:t>
                      </a:r>
                      <a:r>
                        <a:rPr sz="2000" b="1" spc="-135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Ethnicities: African-</a:t>
                      </a:r>
                      <a:r>
                        <a:rPr sz="2000" b="1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American,</a:t>
                      </a:r>
                      <a:r>
                        <a:rPr sz="2000" b="1" spc="-95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Latino, Native</a:t>
                      </a:r>
                      <a:r>
                        <a:rPr sz="2000" b="1" spc="-100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American,</a:t>
                      </a:r>
                      <a:r>
                        <a:rPr sz="2000" b="1" spc="-95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Asian</a:t>
                      </a:r>
                      <a:endParaRPr sz="2000" dirty="0">
                        <a:solidFill>
                          <a:srgbClr val="C0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98120" marB="0"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73660" algn="ctr">
                        <a:lnSpc>
                          <a:spcPct val="100000"/>
                        </a:lnSpc>
                        <a:spcBef>
                          <a:spcPts val="1460"/>
                        </a:spcBef>
                      </a:pPr>
                      <a:r>
                        <a:rPr sz="2000" b="1" spc="-10" dirty="0">
                          <a:solidFill>
                            <a:srgbClr val="7030A0"/>
                          </a:solidFill>
                          <a:latin typeface="Arial"/>
                          <a:cs typeface="Arial"/>
                        </a:rPr>
                        <a:t>Inactive/sedentary</a:t>
                      </a:r>
                      <a:r>
                        <a:rPr sz="2000" b="1" spc="20" dirty="0">
                          <a:solidFill>
                            <a:srgbClr val="7030A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7030A0"/>
                          </a:solidFill>
                          <a:latin typeface="Arial"/>
                          <a:cs typeface="Arial"/>
                        </a:rPr>
                        <a:t>lifestyle</a:t>
                      </a:r>
                      <a:endParaRPr sz="2000" dirty="0">
                        <a:solidFill>
                          <a:srgbClr val="7030A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85420" marB="0">
                    <a:lnL w="28575">
                      <a:solidFill>
                        <a:srgbClr val="FFFFFF"/>
                      </a:solidFill>
                      <a:prstDash val="solid"/>
                    </a:lnL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167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8120" marB="0"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1460"/>
                        </a:spcBef>
                      </a:pPr>
                      <a:r>
                        <a:rPr sz="2000" b="1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High</a:t>
                      </a:r>
                      <a:r>
                        <a:rPr sz="2000" b="1" spc="-45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cholesterol</a:t>
                      </a:r>
                      <a:endParaRPr sz="2000" dirty="0">
                        <a:solidFill>
                          <a:srgbClr val="C0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85420" marB="0">
                    <a:lnL w="28575">
                      <a:solidFill>
                        <a:srgbClr val="FFFFFF"/>
                      </a:solidFill>
                      <a:prstDash val="solid"/>
                    </a:lnL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1670">
                <a:tc>
                  <a:txBody>
                    <a:bodyPr/>
                    <a:lstStyle/>
                    <a:p>
                      <a:pPr marL="70485" algn="ctr">
                        <a:lnSpc>
                          <a:spcPct val="100000"/>
                        </a:lnSpc>
                        <a:spcBef>
                          <a:spcPts val="1460"/>
                        </a:spcBef>
                      </a:pPr>
                      <a:r>
                        <a:rPr sz="2000" b="1" dirty="0">
                          <a:solidFill>
                            <a:srgbClr val="7030A0"/>
                          </a:solidFill>
                          <a:latin typeface="Arial"/>
                          <a:cs typeface="Arial"/>
                        </a:rPr>
                        <a:t>History</a:t>
                      </a:r>
                      <a:r>
                        <a:rPr sz="2000" b="1" spc="-85" dirty="0">
                          <a:solidFill>
                            <a:srgbClr val="7030A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dirty="0">
                          <a:solidFill>
                            <a:srgbClr val="7030A0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sz="2000" b="1" spc="-80" dirty="0">
                          <a:solidFill>
                            <a:srgbClr val="7030A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dirty="0">
                          <a:solidFill>
                            <a:srgbClr val="7030A0"/>
                          </a:solidFill>
                          <a:latin typeface="Arial"/>
                          <a:cs typeface="Arial"/>
                        </a:rPr>
                        <a:t>gestational</a:t>
                      </a:r>
                      <a:r>
                        <a:rPr sz="2000" b="1" spc="-75" dirty="0">
                          <a:solidFill>
                            <a:srgbClr val="7030A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7030A0"/>
                          </a:solidFill>
                          <a:latin typeface="Arial"/>
                          <a:cs typeface="Arial"/>
                        </a:rPr>
                        <a:t>diabetes</a:t>
                      </a:r>
                      <a:endParaRPr sz="2000" dirty="0">
                        <a:solidFill>
                          <a:srgbClr val="7030A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85420" marB="0"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69850" algn="ctr">
                        <a:lnSpc>
                          <a:spcPct val="100000"/>
                        </a:lnSpc>
                        <a:spcBef>
                          <a:spcPts val="1460"/>
                        </a:spcBef>
                      </a:pPr>
                      <a:r>
                        <a:rPr sz="2000" b="1" dirty="0">
                          <a:solidFill>
                            <a:srgbClr val="7030A0"/>
                          </a:solidFill>
                          <a:latin typeface="Arial"/>
                          <a:cs typeface="Arial"/>
                        </a:rPr>
                        <a:t>History</a:t>
                      </a:r>
                      <a:r>
                        <a:rPr sz="2000" b="1" spc="-70" dirty="0">
                          <a:solidFill>
                            <a:srgbClr val="7030A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dirty="0">
                          <a:solidFill>
                            <a:srgbClr val="7030A0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sz="2000" b="1" spc="-65" dirty="0">
                          <a:solidFill>
                            <a:srgbClr val="7030A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7030A0"/>
                          </a:solidFill>
                          <a:latin typeface="Arial"/>
                          <a:cs typeface="Arial"/>
                        </a:rPr>
                        <a:t>cardiovascular</a:t>
                      </a:r>
                      <a:r>
                        <a:rPr sz="2000" b="1" spc="-70" dirty="0">
                          <a:solidFill>
                            <a:srgbClr val="7030A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7030A0"/>
                          </a:solidFill>
                          <a:latin typeface="Arial"/>
                          <a:cs typeface="Arial"/>
                        </a:rPr>
                        <a:t>disease</a:t>
                      </a:r>
                      <a:endParaRPr sz="2000" dirty="0">
                        <a:solidFill>
                          <a:srgbClr val="7030A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85420" marB="0">
                    <a:lnL w="28575">
                      <a:solidFill>
                        <a:srgbClr val="FFFFFF"/>
                      </a:solidFill>
                      <a:prstDash val="solid"/>
                    </a:lnL>
                    <a:lnT w="28575">
                      <a:solidFill>
                        <a:srgbClr val="FFFFFF"/>
                      </a:solidFill>
                      <a:prstDash val="soli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24180" y="309880"/>
            <a:ext cx="10396220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190" dirty="0"/>
              <a:t>People with these </a:t>
            </a:r>
            <a:r>
              <a:rPr spc="-125" dirty="0"/>
              <a:t>Risk</a:t>
            </a:r>
            <a:r>
              <a:rPr spc="-275" dirty="0"/>
              <a:t> </a:t>
            </a:r>
            <a:r>
              <a:rPr spc="-114" dirty="0"/>
              <a:t>Factors</a:t>
            </a:r>
            <a:r>
              <a:rPr lang="en-US" spc="-114" dirty="0"/>
              <a:t> are more likely to develop diabetes (our “target” audience):</a:t>
            </a:r>
            <a:endParaRPr spc="-114" dirty="0"/>
          </a:p>
        </p:txBody>
      </p:sp>
      <p:grpSp>
        <p:nvGrpSpPr>
          <p:cNvPr id="6" name="object 6"/>
          <p:cNvGrpSpPr/>
          <p:nvPr/>
        </p:nvGrpSpPr>
        <p:grpSpPr>
          <a:xfrm>
            <a:off x="509016" y="5804915"/>
            <a:ext cx="11683365" cy="1053338"/>
            <a:chOff x="509016" y="5804915"/>
            <a:chExt cx="11683365" cy="1053338"/>
          </a:xfrm>
        </p:grpSpPr>
        <p:sp>
          <p:nvSpPr>
            <p:cNvPr id="8" name="object 8"/>
            <p:cNvSpPr/>
            <p:nvPr/>
          </p:nvSpPr>
          <p:spPr>
            <a:xfrm>
              <a:off x="509016" y="6284213"/>
              <a:ext cx="11683365" cy="574040"/>
            </a:xfrm>
            <a:custGeom>
              <a:avLst/>
              <a:gdLst/>
              <a:ahLst/>
              <a:cxnLst/>
              <a:rect l="l" t="t" r="r" b="b"/>
              <a:pathLst>
                <a:path w="11683365" h="574040">
                  <a:moveTo>
                    <a:pt x="11682984" y="0"/>
                  </a:moveTo>
                  <a:lnTo>
                    <a:pt x="11573560" y="24520"/>
                  </a:lnTo>
                  <a:lnTo>
                    <a:pt x="11497402" y="40475"/>
                  </a:lnTo>
                  <a:lnTo>
                    <a:pt x="11418737" y="56121"/>
                  </a:lnTo>
                  <a:lnTo>
                    <a:pt x="11337618" y="71461"/>
                  </a:lnTo>
                  <a:lnTo>
                    <a:pt x="11254094" y="86497"/>
                  </a:lnTo>
                  <a:lnTo>
                    <a:pt x="11168219" y="101233"/>
                  </a:lnTo>
                  <a:lnTo>
                    <a:pt x="11080043" y="115671"/>
                  </a:lnTo>
                  <a:lnTo>
                    <a:pt x="10989618" y="129815"/>
                  </a:lnTo>
                  <a:lnTo>
                    <a:pt x="10896996" y="143667"/>
                  </a:lnTo>
                  <a:lnTo>
                    <a:pt x="10802228" y="157231"/>
                  </a:lnTo>
                  <a:lnTo>
                    <a:pt x="10705365" y="170509"/>
                  </a:lnTo>
                  <a:lnTo>
                    <a:pt x="10606461" y="183505"/>
                  </a:lnTo>
                  <a:lnTo>
                    <a:pt x="10505565" y="196221"/>
                  </a:lnTo>
                  <a:lnTo>
                    <a:pt x="10402729" y="208661"/>
                  </a:lnTo>
                  <a:lnTo>
                    <a:pt x="10244952" y="226809"/>
                  </a:lnTo>
                  <a:lnTo>
                    <a:pt x="10083101" y="244352"/>
                  </a:lnTo>
                  <a:lnTo>
                    <a:pt x="9917350" y="261300"/>
                  </a:lnTo>
                  <a:lnTo>
                    <a:pt x="9747874" y="277662"/>
                  </a:lnTo>
                  <a:lnTo>
                    <a:pt x="9574846" y="293450"/>
                  </a:lnTo>
                  <a:lnTo>
                    <a:pt x="9398440" y="308674"/>
                  </a:lnTo>
                  <a:lnTo>
                    <a:pt x="9218830" y="323342"/>
                  </a:lnTo>
                  <a:lnTo>
                    <a:pt x="8974668" y="342056"/>
                  </a:lnTo>
                  <a:lnTo>
                    <a:pt x="8725533" y="359825"/>
                  </a:lnTo>
                  <a:lnTo>
                    <a:pt x="8471836" y="376674"/>
                  </a:lnTo>
                  <a:lnTo>
                    <a:pt x="8213992" y="392628"/>
                  </a:lnTo>
                  <a:lnTo>
                    <a:pt x="7952411" y="407710"/>
                  </a:lnTo>
                  <a:lnTo>
                    <a:pt x="7620811" y="425372"/>
                  </a:lnTo>
                  <a:lnTo>
                    <a:pt x="7284823" y="441757"/>
                  </a:lnTo>
                  <a:lnTo>
                    <a:pt x="6945255" y="456910"/>
                  </a:lnTo>
                  <a:lnTo>
                    <a:pt x="6602911" y="470880"/>
                  </a:lnTo>
                  <a:lnTo>
                    <a:pt x="6189569" y="486146"/>
                  </a:lnTo>
                  <a:lnTo>
                    <a:pt x="5774783" y="499855"/>
                  </a:lnTo>
                  <a:lnTo>
                    <a:pt x="5290899" y="513990"/>
                  </a:lnTo>
                  <a:lnTo>
                    <a:pt x="4740639" y="527850"/>
                  </a:lnTo>
                  <a:lnTo>
                    <a:pt x="4196475" y="539447"/>
                  </a:lnTo>
                  <a:lnTo>
                    <a:pt x="3595687" y="550026"/>
                  </a:lnTo>
                  <a:lnTo>
                    <a:pt x="2884395" y="559795"/>
                  </a:lnTo>
                  <a:lnTo>
                    <a:pt x="2087464" y="567500"/>
                  </a:lnTo>
                  <a:lnTo>
                    <a:pt x="1191534" y="572433"/>
                  </a:lnTo>
                  <a:lnTo>
                    <a:pt x="0" y="573493"/>
                  </a:lnTo>
                  <a:lnTo>
                    <a:pt x="11682984" y="573493"/>
                  </a:lnTo>
                  <a:lnTo>
                    <a:pt x="11682984" y="0"/>
                  </a:lnTo>
                  <a:close/>
                </a:path>
              </a:pathLst>
            </a:custGeom>
            <a:solidFill>
              <a:srgbClr val="FFFFFF">
                <a:alpha val="4588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3289" y="5804915"/>
              <a:ext cx="918209" cy="919734"/>
            </a:xfrm>
            <a:prstGeom prst="rect">
              <a:avLst/>
            </a:prstGeom>
          </p:spPr>
        </p:pic>
      </p:grpSp>
      <p:grpSp>
        <p:nvGrpSpPr>
          <p:cNvPr id="13" name="object 9">
            <a:extLst>
              <a:ext uri="{FF2B5EF4-FFF2-40B4-BE49-F238E27FC236}">
                <a16:creationId xmlns:a16="http://schemas.microsoft.com/office/drawing/2014/main" id="{A1F41ABA-22F6-5152-152E-6E4A5D116262}"/>
              </a:ext>
            </a:extLst>
          </p:cNvPr>
          <p:cNvGrpSpPr/>
          <p:nvPr/>
        </p:nvGrpSpPr>
        <p:grpSpPr>
          <a:xfrm>
            <a:off x="509016" y="5011673"/>
            <a:ext cx="11683365" cy="1846580"/>
            <a:chOff x="509016" y="5011673"/>
            <a:chExt cx="11683365" cy="1846580"/>
          </a:xfrm>
        </p:grpSpPr>
        <p:pic>
          <p:nvPicPr>
            <p:cNvPr id="14" name="object 10">
              <a:extLst>
                <a:ext uri="{FF2B5EF4-FFF2-40B4-BE49-F238E27FC236}">
                  <a16:creationId xmlns:a16="http://schemas.microsoft.com/office/drawing/2014/main" id="{4B797D78-7812-BEFA-8C13-EB41E599E34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9016" y="5011673"/>
              <a:ext cx="11682984" cy="1846292"/>
            </a:xfrm>
            <a:prstGeom prst="rect">
              <a:avLst/>
            </a:prstGeom>
          </p:spPr>
        </p:pic>
        <p:sp>
          <p:nvSpPr>
            <p:cNvPr id="15" name="object 11">
              <a:extLst>
                <a:ext uri="{FF2B5EF4-FFF2-40B4-BE49-F238E27FC236}">
                  <a16:creationId xmlns:a16="http://schemas.microsoft.com/office/drawing/2014/main" id="{1E5CEA1B-34CA-3949-123B-BD98A0E3D661}"/>
                </a:ext>
              </a:extLst>
            </p:cNvPr>
            <p:cNvSpPr/>
            <p:nvPr/>
          </p:nvSpPr>
          <p:spPr>
            <a:xfrm>
              <a:off x="509016" y="6284213"/>
              <a:ext cx="11683365" cy="574040"/>
            </a:xfrm>
            <a:custGeom>
              <a:avLst/>
              <a:gdLst/>
              <a:ahLst/>
              <a:cxnLst/>
              <a:rect l="l" t="t" r="r" b="b"/>
              <a:pathLst>
                <a:path w="11683365" h="574040">
                  <a:moveTo>
                    <a:pt x="11682984" y="0"/>
                  </a:moveTo>
                  <a:lnTo>
                    <a:pt x="11573560" y="24520"/>
                  </a:lnTo>
                  <a:lnTo>
                    <a:pt x="11497402" y="40475"/>
                  </a:lnTo>
                  <a:lnTo>
                    <a:pt x="11418737" y="56121"/>
                  </a:lnTo>
                  <a:lnTo>
                    <a:pt x="11337618" y="71461"/>
                  </a:lnTo>
                  <a:lnTo>
                    <a:pt x="11254094" y="86497"/>
                  </a:lnTo>
                  <a:lnTo>
                    <a:pt x="11168219" y="101233"/>
                  </a:lnTo>
                  <a:lnTo>
                    <a:pt x="11080043" y="115671"/>
                  </a:lnTo>
                  <a:lnTo>
                    <a:pt x="10989618" y="129815"/>
                  </a:lnTo>
                  <a:lnTo>
                    <a:pt x="10896996" y="143667"/>
                  </a:lnTo>
                  <a:lnTo>
                    <a:pt x="10802228" y="157231"/>
                  </a:lnTo>
                  <a:lnTo>
                    <a:pt x="10705365" y="170509"/>
                  </a:lnTo>
                  <a:lnTo>
                    <a:pt x="10606461" y="183505"/>
                  </a:lnTo>
                  <a:lnTo>
                    <a:pt x="10505565" y="196221"/>
                  </a:lnTo>
                  <a:lnTo>
                    <a:pt x="10402729" y="208661"/>
                  </a:lnTo>
                  <a:lnTo>
                    <a:pt x="10244952" y="226809"/>
                  </a:lnTo>
                  <a:lnTo>
                    <a:pt x="10083101" y="244352"/>
                  </a:lnTo>
                  <a:lnTo>
                    <a:pt x="9917350" y="261300"/>
                  </a:lnTo>
                  <a:lnTo>
                    <a:pt x="9747874" y="277662"/>
                  </a:lnTo>
                  <a:lnTo>
                    <a:pt x="9574846" y="293450"/>
                  </a:lnTo>
                  <a:lnTo>
                    <a:pt x="9398440" y="308674"/>
                  </a:lnTo>
                  <a:lnTo>
                    <a:pt x="9218830" y="323342"/>
                  </a:lnTo>
                  <a:lnTo>
                    <a:pt x="8974668" y="342056"/>
                  </a:lnTo>
                  <a:lnTo>
                    <a:pt x="8725533" y="359825"/>
                  </a:lnTo>
                  <a:lnTo>
                    <a:pt x="8471836" y="376674"/>
                  </a:lnTo>
                  <a:lnTo>
                    <a:pt x="8213992" y="392628"/>
                  </a:lnTo>
                  <a:lnTo>
                    <a:pt x="7952411" y="407710"/>
                  </a:lnTo>
                  <a:lnTo>
                    <a:pt x="7620811" y="425372"/>
                  </a:lnTo>
                  <a:lnTo>
                    <a:pt x="7284823" y="441757"/>
                  </a:lnTo>
                  <a:lnTo>
                    <a:pt x="6945255" y="456910"/>
                  </a:lnTo>
                  <a:lnTo>
                    <a:pt x="6602911" y="470880"/>
                  </a:lnTo>
                  <a:lnTo>
                    <a:pt x="6189569" y="486146"/>
                  </a:lnTo>
                  <a:lnTo>
                    <a:pt x="5774783" y="499855"/>
                  </a:lnTo>
                  <a:lnTo>
                    <a:pt x="5290899" y="513990"/>
                  </a:lnTo>
                  <a:lnTo>
                    <a:pt x="4740639" y="527850"/>
                  </a:lnTo>
                  <a:lnTo>
                    <a:pt x="4196475" y="539447"/>
                  </a:lnTo>
                  <a:lnTo>
                    <a:pt x="3595687" y="550026"/>
                  </a:lnTo>
                  <a:lnTo>
                    <a:pt x="2884395" y="559795"/>
                  </a:lnTo>
                  <a:lnTo>
                    <a:pt x="2087464" y="567500"/>
                  </a:lnTo>
                  <a:lnTo>
                    <a:pt x="1191534" y="572433"/>
                  </a:lnTo>
                  <a:lnTo>
                    <a:pt x="0" y="573493"/>
                  </a:lnTo>
                  <a:lnTo>
                    <a:pt x="11682984" y="573493"/>
                  </a:lnTo>
                  <a:lnTo>
                    <a:pt x="11682984" y="0"/>
                  </a:lnTo>
                  <a:close/>
                </a:path>
              </a:pathLst>
            </a:custGeom>
            <a:solidFill>
              <a:srgbClr val="FFFFFF">
                <a:alpha val="4588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2">
              <a:extLst>
                <a:ext uri="{FF2B5EF4-FFF2-40B4-BE49-F238E27FC236}">
                  <a16:creationId xmlns:a16="http://schemas.microsoft.com/office/drawing/2014/main" id="{5355556A-9700-155C-40AD-01F86FA984B3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3289" y="5824346"/>
              <a:ext cx="918209" cy="919734"/>
            </a:xfrm>
            <a:prstGeom prst="rect">
              <a:avLst/>
            </a:prstGeom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506E2F-2F9F-C42A-1963-902A16BC215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1242CA-936E-0911-C9D4-05DD44C34F1D}"/>
              </a:ext>
            </a:extLst>
          </p:cNvPr>
          <p:cNvSpPr txBox="1"/>
          <p:nvPr/>
        </p:nvSpPr>
        <p:spPr>
          <a:xfrm>
            <a:off x="3872685" y="388225"/>
            <a:ext cx="5958840" cy="1153795"/>
          </a:xfrm>
          <a:prstGeom prst="rect">
            <a:avLst/>
          </a:prstGeom>
        </p:spPr>
        <p:txBody>
          <a:bodyPr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3600" b="1" i="0" dirty="0">
                <a:solidFill>
                  <a:srgbClr val="1546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Calling All </a:t>
            </a:r>
            <a:r>
              <a:rPr lang="en-US" sz="3600" b="1" i="0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rgbClr val="FFC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Lions</a:t>
            </a:r>
            <a:r>
              <a:rPr lang="en-US" sz="3600" b="1" i="0" dirty="0">
                <a:solidFill>
                  <a:srgbClr val="1546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</a:t>
            </a:r>
          </a:p>
          <a:p>
            <a:pPr>
              <a:spcAft>
                <a:spcPts val="600"/>
              </a:spcAft>
            </a:pPr>
            <a:r>
              <a:rPr lang="en-US" sz="3200" b="1" dirty="0">
                <a:solidFill>
                  <a:srgbClr val="1546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• Action Items •</a:t>
            </a:r>
            <a:endParaRPr lang="en-US" sz="3200" b="1" i="0" dirty="0">
              <a:solidFill>
                <a:srgbClr val="1546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CB68A4-74B6-1A43-3392-ECFA0DC390EE}"/>
              </a:ext>
            </a:extLst>
          </p:cNvPr>
          <p:cNvSpPr txBox="1"/>
          <p:nvPr/>
        </p:nvSpPr>
        <p:spPr>
          <a:xfrm>
            <a:off x="894095" y="2853139"/>
            <a:ext cx="10287000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en-US" dirty="0"/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200" u="sng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Educate</a:t>
            </a:r>
            <a:r>
              <a:rPr lang="en-US" sz="2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yourself &amp; your club about diabetes.  </a:t>
            </a: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200" u="sng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Download</a:t>
            </a:r>
            <a:r>
              <a:rPr lang="en-US" sz="2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share info &amp; resources from the Lions 18-I diabetes website</a:t>
            </a: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200" u="sng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</a:t>
            </a:r>
            <a:r>
              <a:rPr lang="en-US" sz="2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minute diabetes / </a:t>
            </a:r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prediabetes screening</a:t>
            </a:r>
            <a:r>
              <a:rPr lang="en-US" sz="2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tests</a:t>
            </a: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200" u="sng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</a:t>
            </a:r>
            <a:r>
              <a:rPr lang="en-US" sz="2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blood screening    </a:t>
            </a:r>
            <a:r>
              <a:rPr lang="en-US" sz="2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</a:t>
            </a: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200" u="sng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Obtain</a:t>
            </a:r>
            <a:r>
              <a:rPr lang="en-US" sz="2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Lions International grant for a diabetes initiative</a:t>
            </a: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200" u="sng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Sponsor</a:t>
            </a:r>
            <a:r>
              <a:rPr lang="en-US" sz="2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Strides™ fundraising campaign</a:t>
            </a: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200" u="sng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  <a:r>
              <a:rPr lang="en-US" sz="2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Camp Kudzu (catering to children with type 1 diabetes) </a:t>
            </a:r>
          </a:p>
        </p:txBody>
      </p:sp>
      <p:pic>
        <p:nvPicPr>
          <p:cNvPr id="6" name="Picture 5" descr="A person holding a megaphone&#10;&#10;AI-generated content may be incorrect.">
            <a:extLst>
              <a:ext uri="{FF2B5EF4-FFF2-40B4-BE49-F238E27FC236}">
                <a16:creationId xmlns:a16="http://schemas.microsoft.com/office/drawing/2014/main" id="{EF7E0B8D-7F81-4141-F0E4-9B17AC5FAF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9385" y="351967"/>
            <a:ext cx="1295400" cy="1226312"/>
          </a:xfrm>
          <a:prstGeom prst="rect">
            <a:avLst/>
          </a:prstGeom>
        </p:spPr>
      </p:pic>
      <p:pic>
        <p:nvPicPr>
          <p:cNvPr id="13" name="Picture 12" descr="A person holding a megaphone&#10;&#10;AI-generated content may be incorrect.">
            <a:extLst>
              <a:ext uri="{FF2B5EF4-FFF2-40B4-BE49-F238E27FC236}">
                <a16:creationId xmlns:a16="http://schemas.microsoft.com/office/drawing/2014/main" id="{39689A0D-CB8E-2CAD-2EF8-7DB5B5D37A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1375" y="436295"/>
            <a:ext cx="1465610" cy="1057657"/>
          </a:xfrm>
          <a:prstGeom prst="rect">
            <a:avLst/>
          </a:prstGeom>
        </p:spPr>
      </p:pic>
      <p:grpSp>
        <p:nvGrpSpPr>
          <p:cNvPr id="14" name="object 9">
            <a:extLst>
              <a:ext uri="{FF2B5EF4-FFF2-40B4-BE49-F238E27FC236}">
                <a16:creationId xmlns:a16="http://schemas.microsoft.com/office/drawing/2014/main" id="{D8AACA26-15BB-DDD4-D0D9-C2F1E051DC86}"/>
              </a:ext>
            </a:extLst>
          </p:cNvPr>
          <p:cNvGrpSpPr/>
          <p:nvPr/>
        </p:nvGrpSpPr>
        <p:grpSpPr>
          <a:xfrm>
            <a:off x="506029" y="5012821"/>
            <a:ext cx="11683365" cy="1860147"/>
            <a:chOff x="509016" y="4998106"/>
            <a:chExt cx="11683365" cy="1860147"/>
          </a:xfrm>
        </p:grpSpPr>
        <p:pic>
          <p:nvPicPr>
            <p:cNvPr id="15" name="object 10">
              <a:extLst>
                <a:ext uri="{FF2B5EF4-FFF2-40B4-BE49-F238E27FC236}">
                  <a16:creationId xmlns:a16="http://schemas.microsoft.com/office/drawing/2014/main" id="{2FFA5474-4B67-605C-2C4E-1681BAA11DC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9016" y="4998106"/>
              <a:ext cx="11682984" cy="1846292"/>
            </a:xfrm>
            <a:prstGeom prst="rect">
              <a:avLst/>
            </a:prstGeom>
          </p:spPr>
        </p:pic>
        <p:sp>
          <p:nvSpPr>
            <p:cNvPr id="16" name="object 11">
              <a:extLst>
                <a:ext uri="{FF2B5EF4-FFF2-40B4-BE49-F238E27FC236}">
                  <a16:creationId xmlns:a16="http://schemas.microsoft.com/office/drawing/2014/main" id="{27930E30-FE53-92C9-9F60-D0B2525D9F93}"/>
                </a:ext>
              </a:extLst>
            </p:cNvPr>
            <p:cNvSpPr/>
            <p:nvPr/>
          </p:nvSpPr>
          <p:spPr>
            <a:xfrm>
              <a:off x="509016" y="6284213"/>
              <a:ext cx="11683365" cy="574040"/>
            </a:xfrm>
            <a:custGeom>
              <a:avLst/>
              <a:gdLst/>
              <a:ahLst/>
              <a:cxnLst/>
              <a:rect l="l" t="t" r="r" b="b"/>
              <a:pathLst>
                <a:path w="11683365" h="574040">
                  <a:moveTo>
                    <a:pt x="11682984" y="0"/>
                  </a:moveTo>
                  <a:lnTo>
                    <a:pt x="11573560" y="24520"/>
                  </a:lnTo>
                  <a:lnTo>
                    <a:pt x="11497402" y="40475"/>
                  </a:lnTo>
                  <a:lnTo>
                    <a:pt x="11418737" y="56121"/>
                  </a:lnTo>
                  <a:lnTo>
                    <a:pt x="11337618" y="71461"/>
                  </a:lnTo>
                  <a:lnTo>
                    <a:pt x="11254094" y="86497"/>
                  </a:lnTo>
                  <a:lnTo>
                    <a:pt x="11168219" y="101233"/>
                  </a:lnTo>
                  <a:lnTo>
                    <a:pt x="11080043" y="115671"/>
                  </a:lnTo>
                  <a:lnTo>
                    <a:pt x="10989618" y="129815"/>
                  </a:lnTo>
                  <a:lnTo>
                    <a:pt x="10896996" y="143667"/>
                  </a:lnTo>
                  <a:lnTo>
                    <a:pt x="10802228" y="157231"/>
                  </a:lnTo>
                  <a:lnTo>
                    <a:pt x="10705365" y="170509"/>
                  </a:lnTo>
                  <a:lnTo>
                    <a:pt x="10606461" y="183505"/>
                  </a:lnTo>
                  <a:lnTo>
                    <a:pt x="10505565" y="196221"/>
                  </a:lnTo>
                  <a:lnTo>
                    <a:pt x="10402729" y="208661"/>
                  </a:lnTo>
                  <a:lnTo>
                    <a:pt x="10244952" y="226809"/>
                  </a:lnTo>
                  <a:lnTo>
                    <a:pt x="10083101" y="244352"/>
                  </a:lnTo>
                  <a:lnTo>
                    <a:pt x="9917350" y="261300"/>
                  </a:lnTo>
                  <a:lnTo>
                    <a:pt x="9747874" y="277662"/>
                  </a:lnTo>
                  <a:lnTo>
                    <a:pt x="9574846" y="293450"/>
                  </a:lnTo>
                  <a:lnTo>
                    <a:pt x="9398440" y="308674"/>
                  </a:lnTo>
                  <a:lnTo>
                    <a:pt x="9218830" y="323342"/>
                  </a:lnTo>
                  <a:lnTo>
                    <a:pt x="8974668" y="342056"/>
                  </a:lnTo>
                  <a:lnTo>
                    <a:pt x="8725533" y="359825"/>
                  </a:lnTo>
                  <a:lnTo>
                    <a:pt x="8471836" y="376674"/>
                  </a:lnTo>
                  <a:lnTo>
                    <a:pt x="8213992" y="392628"/>
                  </a:lnTo>
                  <a:lnTo>
                    <a:pt x="7952411" y="407710"/>
                  </a:lnTo>
                  <a:lnTo>
                    <a:pt x="7620811" y="425372"/>
                  </a:lnTo>
                  <a:lnTo>
                    <a:pt x="7284823" y="441757"/>
                  </a:lnTo>
                  <a:lnTo>
                    <a:pt x="6945255" y="456910"/>
                  </a:lnTo>
                  <a:lnTo>
                    <a:pt x="6602911" y="470880"/>
                  </a:lnTo>
                  <a:lnTo>
                    <a:pt x="6189569" y="486146"/>
                  </a:lnTo>
                  <a:lnTo>
                    <a:pt x="5774783" y="499855"/>
                  </a:lnTo>
                  <a:lnTo>
                    <a:pt x="5290899" y="513990"/>
                  </a:lnTo>
                  <a:lnTo>
                    <a:pt x="4740639" y="527850"/>
                  </a:lnTo>
                  <a:lnTo>
                    <a:pt x="4196475" y="539447"/>
                  </a:lnTo>
                  <a:lnTo>
                    <a:pt x="3595687" y="550026"/>
                  </a:lnTo>
                  <a:lnTo>
                    <a:pt x="2884395" y="559795"/>
                  </a:lnTo>
                  <a:lnTo>
                    <a:pt x="2087464" y="567500"/>
                  </a:lnTo>
                  <a:lnTo>
                    <a:pt x="1191534" y="572433"/>
                  </a:lnTo>
                  <a:lnTo>
                    <a:pt x="0" y="573493"/>
                  </a:lnTo>
                  <a:lnTo>
                    <a:pt x="11682984" y="573493"/>
                  </a:lnTo>
                  <a:lnTo>
                    <a:pt x="11682984" y="0"/>
                  </a:lnTo>
                  <a:close/>
                </a:path>
              </a:pathLst>
            </a:custGeom>
            <a:solidFill>
              <a:srgbClr val="FFFFFF">
                <a:alpha val="4588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2">
              <a:extLst>
                <a:ext uri="{FF2B5EF4-FFF2-40B4-BE49-F238E27FC236}">
                  <a16:creationId xmlns:a16="http://schemas.microsoft.com/office/drawing/2014/main" id="{5BF4E118-AB77-1262-7106-0237805E7CE7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3289" y="5804915"/>
              <a:ext cx="918209" cy="919734"/>
            </a:xfrm>
            <a:prstGeom prst="rect">
              <a:avLst/>
            </a:prstGeom>
          </p:spPr>
        </p:pic>
      </p:grpSp>
      <p:sp>
        <p:nvSpPr>
          <p:cNvPr id="48" name="object 24">
            <a:extLst>
              <a:ext uri="{FF2B5EF4-FFF2-40B4-BE49-F238E27FC236}">
                <a16:creationId xmlns:a16="http://schemas.microsoft.com/office/drawing/2014/main" id="{404F4C02-0FA8-E5DC-98C9-625E8E9A6F72}"/>
              </a:ext>
            </a:extLst>
          </p:cNvPr>
          <p:cNvSpPr/>
          <p:nvPr/>
        </p:nvSpPr>
        <p:spPr>
          <a:xfrm>
            <a:off x="0" y="1817928"/>
            <a:ext cx="12192000" cy="973582"/>
          </a:xfrm>
          <a:custGeom>
            <a:avLst/>
            <a:gdLst/>
            <a:ahLst/>
            <a:cxnLst/>
            <a:rect l="l" t="t" r="r" b="b"/>
            <a:pathLst>
              <a:path w="12192000" h="1685289">
                <a:moveTo>
                  <a:pt x="12192000" y="0"/>
                </a:moveTo>
                <a:lnTo>
                  <a:pt x="0" y="0"/>
                </a:lnTo>
                <a:lnTo>
                  <a:pt x="0" y="1684782"/>
                </a:lnTo>
                <a:lnTo>
                  <a:pt x="12192000" y="1684782"/>
                </a:lnTo>
                <a:lnTo>
                  <a:pt x="12192000" y="0"/>
                </a:lnTo>
                <a:close/>
              </a:path>
            </a:pathLst>
          </a:custGeom>
          <a:solidFill>
            <a:srgbClr val="15468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8152BD-97DD-FA60-086F-17B607B95B05}"/>
              </a:ext>
            </a:extLst>
          </p:cNvPr>
          <p:cNvSpPr txBox="1"/>
          <p:nvPr/>
        </p:nvSpPr>
        <p:spPr>
          <a:xfrm>
            <a:off x="506029" y="1854187"/>
            <a:ext cx="87387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FFC000"/>
                </a:solidFill>
              </a:rPr>
              <a:t>What can Lions do to help to prevent and lessen the burden of diabetes in our communities?</a:t>
            </a:r>
          </a:p>
        </p:txBody>
      </p:sp>
      <p:grpSp>
        <p:nvGrpSpPr>
          <p:cNvPr id="49" name="object 5">
            <a:extLst>
              <a:ext uri="{FF2B5EF4-FFF2-40B4-BE49-F238E27FC236}">
                <a16:creationId xmlns:a16="http://schemas.microsoft.com/office/drawing/2014/main" id="{12F3A18B-FC02-9782-5B7D-44E1B4498646}"/>
              </a:ext>
            </a:extLst>
          </p:cNvPr>
          <p:cNvGrpSpPr/>
          <p:nvPr/>
        </p:nvGrpSpPr>
        <p:grpSpPr>
          <a:xfrm flipH="1">
            <a:off x="4267200" y="4426932"/>
            <a:ext cx="132816" cy="344839"/>
            <a:chOff x="7917278" y="0"/>
            <a:chExt cx="3442970" cy="5268595"/>
          </a:xfrm>
        </p:grpSpPr>
        <p:pic>
          <p:nvPicPr>
            <p:cNvPr id="50" name="object 6">
              <a:extLst>
                <a:ext uri="{FF2B5EF4-FFF2-40B4-BE49-F238E27FC236}">
                  <a16:creationId xmlns:a16="http://schemas.microsoft.com/office/drawing/2014/main" id="{07869917-1D57-4E8D-48E1-8565B33477D1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917278" y="71192"/>
              <a:ext cx="3442898" cy="5197075"/>
            </a:xfrm>
            <a:prstGeom prst="rect">
              <a:avLst/>
            </a:prstGeom>
          </p:spPr>
        </p:pic>
        <p:pic>
          <p:nvPicPr>
            <p:cNvPr id="51" name="object 7">
              <a:extLst>
                <a:ext uri="{FF2B5EF4-FFF2-40B4-BE49-F238E27FC236}">
                  <a16:creationId xmlns:a16="http://schemas.microsoft.com/office/drawing/2014/main" id="{CAA8B515-2551-E89E-DAD7-76488035EC80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38921" y="0"/>
              <a:ext cx="3035807" cy="49552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38010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9DA5A5A-6B85-3C5B-63C1-BAB9B632B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7D791D4C-5EE5-FE31-7263-9D47501E16D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4180" y="309880"/>
            <a:ext cx="10396220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200" spc="-190" dirty="0"/>
              <a:t>Download &amp; Distribute Diabetes Info and Resources from the District 18- I Diabetes Website:  </a:t>
            </a:r>
            <a:r>
              <a:rPr lang="en-US" sz="3200" spc="-190" dirty="0">
                <a:solidFill>
                  <a:srgbClr val="FFC000"/>
                </a:solidFill>
                <a:hlinkClick r:id="rId2"/>
              </a:rPr>
              <a:t>https://diabetes-</a:t>
            </a:r>
            <a:r>
              <a:rPr lang="en-US" sz="3200" spc="-190" dirty="0" err="1">
                <a:solidFill>
                  <a:srgbClr val="FFC000"/>
                </a:solidFill>
                <a:hlinkClick r:id="rId2"/>
              </a:rPr>
              <a:t>partners.org</a:t>
            </a:r>
            <a:endParaRPr sz="3200" spc="-114" dirty="0">
              <a:solidFill>
                <a:srgbClr val="FFC000"/>
              </a:solidFill>
            </a:endParaRPr>
          </a:p>
        </p:txBody>
      </p:sp>
      <p:grpSp>
        <p:nvGrpSpPr>
          <p:cNvPr id="6" name="object 6">
            <a:extLst>
              <a:ext uri="{FF2B5EF4-FFF2-40B4-BE49-F238E27FC236}">
                <a16:creationId xmlns:a16="http://schemas.microsoft.com/office/drawing/2014/main" id="{3499A2E5-6D39-C0A7-F276-6A67A3E85BB5}"/>
              </a:ext>
            </a:extLst>
          </p:cNvPr>
          <p:cNvGrpSpPr/>
          <p:nvPr/>
        </p:nvGrpSpPr>
        <p:grpSpPr>
          <a:xfrm>
            <a:off x="509016" y="5804915"/>
            <a:ext cx="11683365" cy="1053338"/>
            <a:chOff x="509016" y="5804915"/>
            <a:chExt cx="11683365" cy="1053338"/>
          </a:xfrm>
        </p:grpSpPr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B7E13340-4861-3470-EACE-2B4C33332F6D}"/>
                </a:ext>
              </a:extLst>
            </p:cNvPr>
            <p:cNvSpPr/>
            <p:nvPr/>
          </p:nvSpPr>
          <p:spPr>
            <a:xfrm>
              <a:off x="509016" y="6284213"/>
              <a:ext cx="11683365" cy="574040"/>
            </a:xfrm>
            <a:custGeom>
              <a:avLst/>
              <a:gdLst/>
              <a:ahLst/>
              <a:cxnLst/>
              <a:rect l="l" t="t" r="r" b="b"/>
              <a:pathLst>
                <a:path w="11683365" h="574040">
                  <a:moveTo>
                    <a:pt x="11682984" y="0"/>
                  </a:moveTo>
                  <a:lnTo>
                    <a:pt x="11573560" y="24520"/>
                  </a:lnTo>
                  <a:lnTo>
                    <a:pt x="11497402" y="40475"/>
                  </a:lnTo>
                  <a:lnTo>
                    <a:pt x="11418737" y="56121"/>
                  </a:lnTo>
                  <a:lnTo>
                    <a:pt x="11337618" y="71461"/>
                  </a:lnTo>
                  <a:lnTo>
                    <a:pt x="11254094" y="86497"/>
                  </a:lnTo>
                  <a:lnTo>
                    <a:pt x="11168219" y="101233"/>
                  </a:lnTo>
                  <a:lnTo>
                    <a:pt x="11080043" y="115671"/>
                  </a:lnTo>
                  <a:lnTo>
                    <a:pt x="10989618" y="129815"/>
                  </a:lnTo>
                  <a:lnTo>
                    <a:pt x="10896996" y="143667"/>
                  </a:lnTo>
                  <a:lnTo>
                    <a:pt x="10802228" y="157231"/>
                  </a:lnTo>
                  <a:lnTo>
                    <a:pt x="10705365" y="170509"/>
                  </a:lnTo>
                  <a:lnTo>
                    <a:pt x="10606461" y="183505"/>
                  </a:lnTo>
                  <a:lnTo>
                    <a:pt x="10505565" y="196221"/>
                  </a:lnTo>
                  <a:lnTo>
                    <a:pt x="10402729" y="208661"/>
                  </a:lnTo>
                  <a:lnTo>
                    <a:pt x="10244952" y="226809"/>
                  </a:lnTo>
                  <a:lnTo>
                    <a:pt x="10083101" y="244352"/>
                  </a:lnTo>
                  <a:lnTo>
                    <a:pt x="9917350" y="261300"/>
                  </a:lnTo>
                  <a:lnTo>
                    <a:pt x="9747874" y="277662"/>
                  </a:lnTo>
                  <a:lnTo>
                    <a:pt x="9574846" y="293450"/>
                  </a:lnTo>
                  <a:lnTo>
                    <a:pt x="9398440" y="308674"/>
                  </a:lnTo>
                  <a:lnTo>
                    <a:pt x="9218830" y="323342"/>
                  </a:lnTo>
                  <a:lnTo>
                    <a:pt x="8974668" y="342056"/>
                  </a:lnTo>
                  <a:lnTo>
                    <a:pt x="8725533" y="359825"/>
                  </a:lnTo>
                  <a:lnTo>
                    <a:pt x="8471836" y="376674"/>
                  </a:lnTo>
                  <a:lnTo>
                    <a:pt x="8213992" y="392628"/>
                  </a:lnTo>
                  <a:lnTo>
                    <a:pt x="7952411" y="407710"/>
                  </a:lnTo>
                  <a:lnTo>
                    <a:pt x="7620811" y="425372"/>
                  </a:lnTo>
                  <a:lnTo>
                    <a:pt x="7284823" y="441757"/>
                  </a:lnTo>
                  <a:lnTo>
                    <a:pt x="6945255" y="456910"/>
                  </a:lnTo>
                  <a:lnTo>
                    <a:pt x="6602911" y="470880"/>
                  </a:lnTo>
                  <a:lnTo>
                    <a:pt x="6189569" y="486146"/>
                  </a:lnTo>
                  <a:lnTo>
                    <a:pt x="5774783" y="499855"/>
                  </a:lnTo>
                  <a:lnTo>
                    <a:pt x="5290899" y="513990"/>
                  </a:lnTo>
                  <a:lnTo>
                    <a:pt x="4740639" y="527850"/>
                  </a:lnTo>
                  <a:lnTo>
                    <a:pt x="4196475" y="539447"/>
                  </a:lnTo>
                  <a:lnTo>
                    <a:pt x="3595687" y="550026"/>
                  </a:lnTo>
                  <a:lnTo>
                    <a:pt x="2884395" y="559795"/>
                  </a:lnTo>
                  <a:lnTo>
                    <a:pt x="2087464" y="567500"/>
                  </a:lnTo>
                  <a:lnTo>
                    <a:pt x="1191534" y="572433"/>
                  </a:lnTo>
                  <a:lnTo>
                    <a:pt x="0" y="573493"/>
                  </a:lnTo>
                  <a:lnTo>
                    <a:pt x="11682984" y="573493"/>
                  </a:lnTo>
                  <a:lnTo>
                    <a:pt x="11682984" y="0"/>
                  </a:lnTo>
                  <a:close/>
                </a:path>
              </a:pathLst>
            </a:custGeom>
            <a:solidFill>
              <a:srgbClr val="FFFFFF">
                <a:alpha val="4588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>
              <a:extLst>
                <a:ext uri="{FF2B5EF4-FFF2-40B4-BE49-F238E27FC236}">
                  <a16:creationId xmlns:a16="http://schemas.microsoft.com/office/drawing/2014/main" id="{3AD75404-0E39-B663-53AB-E8C101D45FDF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3289" y="5804915"/>
              <a:ext cx="918209" cy="919734"/>
            </a:xfrm>
            <a:prstGeom prst="rect">
              <a:avLst/>
            </a:prstGeom>
          </p:spPr>
        </p:pic>
      </p:grpSp>
      <p:grpSp>
        <p:nvGrpSpPr>
          <p:cNvPr id="13" name="object 9">
            <a:extLst>
              <a:ext uri="{FF2B5EF4-FFF2-40B4-BE49-F238E27FC236}">
                <a16:creationId xmlns:a16="http://schemas.microsoft.com/office/drawing/2014/main" id="{6A9CF4D7-1DA9-6CBB-84C7-56E05B4FA310}"/>
              </a:ext>
            </a:extLst>
          </p:cNvPr>
          <p:cNvGrpSpPr/>
          <p:nvPr/>
        </p:nvGrpSpPr>
        <p:grpSpPr>
          <a:xfrm>
            <a:off x="509016" y="5011673"/>
            <a:ext cx="11683365" cy="1846580"/>
            <a:chOff x="509016" y="5011673"/>
            <a:chExt cx="11683365" cy="1846580"/>
          </a:xfrm>
        </p:grpSpPr>
        <p:pic>
          <p:nvPicPr>
            <p:cNvPr id="14" name="object 10">
              <a:extLst>
                <a:ext uri="{FF2B5EF4-FFF2-40B4-BE49-F238E27FC236}">
                  <a16:creationId xmlns:a16="http://schemas.microsoft.com/office/drawing/2014/main" id="{67BA7A8B-87BB-C3BE-20E8-EA959E240014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9016" y="5011673"/>
              <a:ext cx="11682984" cy="1846292"/>
            </a:xfrm>
            <a:prstGeom prst="rect">
              <a:avLst/>
            </a:prstGeom>
          </p:spPr>
        </p:pic>
        <p:sp>
          <p:nvSpPr>
            <p:cNvPr id="15" name="object 11">
              <a:extLst>
                <a:ext uri="{FF2B5EF4-FFF2-40B4-BE49-F238E27FC236}">
                  <a16:creationId xmlns:a16="http://schemas.microsoft.com/office/drawing/2014/main" id="{05DB4059-61CD-432A-0255-80D35F085359}"/>
                </a:ext>
              </a:extLst>
            </p:cNvPr>
            <p:cNvSpPr/>
            <p:nvPr/>
          </p:nvSpPr>
          <p:spPr>
            <a:xfrm>
              <a:off x="509016" y="6284213"/>
              <a:ext cx="11683365" cy="574040"/>
            </a:xfrm>
            <a:custGeom>
              <a:avLst/>
              <a:gdLst/>
              <a:ahLst/>
              <a:cxnLst/>
              <a:rect l="l" t="t" r="r" b="b"/>
              <a:pathLst>
                <a:path w="11683365" h="574040">
                  <a:moveTo>
                    <a:pt x="11682984" y="0"/>
                  </a:moveTo>
                  <a:lnTo>
                    <a:pt x="11573560" y="24520"/>
                  </a:lnTo>
                  <a:lnTo>
                    <a:pt x="11497402" y="40475"/>
                  </a:lnTo>
                  <a:lnTo>
                    <a:pt x="11418737" y="56121"/>
                  </a:lnTo>
                  <a:lnTo>
                    <a:pt x="11337618" y="71461"/>
                  </a:lnTo>
                  <a:lnTo>
                    <a:pt x="11254094" y="86497"/>
                  </a:lnTo>
                  <a:lnTo>
                    <a:pt x="11168219" y="101233"/>
                  </a:lnTo>
                  <a:lnTo>
                    <a:pt x="11080043" y="115671"/>
                  </a:lnTo>
                  <a:lnTo>
                    <a:pt x="10989618" y="129815"/>
                  </a:lnTo>
                  <a:lnTo>
                    <a:pt x="10896996" y="143667"/>
                  </a:lnTo>
                  <a:lnTo>
                    <a:pt x="10802228" y="157231"/>
                  </a:lnTo>
                  <a:lnTo>
                    <a:pt x="10705365" y="170509"/>
                  </a:lnTo>
                  <a:lnTo>
                    <a:pt x="10606461" y="183505"/>
                  </a:lnTo>
                  <a:lnTo>
                    <a:pt x="10505565" y="196221"/>
                  </a:lnTo>
                  <a:lnTo>
                    <a:pt x="10402729" y="208661"/>
                  </a:lnTo>
                  <a:lnTo>
                    <a:pt x="10244952" y="226809"/>
                  </a:lnTo>
                  <a:lnTo>
                    <a:pt x="10083101" y="244352"/>
                  </a:lnTo>
                  <a:lnTo>
                    <a:pt x="9917350" y="261300"/>
                  </a:lnTo>
                  <a:lnTo>
                    <a:pt x="9747874" y="277662"/>
                  </a:lnTo>
                  <a:lnTo>
                    <a:pt x="9574846" y="293450"/>
                  </a:lnTo>
                  <a:lnTo>
                    <a:pt x="9398440" y="308674"/>
                  </a:lnTo>
                  <a:lnTo>
                    <a:pt x="9218830" y="323342"/>
                  </a:lnTo>
                  <a:lnTo>
                    <a:pt x="8974668" y="342056"/>
                  </a:lnTo>
                  <a:lnTo>
                    <a:pt x="8725533" y="359825"/>
                  </a:lnTo>
                  <a:lnTo>
                    <a:pt x="8471836" y="376674"/>
                  </a:lnTo>
                  <a:lnTo>
                    <a:pt x="8213992" y="392628"/>
                  </a:lnTo>
                  <a:lnTo>
                    <a:pt x="7952411" y="407710"/>
                  </a:lnTo>
                  <a:lnTo>
                    <a:pt x="7620811" y="425372"/>
                  </a:lnTo>
                  <a:lnTo>
                    <a:pt x="7284823" y="441757"/>
                  </a:lnTo>
                  <a:lnTo>
                    <a:pt x="6945255" y="456910"/>
                  </a:lnTo>
                  <a:lnTo>
                    <a:pt x="6602911" y="470880"/>
                  </a:lnTo>
                  <a:lnTo>
                    <a:pt x="6189569" y="486146"/>
                  </a:lnTo>
                  <a:lnTo>
                    <a:pt x="5774783" y="499855"/>
                  </a:lnTo>
                  <a:lnTo>
                    <a:pt x="5290899" y="513990"/>
                  </a:lnTo>
                  <a:lnTo>
                    <a:pt x="4740639" y="527850"/>
                  </a:lnTo>
                  <a:lnTo>
                    <a:pt x="4196475" y="539447"/>
                  </a:lnTo>
                  <a:lnTo>
                    <a:pt x="3595687" y="550026"/>
                  </a:lnTo>
                  <a:lnTo>
                    <a:pt x="2884395" y="559795"/>
                  </a:lnTo>
                  <a:lnTo>
                    <a:pt x="2087464" y="567500"/>
                  </a:lnTo>
                  <a:lnTo>
                    <a:pt x="1191534" y="572433"/>
                  </a:lnTo>
                  <a:lnTo>
                    <a:pt x="0" y="573493"/>
                  </a:lnTo>
                  <a:lnTo>
                    <a:pt x="11682984" y="573493"/>
                  </a:lnTo>
                  <a:lnTo>
                    <a:pt x="11682984" y="0"/>
                  </a:lnTo>
                  <a:close/>
                </a:path>
              </a:pathLst>
            </a:custGeom>
            <a:solidFill>
              <a:srgbClr val="FFFFFF">
                <a:alpha val="4588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2">
              <a:extLst>
                <a:ext uri="{FF2B5EF4-FFF2-40B4-BE49-F238E27FC236}">
                  <a16:creationId xmlns:a16="http://schemas.microsoft.com/office/drawing/2014/main" id="{AEF0E232-1097-4836-52B0-077501F6B7C7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3289" y="5804915"/>
              <a:ext cx="918209" cy="919734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0CCF68A-F88A-7ADE-897A-A7CD3610CB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527" y="2214163"/>
            <a:ext cx="9652363" cy="2997114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84648430-2367-AFED-DCEA-408272715C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899" y="1628330"/>
            <a:ext cx="3031786" cy="819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5067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83141"/>
                </a:solidFill>
                <a:effectLst/>
                <a:latin typeface="var(--wp--preset--font-family--fraunces)"/>
              </a:rPr>
              <a:t>Diabetes Resources: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>
            <a:hlinkClick r:id="rId6"/>
            <a:extLst>
              <a:ext uri="{FF2B5EF4-FFF2-40B4-BE49-F238E27FC236}">
                <a16:creationId xmlns:a16="http://schemas.microsoft.com/office/drawing/2014/main" id="{F858186B-35ED-681B-6639-E73611C1A3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46" y="5488600"/>
            <a:ext cx="3441702" cy="114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7425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6833" y="1287017"/>
            <a:ext cx="11615420" cy="3507104"/>
          </a:xfrm>
          <a:custGeom>
            <a:avLst/>
            <a:gdLst/>
            <a:ahLst/>
            <a:cxnLst/>
            <a:rect l="l" t="t" r="r" b="b"/>
            <a:pathLst>
              <a:path w="11615420" h="3507104">
                <a:moveTo>
                  <a:pt x="11615166" y="0"/>
                </a:moveTo>
                <a:lnTo>
                  <a:pt x="0" y="0"/>
                </a:lnTo>
                <a:lnTo>
                  <a:pt x="0" y="3506724"/>
                </a:lnTo>
                <a:lnTo>
                  <a:pt x="11615166" y="3506724"/>
                </a:lnTo>
                <a:lnTo>
                  <a:pt x="11615166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16507" y="1320472"/>
            <a:ext cx="4732655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5400" dirty="0">
                <a:solidFill>
                  <a:schemeClr val="bg1"/>
                </a:solidFill>
                <a:latin typeface="Arial"/>
                <a:cs typeface="Arial"/>
              </a:rPr>
              <a:t>Administer</a:t>
            </a:r>
            <a:r>
              <a:rPr sz="5400" dirty="0">
                <a:solidFill>
                  <a:schemeClr val="bg1"/>
                </a:solidFill>
                <a:latin typeface="Arial"/>
                <a:cs typeface="Arial"/>
              </a:rPr>
              <a:t> the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2440" y="1846326"/>
            <a:ext cx="5845302" cy="1957578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96051" y="2157684"/>
            <a:ext cx="4732655" cy="25215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8030"/>
              </a:lnSpc>
              <a:spcBef>
                <a:spcPts val="100"/>
              </a:spcBef>
            </a:pPr>
            <a:r>
              <a:rPr sz="7000" b="0" dirty="0">
                <a:solidFill>
                  <a:srgbClr val="FFC000"/>
                </a:solidFill>
                <a:latin typeface="Arial Black"/>
                <a:cs typeface="Arial Black"/>
              </a:rPr>
              <a:t>1</a:t>
            </a:r>
            <a:r>
              <a:rPr sz="7000" b="0" spc="-340" dirty="0">
                <a:solidFill>
                  <a:srgbClr val="FFC000"/>
                </a:solidFill>
                <a:latin typeface="Arial Black"/>
                <a:cs typeface="Arial Black"/>
              </a:rPr>
              <a:t> </a:t>
            </a:r>
            <a:r>
              <a:rPr sz="7000" b="0" spc="-114" dirty="0">
                <a:solidFill>
                  <a:srgbClr val="FFC000"/>
                </a:solidFill>
                <a:latin typeface="Arial Black"/>
                <a:cs typeface="Arial Black"/>
              </a:rPr>
              <a:t>MINUTE</a:t>
            </a:r>
            <a:endParaRPr sz="7000" dirty="0">
              <a:latin typeface="Arial Black"/>
              <a:cs typeface="Arial Black"/>
            </a:endParaRPr>
          </a:p>
          <a:p>
            <a:pPr marL="12700" marR="1012825">
              <a:lnSpc>
                <a:spcPts val="5510"/>
              </a:lnSpc>
              <a:spcBef>
                <a:spcPts val="625"/>
              </a:spcBef>
            </a:pPr>
            <a:r>
              <a:rPr sz="5400" spc="-145" dirty="0"/>
              <a:t>Prediabetes </a:t>
            </a:r>
            <a:r>
              <a:rPr sz="5400" spc="-114" dirty="0"/>
              <a:t>Risk</a:t>
            </a:r>
            <a:r>
              <a:rPr sz="5400" spc="-310" dirty="0"/>
              <a:t> </a:t>
            </a:r>
            <a:r>
              <a:rPr sz="5400" spc="-365" dirty="0"/>
              <a:t>T</a:t>
            </a:r>
            <a:r>
              <a:rPr sz="5400" spc="40" dirty="0"/>
              <a:t>es</a:t>
            </a:r>
            <a:r>
              <a:rPr sz="5400" spc="190" dirty="0"/>
              <a:t>t</a:t>
            </a:r>
            <a:endParaRPr sz="5400" dirty="0"/>
          </a:p>
        </p:txBody>
      </p:sp>
      <p:grpSp>
        <p:nvGrpSpPr>
          <p:cNvPr id="6" name="object 6"/>
          <p:cNvGrpSpPr/>
          <p:nvPr/>
        </p:nvGrpSpPr>
        <p:grpSpPr>
          <a:xfrm>
            <a:off x="6104382" y="59435"/>
            <a:ext cx="5897245" cy="6796405"/>
            <a:chOff x="6104382" y="59435"/>
            <a:chExt cx="5897245" cy="679640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04382" y="59435"/>
              <a:ext cx="5193029" cy="679627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3290" y="5804916"/>
              <a:ext cx="918209" cy="919734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244602" y="6548628"/>
            <a:ext cx="2941320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i="1" dirty="0">
                <a:solidFill>
                  <a:srgbClr val="A6A6A6"/>
                </a:solidFill>
                <a:latin typeface="Arial"/>
                <a:cs typeface="Arial"/>
              </a:rPr>
              <a:t>Courtesy</a:t>
            </a:r>
            <a:r>
              <a:rPr sz="1100" i="1" spc="-4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A6A6A6"/>
                </a:solidFill>
                <a:latin typeface="Arial"/>
                <a:cs typeface="Arial"/>
              </a:rPr>
              <a:t>of</a:t>
            </a:r>
            <a:r>
              <a:rPr sz="1100" i="1" spc="-5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A6A6A6"/>
                </a:solidFill>
                <a:latin typeface="Arial"/>
                <a:cs typeface="Arial"/>
              </a:rPr>
              <a:t>the</a:t>
            </a:r>
            <a:r>
              <a:rPr sz="1100" i="1" spc="-4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A6A6A6"/>
                </a:solidFill>
                <a:latin typeface="Arial"/>
                <a:cs typeface="Arial"/>
              </a:rPr>
              <a:t>American</a:t>
            </a:r>
            <a:r>
              <a:rPr sz="1100" i="1" spc="-3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A6A6A6"/>
                </a:solidFill>
                <a:latin typeface="Arial"/>
                <a:cs typeface="Arial"/>
              </a:rPr>
              <a:t>Diabetes</a:t>
            </a:r>
            <a:r>
              <a:rPr sz="1100" i="1" spc="-3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100" i="1" spc="-10" dirty="0">
                <a:solidFill>
                  <a:srgbClr val="A6A6A6"/>
                </a:solidFill>
                <a:latin typeface="Arial"/>
                <a:cs typeface="Arial"/>
              </a:rPr>
              <a:t>Association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597CD6-1BBA-D702-4E92-20B23ED0A344}"/>
              </a:ext>
            </a:extLst>
          </p:cNvPr>
          <p:cNvSpPr txBox="1"/>
          <p:nvPr/>
        </p:nvSpPr>
        <p:spPr>
          <a:xfrm>
            <a:off x="748456" y="361031"/>
            <a:ext cx="4874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Simple Screening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EA22E-FC4F-A6D7-FCBE-EE733893A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4">
            <a:extLst>
              <a:ext uri="{FF2B5EF4-FFF2-40B4-BE49-F238E27FC236}">
                <a16:creationId xmlns:a16="http://schemas.microsoft.com/office/drawing/2014/main" id="{D3B0541E-F606-D785-BBD8-57684E07B414}"/>
              </a:ext>
            </a:extLst>
          </p:cNvPr>
          <p:cNvSpPr/>
          <p:nvPr/>
        </p:nvSpPr>
        <p:spPr>
          <a:xfrm>
            <a:off x="0" y="1255528"/>
            <a:ext cx="12192000" cy="1338828"/>
          </a:xfrm>
          <a:custGeom>
            <a:avLst/>
            <a:gdLst/>
            <a:ahLst/>
            <a:cxnLst/>
            <a:rect l="l" t="t" r="r" b="b"/>
            <a:pathLst>
              <a:path w="12192000" h="1685289">
                <a:moveTo>
                  <a:pt x="12192000" y="0"/>
                </a:moveTo>
                <a:lnTo>
                  <a:pt x="0" y="0"/>
                </a:lnTo>
                <a:lnTo>
                  <a:pt x="0" y="1684782"/>
                </a:lnTo>
                <a:lnTo>
                  <a:pt x="12192000" y="1684782"/>
                </a:lnTo>
                <a:lnTo>
                  <a:pt x="12192000" y="0"/>
                </a:lnTo>
                <a:close/>
              </a:path>
            </a:pathLst>
          </a:custGeom>
          <a:solidFill>
            <a:srgbClr val="15468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8F3CD6-FC4E-F9E4-2F3D-A75A6705D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509" y="436722"/>
            <a:ext cx="10826929" cy="1153795"/>
          </a:xfrm>
        </p:spPr>
        <p:txBody>
          <a:bodyPr wrap="square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The Risk Test is a </a:t>
            </a:r>
            <a:r>
              <a:rPr lang="en-US" dirty="0">
                <a:solidFill>
                  <a:srgbClr val="FFC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Lions</a:t>
            </a:r>
            <a:r>
              <a:rPr lang="en-US" dirty="0"/>
              <a:t> Membership Tool!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C2ABD8-3168-D6F2-E34D-0B266ACC7F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2702" y="1377474"/>
            <a:ext cx="11584497" cy="1485583"/>
          </a:xfrm>
        </p:spPr>
        <p:txBody>
          <a:bodyPr wrap="square">
            <a:no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Lions info is printed on the back side of the form, with room for your club’s contact label. </a:t>
            </a:r>
          </a:p>
          <a:p>
            <a:pPr>
              <a:spcAft>
                <a:spcPts val="600"/>
              </a:spcAft>
            </a:pPr>
            <a:endParaRPr lang="en-US" dirty="0"/>
          </a:p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4C628D-2753-ADDE-1657-2F8AF4096E8B}"/>
              </a:ext>
            </a:extLst>
          </p:cNvPr>
          <p:cNvSpPr txBox="1"/>
          <p:nvPr/>
        </p:nvSpPr>
        <p:spPr>
          <a:xfrm>
            <a:off x="680273" y="4577298"/>
            <a:ext cx="51816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Invite folks to your club</a:t>
            </a:r>
          </a:p>
          <a:p>
            <a:endParaRPr lang="en-US" dirty="0"/>
          </a:p>
        </p:txBody>
      </p:sp>
      <p:grpSp>
        <p:nvGrpSpPr>
          <p:cNvPr id="17" name="object 44">
            <a:extLst>
              <a:ext uri="{FF2B5EF4-FFF2-40B4-BE49-F238E27FC236}">
                <a16:creationId xmlns:a16="http://schemas.microsoft.com/office/drawing/2014/main" id="{6139F261-986D-D660-D902-3C2C9479D41A}"/>
              </a:ext>
            </a:extLst>
          </p:cNvPr>
          <p:cNvGrpSpPr/>
          <p:nvPr/>
        </p:nvGrpSpPr>
        <p:grpSpPr>
          <a:xfrm>
            <a:off x="509016" y="5011673"/>
            <a:ext cx="11683365" cy="1846580"/>
            <a:chOff x="509016" y="5011673"/>
            <a:chExt cx="11683365" cy="1846580"/>
          </a:xfrm>
        </p:grpSpPr>
        <p:pic>
          <p:nvPicPr>
            <p:cNvPr id="18" name="object 45">
              <a:extLst>
                <a:ext uri="{FF2B5EF4-FFF2-40B4-BE49-F238E27FC236}">
                  <a16:creationId xmlns:a16="http://schemas.microsoft.com/office/drawing/2014/main" id="{F1BEA318-C53B-3327-E9B1-564C90F7879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9016" y="5011673"/>
              <a:ext cx="11682984" cy="1846292"/>
            </a:xfrm>
            <a:prstGeom prst="rect">
              <a:avLst/>
            </a:prstGeom>
          </p:spPr>
        </p:pic>
        <p:sp>
          <p:nvSpPr>
            <p:cNvPr id="19" name="object 46">
              <a:extLst>
                <a:ext uri="{FF2B5EF4-FFF2-40B4-BE49-F238E27FC236}">
                  <a16:creationId xmlns:a16="http://schemas.microsoft.com/office/drawing/2014/main" id="{9CB3BF9C-3029-3428-AAC3-4FDA8536A61A}"/>
                </a:ext>
              </a:extLst>
            </p:cNvPr>
            <p:cNvSpPr/>
            <p:nvPr/>
          </p:nvSpPr>
          <p:spPr>
            <a:xfrm>
              <a:off x="509016" y="6284213"/>
              <a:ext cx="11683365" cy="574040"/>
            </a:xfrm>
            <a:custGeom>
              <a:avLst/>
              <a:gdLst/>
              <a:ahLst/>
              <a:cxnLst/>
              <a:rect l="l" t="t" r="r" b="b"/>
              <a:pathLst>
                <a:path w="11683365" h="574040">
                  <a:moveTo>
                    <a:pt x="11682984" y="0"/>
                  </a:moveTo>
                  <a:lnTo>
                    <a:pt x="11573560" y="24520"/>
                  </a:lnTo>
                  <a:lnTo>
                    <a:pt x="11497402" y="40475"/>
                  </a:lnTo>
                  <a:lnTo>
                    <a:pt x="11418737" y="56121"/>
                  </a:lnTo>
                  <a:lnTo>
                    <a:pt x="11337618" y="71461"/>
                  </a:lnTo>
                  <a:lnTo>
                    <a:pt x="11254094" y="86497"/>
                  </a:lnTo>
                  <a:lnTo>
                    <a:pt x="11168219" y="101233"/>
                  </a:lnTo>
                  <a:lnTo>
                    <a:pt x="11080043" y="115671"/>
                  </a:lnTo>
                  <a:lnTo>
                    <a:pt x="10989618" y="129815"/>
                  </a:lnTo>
                  <a:lnTo>
                    <a:pt x="10896996" y="143667"/>
                  </a:lnTo>
                  <a:lnTo>
                    <a:pt x="10802228" y="157231"/>
                  </a:lnTo>
                  <a:lnTo>
                    <a:pt x="10705365" y="170509"/>
                  </a:lnTo>
                  <a:lnTo>
                    <a:pt x="10606461" y="183505"/>
                  </a:lnTo>
                  <a:lnTo>
                    <a:pt x="10505565" y="196221"/>
                  </a:lnTo>
                  <a:lnTo>
                    <a:pt x="10402729" y="208661"/>
                  </a:lnTo>
                  <a:lnTo>
                    <a:pt x="10244952" y="226809"/>
                  </a:lnTo>
                  <a:lnTo>
                    <a:pt x="10083101" y="244352"/>
                  </a:lnTo>
                  <a:lnTo>
                    <a:pt x="9917350" y="261300"/>
                  </a:lnTo>
                  <a:lnTo>
                    <a:pt x="9747874" y="277662"/>
                  </a:lnTo>
                  <a:lnTo>
                    <a:pt x="9574846" y="293450"/>
                  </a:lnTo>
                  <a:lnTo>
                    <a:pt x="9398440" y="308674"/>
                  </a:lnTo>
                  <a:lnTo>
                    <a:pt x="9218830" y="323342"/>
                  </a:lnTo>
                  <a:lnTo>
                    <a:pt x="8974668" y="342056"/>
                  </a:lnTo>
                  <a:lnTo>
                    <a:pt x="8725533" y="359825"/>
                  </a:lnTo>
                  <a:lnTo>
                    <a:pt x="8471836" y="376674"/>
                  </a:lnTo>
                  <a:lnTo>
                    <a:pt x="8213992" y="392628"/>
                  </a:lnTo>
                  <a:lnTo>
                    <a:pt x="7952411" y="407710"/>
                  </a:lnTo>
                  <a:lnTo>
                    <a:pt x="7620811" y="425372"/>
                  </a:lnTo>
                  <a:lnTo>
                    <a:pt x="7284823" y="441757"/>
                  </a:lnTo>
                  <a:lnTo>
                    <a:pt x="6945255" y="456910"/>
                  </a:lnTo>
                  <a:lnTo>
                    <a:pt x="6602911" y="470880"/>
                  </a:lnTo>
                  <a:lnTo>
                    <a:pt x="6189569" y="486146"/>
                  </a:lnTo>
                  <a:lnTo>
                    <a:pt x="5774783" y="499855"/>
                  </a:lnTo>
                  <a:lnTo>
                    <a:pt x="5290899" y="513990"/>
                  </a:lnTo>
                  <a:lnTo>
                    <a:pt x="4740639" y="527850"/>
                  </a:lnTo>
                  <a:lnTo>
                    <a:pt x="4196475" y="539447"/>
                  </a:lnTo>
                  <a:lnTo>
                    <a:pt x="3595687" y="550026"/>
                  </a:lnTo>
                  <a:lnTo>
                    <a:pt x="2884395" y="559795"/>
                  </a:lnTo>
                  <a:lnTo>
                    <a:pt x="2087464" y="567500"/>
                  </a:lnTo>
                  <a:lnTo>
                    <a:pt x="1191534" y="572433"/>
                  </a:lnTo>
                  <a:lnTo>
                    <a:pt x="0" y="573493"/>
                  </a:lnTo>
                  <a:lnTo>
                    <a:pt x="11682984" y="573493"/>
                  </a:lnTo>
                  <a:lnTo>
                    <a:pt x="11682984" y="0"/>
                  </a:lnTo>
                  <a:close/>
                </a:path>
              </a:pathLst>
            </a:custGeom>
            <a:solidFill>
              <a:srgbClr val="FFFFFF">
                <a:alpha val="4588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47">
              <a:extLst>
                <a:ext uri="{FF2B5EF4-FFF2-40B4-BE49-F238E27FC236}">
                  <a16:creationId xmlns:a16="http://schemas.microsoft.com/office/drawing/2014/main" id="{F9BA965F-B337-748A-3B59-8AB858AEE9DB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3289" y="5804915"/>
              <a:ext cx="918209" cy="919734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A9F4C1D0-6F9D-AF75-31AE-6E9315AE30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6007" y="2776901"/>
            <a:ext cx="2320929" cy="232092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08AE9A0-7D3C-50D2-B195-310003AB05D8}"/>
              </a:ext>
            </a:extLst>
          </p:cNvPr>
          <p:cNvSpPr txBox="1"/>
          <p:nvPr/>
        </p:nvSpPr>
        <p:spPr>
          <a:xfrm>
            <a:off x="680273" y="3865882"/>
            <a:ext cx="51816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>
                <a:solidFill>
                  <a:schemeClr val="tx1"/>
                </a:solidFill>
              </a:rPr>
              <a:t>• 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 about what Lions do</a:t>
            </a:r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CE3929-2D57-8617-4CCC-E240535FBB87}"/>
              </a:ext>
            </a:extLst>
          </p:cNvPr>
          <p:cNvSpPr txBox="1"/>
          <p:nvPr/>
        </p:nvSpPr>
        <p:spPr>
          <a:xfrm>
            <a:off x="680654" y="5266483"/>
            <a:ext cx="851579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>
                <a:solidFill>
                  <a:schemeClr val="tx1"/>
                </a:solidFill>
              </a:rPr>
              <a:t>• 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Offer to screen other groups they know</a:t>
            </a:r>
          </a:p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4F8BE5-37F5-0D41-20D9-C701F88B7339}"/>
              </a:ext>
            </a:extLst>
          </p:cNvPr>
          <p:cNvSpPr txBox="1"/>
          <p:nvPr/>
        </p:nvSpPr>
        <p:spPr>
          <a:xfrm>
            <a:off x="488234" y="2982117"/>
            <a:ext cx="51816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 event to: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5557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E959F3-2DE7-E37A-C2F2-62AD89A35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F33BD5C3-BF8B-3999-857F-86059F3AC69C}"/>
              </a:ext>
            </a:extLst>
          </p:cNvPr>
          <p:cNvSpPr txBox="1"/>
          <p:nvPr/>
        </p:nvSpPr>
        <p:spPr>
          <a:xfrm>
            <a:off x="6609234" y="3258151"/>
            <a:ext cx="65967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pc="-145" dirty="0">
                <a:ln>
                  <a:gradFill>
                    <a:gsLst>
                      <a:gs pos="66008">
                        <a:srgbClr val="B8CCE4"/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chemeClr val="bg1">
                    <a:lumMod val="65000"/>
                    <a:alpha val="59011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Lions</a:t>
            </a:r>
            <a:endParaRPr lang="en-US" sz="3600" b="1" dirty="0">
              <a:ln>
                <a:gradFill>
                  <a:gsLst>
                    <a:gs pos="66008">
                      <a:srgbClr val="B8CCE4"/>
                    </a:gs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solidFill>
                <a:schemeClr val="bg1">
                  <a:lumMod val="65000"/>
                  <a:alpha val="59011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FC8A216E-A806-A010-9422-CF04F2A009DB}"/>
              </a:ext>
            </a:extLst>
          </p:cNvPr>
          <p:cNvSpPr txBox="1"/>
          <p:nvPr/>
        </p:nvSpPr>
        <p:spPr>
          <a:xfrm>
            <a:off x="1016507" y="1320472"/>
            <a:ext cx="4732655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5400" dirty="0">
                <a:solidFill>
                  <a:schemeClr val="bg1"/>
                </a:solidFill>
                <a:latin typeface="Arial"/>
                <a:cs typeface="Arial"/>
              </a:rPr>
              <a:t>Administer</a:t>
            </a:r>
            <a:r>
              <a:rPr sz="5400" dirty="0">
                <a:solidFill>
                  <a:schemeClr val="bg1"/>
                </a:solidFill>
                <a:latin typeface="Arial"/>
                <a:cs typeface="Arial"/>
              </a:rPr>
              <a:t> the</a:t>
            </a: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362464C0-9530-0143-BBF7-D5ACEA9AD5E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79819" y="2508201"/>
            <a:ext cx="6400800" cy="1352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12825">
              <a:lnSpc>
                <a:spcPts val="5510"/>
              </a:lnSpc>
              <a:spcBef>
                <a:spcPts val="625"/>
              </a:spcBef>
            </a:pPr>
            <a:r>
              <a:rPr lang="en-US" sz="3600" spc="-145" dirty="0"/>
              <a:t>Modified to highlight </a:t>
            </a:r>
            <a:r>
              <a:rPr lang="en-US" sz="3600" spc="-145" dirty="0">
                <a:solidFill>
                  <a:srgbClr val="FFC000"/>
                </a:solidFill>
              </a:rPr>
              <a:t>Lions.</a:t>
            </a:r>
            <a:endParaRPr sz="3600" dirty="0">
              <a:solidFill>
                <a:srgbClr val="FFC000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F68D0D2-9450-FAB8-F4F7-3A354724580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17</a:t>
            </a:fld>
            <a:endParaRPr lang="en-US" dirty="0"/>
          </a:p>
        </p:txBody>
      </p:sp>
      <p:pic>
        <p:nvPicPr>
          <p:cNvPr id="12" name="Picture 11" descr="A close-up of a diabetes test&#10;&#10;AI-generated content may be incorrect.">
            <a:extLst>
              <a:ext uri="{FF2B5EF4-FFF2-40B4-BE49-F238E27FC236}">
                <a16:creationId xmlns:a16="http://schemas.microsoft.com/office/drawing/2014/main" id="{55301129-AA88-575D-BA16-8DEEA01629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96" y="529356"/>
            <a:ext cx="4367405" cy="578662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060080B-4C2E-BD7A-A285-B7ACB1454630}"/>
              </a:ext>
            </a:extLst>
          </p:cNvPr>
          <p:cNvCxnSpPr>
            <a:cxnSpLocks/>
          </p:cNvCxnSpPr>
          <p:nvPr/>
        </p:nvCxnSpPr>
        <p:spPr>
          <a:xfrm flipV="1">
            <a:off x="4685175" y="3549161"/>
            <a:ext cx="1741586" cy="1049065"/>
          </a:xfrm>
          <a:prstGeom prst="line">
            <a:avLst/>
          </a:prstGeom>
          <a:ln w="28575">
            <a:solidFill>
              <a:srgbClr val="00B05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160FE56-0888-AF6E-2926-2F1346FDAF15}"/>
              </a:ext>
            </a:extLst>
          </p:cNvPr>
          <p:cNvCxnSpPr>
            <a:cxnSpLocks/>
          </p:cNvCxnSpPr>
          <p:nvPr/>
        </p:nvCxnSpPr>
        <p:spPr>
          <a:xfrm>
            <a:off x="4805001" y="1435557"/>
            <a:ext cx="1637839" cy="1881273"/>
          </a:xfrm>
          <a:prstGeom prst="line">
            <a:avLst/>
          </a:prstGeom>
          <a:ln w="28575">
            <a:solidFill>
              <a:srgbClr val="00B05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D3C157C-8D69-0972-9192-2868BAB2D11E}"/>
              </a:ext>
            </a:extLst>
          </p:cNvPr>
          <p:cNvCxnSpPr>
            <a:cxnSpLocks/>
          </p:cNvCxnSpPr>
          <p:nvPr/>
        </p:nvCxnSpPr>
        <p:spPr>
          <a:xfrm flipV="1">
            <a:off x="1981200" y="5123010"/>
            <a:ext cx="3550147" cy="668190"/>
          </a:xfrm>
          <a:prstGeom prst="line">
            <a:avLst/>
          </a:prstGeom>
          <a:ln w="28575">
            <a:solidFill>
              <a:srgbClr val="00B05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E86AF92-1513-E0BD-18BE-D73943E66CD3}"/>
              </a:ext>
            </a:extLst>
          </p:cNvPr>
          <p:cNvCxnSpPr>
            <a:cxnSpLocks/>
          </p:cNvCxnSpPr>
          <p:nvPr/>
        </p:nvCxnSpPr>
        <p:spPr>
          <a:xfrm flipV="1">
            <a:off x="5531347" y="3811494"/>
            <a:ext cx="911493" cy="131151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object 44">
            <a:extLst>
              <a:ext uri="{FF2B5EF4-FFF2-40B4-BE49-F238E27FC236}">
                <a16:creationId xmlns:a16="http://schemas.microsoft.com/office/drawing/2014/main" id="{38F7E721-D57F-226B-D356-BFC6BD78AE3A}"/>
              </a:ext>
            </a:extLst>
          </p:cNvPr>
          <p:cNvGrpSpPr/>
          <p:nvPr/>
        </p:nvGrpSpPr>
        <p:grpSpPr>
          <a:xfrm>
            <a:off x="509016" y="5011673"/>
            <a:ext cx="11683365" cy="1846580"/>
            <a:chOff x="509016" y="5011673"/>
            <a:chExt cx="11683365" cy="1846580"/>
          </a:xfrm>
        </p:grpSpPr>
        <p:pic>
          <p:nvPicPr>
            <p:cNvPr id="53" name="object 45">
              <a:extLst>
                <a:ext uri="{FF2B5EF4-FFF2-40B4-BE49-F238E27FC236}">
                  <a16:creationId xmlns:a16="http://schemas.microsoft.com/office/drawing/2014/main" id="{80CAA986-8A34-7B10-1F14-5FD31BA6EAA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9016" y="5011673"/>
              <a:ext cx="11682984" cy="1846292"/>
            </a:xfrm>
            <a:prstGeom prst="rect">
              <a:avLst/>
            </a:prstGeom>
          </p:spPr>
        </p:pic>
        <p:sp>
          <p:nvSpPr>
            <p:cNvPr id="54" name="object 46">
              <a:extLst>
                <a:ext uri="{FF2B5EF4-FFF2-40B4-BE49-F238E27FC236}">
                  <a16:creationId xmlns:a16="http://schemas.microsoft.com/office/drawing/2014/main" id="{F69F3A86-851C-553C-87D7-4ADB6D377991}"/>
                </a:ext>
              </a:extLst>
            </p:cNvPr>
            <p:cNvSpPr/>
            <p:nvPr/>
          </p:nvSpPr>
          <p:spPr>
            <a:xfrm>
              <a:off x="509016" y="6284213"/>
              <a:ext cx="11683365" cy="574040"/>
            </a:xfrm>
            <a:custGeom>
              <a:avLst/>
              <a:gdLst/>
              <a:ahLst/>
              <a:cxnLst/>
              <a:rect l="l" t="t" r="r" b="b"/>
              <a:pathLst>
                <a:path w="11683365" h="574040">
                  <a:moveTo>
                    <a:pt x="11682984" y="0"/>
                  </a:moveTo>
                  <a:lnTo>
                    <a:pt x="11573560" y="24520"/>
                  </a:lnTo>
                  <a:lnTo>
                    <a:pt x="11497402" y="40475"/>
                  </a:lnTo>
                  <a:lnTo>
                    <a:pt x="11418737" y="56121"/>
                  </a:lnTo>
                  <a:lnTo>
                    <a:pt x="11337618" y="71461"/>
                  </a:lnTo>
                  <a:lnTo>
                    <a:pt x="11254094" y="86497"/>
                  </a:lnTo>
                  <a:lnTo>
                    <a:pt x="11168219" y="101233"/>
                  </a:lnTo>
                  <a:lnTo>
                    <a:pt x="11080043" y="115671"/>
                  </a:lnTo>
                  <a:lnTo>
                    <a:pt x="10989618" y="129815"/>
                  </a:lnTo>
                  <a:lnTo>
                    <a:pt x="10896996" y="143667"/>
                  </a:lnTo>
                  <a:lnTo>
                    <a:pt x="10802228" y="157231"/>
                  </a:lnTo>
                  <a:lnTo>
                    <a:pt x="10705365" y="170509"/>
                  </a:lnTo>
                  <a:lnTo>
                    <a:pt x="10606461" y="183505"/>
                  </a:lnTo>
                  <a:lnTo>
                    <a:pt x="10505565" y="196221"/>
                  </a:lnTo>
                  <a:lnTo>
                    <a:pt x="10402729" y="208661"/>
                  </a:lnTo>
                  <a:lnTo>
                    <a:pt x="10244952" y="226809"/>
                  </a:lnTo>
                  <a:lnTo>
                    <a:pt x="10083101" y="244352"/>
                  </a:lnTo>
                  <a:lnTo>
                    <a:pt x="9917350" y="261300"/>
                  </a:lnTo>
                  <a:lnTo>
                    <a:pt x="9747874" y="277662"/>
                  </a:lnTo>
                  <a:lnTo>
                    <a:pt x="9574846" y="293450"/>
                  </a:lnTo>
                  <a:lnTo>
                    <a:pt x="9398440" y="308674"/>
                  </a:lnTo>
                  <a:lnTo>
                    <a:pt x="9218830" y="323342"/>
                  </a:lnTo>
                  <a:lnTo>
                    <a:pt x="8974668" y="342056"/>
                  </a:lnTo>
                  <a:lnTo>
                    <a:pt x="8725533" y="359825"/>
                  </a:lnTo>
                  <a:lnTo>
                    <a:pt x="8471836" y="376674"/>
                  </a:lnTo>
                  <a:lnTo>
                    <a:pt x="8213992" y="392628"/>
                  </a:lnTo>
                  <a:lnTo>
                    <a:pt x="7952411" y="407710"/>
                  </a:lnTo>
                  <a:lnTo>
                    <a:pt x="7620811" y="425372"/>
                  </a:lnTo>
                  <a:lnTo>
                    <a:pt x="7284823" y="441757"/>
                  </a:lnTo>
                  <a:lnTo>
                    <a:pt x="6945255" y="456910"/>
                  </a:lnTo>
                  <a:lnTo>
                    <a:pt x="6602911" y="470880"/>
                  </a:lnTo>
                  <a:lnTo>
                    <a:pt x="6189569" y="486146"/>
                  </a:lnTo>
                  <a:lnTo>
                    <a:pt x="5774783" y="499855"/>
                  </a:lnTo>
                  <a:lnTo>
                    <a:pt x="5290899" y="513990"/>
                  </a:lnTo>
                  <a:lnTo>
                    <a:pt x="4740639" y="527850"/>
                  </a:lnTo>
                  <a:lnTo>
                    <a:pt x="4196475" y="539447"/>
                  </a:lnTo>
                  <a:lnTo>
                    <a:pt x="3595687" y="550026"/>
                  </a:lnTo>
                  <a:lnTo>
                    <a:pt x="2884395" y="559795"/>
                  </a:lnTo>
                  <a:lnTo>
                    <a:pt x="2087464" y="567500"/>
                  </a:lnTo>
                  <a:lnTo>
                    <a:pt x="1191534" y="572433"/>
                  </a:lnTo>
                  <a:lnTo>
                    <a:pt x="0" y="573493"/>
                  </a:lnTo>
                  <a:lnTo>
                    <a:pt x="11682984" y="573493"/>
                  </a:lnTo>
                  <a:lnTo>
                    <a:pt x="11682984" y="0"/>
                  </a:lnTo>
                  <a:close/>
                </a:path>
              </a:pathLst>
            </a:custGeom>
            <a:solidFill>
              <a:srgbClr val="FFFFFF">
                <a:alpha val="4588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47">
              <a:extLst>
                <a:ext uri="{FF2B5EF4-FFF2-40B4-BE49-F238E27FC236}">
                  <a16:creationId xmlns:a16="http://schemas.microsoft.com/office/drawing/2014/main" id="{E9677966-22A6-6ED0-C721-028B8F7A408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083289" y="5804915"/>
              <a:ext cx="918209" cy="9197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27071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D0D58B-52E9-C297-ECD3-A5DB98F761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8080ECF8-2F34-B5A8-081C-AAD2E392FF12}"/>
              </a:ext>
            </a:extLst>
          </p:cNvPr>
          <p:cNvSpPr txBox="1"/>
          <p:nvPr/>
        </p:nvSpPr>
        <p:spPr>
          <a:xfrm>
            <a:off x="1016507" y="1320472"/>
            <a:ext cx="4732655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5400" dirty="0">
                <a:solidFill>
                  <a:schemeClr val="bg1"/>
                </a:solidFill>
                <a:latin typeface="Arial"/>
                <a:cs typeface="Arial"/>
              </a:rPr>
              <a:t>Administer</a:t>
            </a:r>
            <a:r>
              <a:rPr sz="5400" dirty="0">
                <a:solidFill>
                  <a:schemeClr val="bg1"/>
                </a:solidFill>
                <a:latin typeface="Arial"/>
                <a:cs typeface="Arial"/>
              </a:rPr>
              <a:t> the</a:t>
            </a: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DA3EF045-E055-E52C-7FCC-FBCF16941FE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23799" y="845124"/>
            <a:ext cx="6400800" cy="1352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12825">
              <a:lnSpc>
                <a:spcPts val="5510"/>
              </a:lnSpc>
              <a:spcBef>
                <a:spcPts val="625"/>
              </a:spcBef>
            </a:pPr>
            <a:r>
              <a:rPr lang="en-US" sz="3600" spc="-145" dirty="0"/>
              <a:t>Put your contact </a:t>
            </a:r>
            <a:br>
              <a:rPr lang="en-US" sz="3600" spc="-145" dirty="0"/>
            </a:br>
            <a:r>
              <a:rPr lang="en-US" sz="3600" spc="-145" dirty="0"/>
              <a:t>info here</a:t>
            </a:r>
            <a:endParaRPr sz="3600" dirty="0">
              <a:solidFill>
                <a:srgbClr val="FFC000"/>
              </a:solidFill>
            </a:endParaRPr>
          </a:p>
        </p:txBody>
      </p:sp>
      <p:pic>
        <p:nvPicPr>
          <p:cNvPr id="4" name="Picture 3" descr="A poster with text and symbols&#10;&#10;AI-generated content may be incorrect.">
            <a:extLst>
              <a:ext uri="{FF2B5EF4-FFF2-40B4-BE49-F238E27FC236}">
                <a16:creationId xmlns:a16="http://schemas.microsoft.com/office/drawing/2014/main" id="{CB2FCAF0-4723-B065-78B4-497C78BD7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007" y="590935"/>
            <a:ext cx="4028985" cy="521398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61AEBD6-5358-2499-3ADC-87C4F5188A30}"/>
              </a:ext>
            </a:extLst>
          </p:cNvPr>
          <p:cNvCxnSpPr>
            <a:cxnSpLocks/>
          </p:cNvCxnSpPr>
          <p:nvPr/>
        </p:nvCxnSpPr>
        <p:spPr>
          <a:xfrm flipH="1" flipV="1">
            <a:off x="3404999" y="1981200"/>
            <a:ext cx="2945509" cy="3352800"/>
          </a:xfrm>
          <a:prstGeom prst="line">
            <a:avLst/>
          </a:prstGeom>
          <a:ln w="28575">
            <a:solidFill>
              <a:srgbClr val="00B05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object 44">
            <a:extLst>
              <a:ext uri="{FF2B5EF4-FFF2-40B4-BE49-F238E27FC236}">
                <a16:creationId xmlns:a16="http://schemas.microsoft.com/office/drawing/2014/main" id="{72F0C76C-F25E-3077-1B12-7A5973992BEC}"/>
              </a:ext>
            </a:extLst>
          </p:cNvPr>
          <p:cNvGrpSpPr/>
          <p:nvPr/>
        </p:nvGrpSpPr>
        <p:grpSpPr>
          <a:xfrm>
            <a:off x="509016" y="5011673"/>
            <a:ext cx="11683365" cy="1846580"/>
            <a:chOff x="509016" y="5011673"/>
            <a:chExt cx="11683365" cy="1846580"/>
          </a:xfrm>
        </p:grpSpPr>
        <p:pic>
          <p:nvPicPr>
            <p:cNvPr id="13" name="object 45">
              <a:extLst>
                <a:ext uri="{FF2B5EF4-FFF2-40B4-BE49-F238E27FC236}">
                  <a16:creationId xmlns:a16="http://schemas.microsoft.com/office/drawing/2014/main" id="{AD390E93-E7EC-4CE7-9E7B-436E214CE62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9016" y="5011673"/>
              <a:ext cx="11682984" cy="1846292"/>
            </a:xfrm>
            <a:prstGeom prst="rect">
              <a:avLst/>
            </a:prstGeom>
          </p:spPr>
        </p:pic>
        <p:sp>
          <p:nvSpPr>
            <p:cNvPr id="14" name="object 46">
              <a:extLst>
                <a:ext uri="{FF2B5EF4-FFF2-40B4-BE49-F238E27FC236}">
                  <a16:creationId xmlns:a16="http://schemas.microsoft.com/office/drawing/2014/main" id="{E547ECF2-5EAD-B031-A23A-DB850DAAABCE}"/>
                </a:ext>
              </a:extLst>
            </p:cNvPr>
            <p:cNvSpPr/>
            <p:nvPr/>
          </p:nvSpPr>
          <p:spPr>
            <a:xfrm>
              <a:off x="509016" y="6284213"/>
              <a:ext cx="11683365" cy="574040"/>
            </a:xfrm>
            <a:custGeom>
              <a:avLst/>
              <a:gdLst/>
              <a:ahLst/>
              <a:cxnLst/>
              <a:rect l="l" t="t" r="r" b="b"/>
              <a:pathLst>
                <a:path w="11683365" h="574040">
                  <a:moveTo>
                    <a:pt x="11682984" y="0"/>
                  </a:moveTo>
                  <a:lnTo>
                    <a:pt x="11573560" y="24520"/>
                  </a:lnTo>
                  <a:lnTo>
                    <a:pt x="11497402" y="40475"/>
                  </a:lnTo>
                  <a:lnTo>
                    <a:pt x="11418737" y="56121"/>
                  </a:lnTo>
                  <a:lnTo>
                    <a:pt x="11337618" y="71461"/>
                  </a:lnTo>
                  <a:lnTo>
                    <a:pt x="11254094" y="86497"/>
                  </a:lnTo>
                  <a:lnTo>
                    <a:pt x="11168219" y="101233"/>
                  </a:lnTo>
                  <a:lnTo>
                    <a:pt x="11080043" y="115671"/>
                  </a:lnTo>
                  <a:lnTo>
                    <a:pt x="10989618" y="129815"/>
                  </a:lnTo>
                  <a:lnTo>
                    <a:pt x="10896996" y="143667"/>
                  </a:lnTo>
                  <a:lnTo>
                    <a:pt x="10802228" y="157231"/>
                  </a:lnTo>
                  <a:lnTo>
                    <a:pt x="10705365" y="170509"/>
                  </a:lnTo>
                  <a:lnTo>
                    <a:pt x="10606461" y="183505"/>
                  </a:lnTo>
                  <a:lnTo>
                    <a:pt x="10505565" y="196221"/>
                  </a:lnTo>
                  <a:lnTo>
                    <a:pt x="10402729" y="208661"/>
                  </a:lnTo>
                  <a:lnTo>
                    <a:pt x="10244952" y="226809"/>
                  </a:lnTo>
                  <a:lnTo>
                    <a:pt x="10083101" y="244352"/>
                  </a:lnTo>
                  <a:lnTo>
                    <a:pt x="9917350" y="261300"/>
                  </a:lnTo>
                  <a:lnTo>
                    <a:pt x="9747874" y="277662"/>
                  </a:lnTo>
                  <a:lnTo>
                    <a:pt x="9574846" y="293450"/>
                  </a:lnTo>
                  <a:lnTo>
                    <a:pt x="9398440" y="308674"/>
                  </a:lnTo>
                  <a:lnTo>
                    <a:pt x="9218830" y="323342"/>
                  </a:lnTo>
                  <a:lnTo>
                    <a:pt x="8974668" y="342056"/>
                  </a:lnTo>
                  <a:lnTo>
                    <a:pt x="8725533" y="359825"/>
                  </a:lnTo>
                  <a:lnTo>
                    <a:pt x="8471836" y="376674"/>
                  </a:lnTo>
                  <a:lnTo>
                    <a:pt x="8213992" y="392628"/>
                  </a:lnTo>
                  <a:lnTo>
                    <a:pt x="7952411" y="407710"/>
                  </a:lnTo>
                  <a:lnTo>
                    <a:pt x="7620811" y="425372"/>
                  </a:lnTo>
                  <a:lnTo>
                    <a:pt x="7284823" y="441757"/>
                  </a:lnTo>
                  <a:lnTo>
                    <a:pt x="6945255" y="456910"/>
                  </a:lnTo>
                  <a:lnTo>
                    <a:pt x="6602911" y="470880"/>
                  </a:lnTo>
                  <a:lnTo>
                    <a:pt x="6189569" y="486146"/>
                  </a:lnTo>
                  <a:lnTo>
                    <a:pt x="5774783" y="499855"/>
                  </a:lnTo>
                  <a:lnTo>
                    <a:pt x="5290899" y="513990"/>
                  </a:lnTo>
                  <a:lnTo>
                    <a:pt x="4740639" y="527850"/>
                  </a:lnTo>
                  <a:lnTo>
                    <a:pt x="4196475" y="539447"/>
                  </a:lnTo>
                  <a:lnTo>
                    <a:pt x="3595687" y="550026"/>
                  </a:lnTo>
                  <a:lnTo>
                    <a:pt x="2884395" y="559795"/>
                  </a:lnTo>
                  <a:lnTo>
                    <a:pt x="2087464" y="567500"/>
                  </a:lnTo>
                  <a:lnTo>
                    <a:pt x="1191534" y="572433"/>
                  </a:lnTo>
                  <a:lnTo>
                    <a:pt x="0" y="573493"/>
                  </a:lnTo>
                  <a:lnTo>
                    <a:pt x="11682984" y="573493"/>
                  </a:lnTo>
                  <a:lnTo>
                    <a:pt x="11682984" y="0"/>
                  </a:lnTo>
                  <a:close/>
                </a:path>
              </a:pathLst>
            </a:custGeom>
            <a:solidFill>
              <a:srgbClr val="FFFFFF">
                <a:alpha val="4588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47">
              <a:extLst>
                <a:ext uri="{FF2B5EF4-FFF2-40B4-BE49-F238E27FC236}">
                  <a16:creationId xmlns:a16="http://schemas.microsoft.com/office/drawing/2014/main" id="{2C9318E6-635A-496D-6137-B6891ECCD8BE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083289" y="5804915"/>
              <a:ext cx="918209" cy="919734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3A9D9BEB-1ACA-CBB5-C080-E81E0E28CC9F}"/>
              </a:ext>
            </a:extLst>
          </p:cNvPr>
          <p:cNvSpPr txBox="1"/>
          <p:nvPr/>
        </p:nvSpPr>
        <p:spPr>
          <a:xfrm>
            <a:off x="2610363" y="4816946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spc="-145" dirty="0">
                <a:latin typeface="Arial" panose="020B0604020202020204" pitchFamily="34" charset="0"/>
                <a:cs typeface="Arial" panose="020B0604020202020204" pitchFamily="34" charset="0"/>
              </a:rPr>
              <a:t>Printed Avery™ type</a:t>
            </a:r>
          </a:p>
          <a:p>
            <a:r>
              <a:rPr lang="en-US" sz="2400" spc="-145" dirty="0">
                <a:latin typeface="Arial" panose="020B0604020202020204" pitchFamily="34" charset="0"/>
                <a:cs typeface="Arial" panose="020B0604020202020204" pitchFamily="34" charset="0"/>
              </a:rPr>
              <a:t>labels work best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546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0535379-7B1D-64EA-1533-3E672B572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FECE9037-7C82-FE6F-2B5F-9B6694B06D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99835" y="636663"/>
            <a:ext cx="1039622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190" dirty="0"/>
              <a:t>Please consider deploying risk tests at:</a:t>
            </a:r>
            <a:endParaRPr spc="-114" dirty="0"/>
          </a:p>
        </p:txBody>
      </p:sp>
      <p:grpSp>
        <p:nvGrpSpPr>
          <p:cNvPr id="6" name="object 6">
            <a:extLst>
              <a:ext uri="{FF2B5EF4-FFF2-40B4-BE49-F238E27FC236}">
                <a16:creationId xmlns:a16="http://schemas.microsoft.com/office/drawing/2014/main" id="{BB53D13F-C71E-7A22-9B1A-EEC63AA6546D}"/>
              </a:ext>
            </a:extLst>
          </p:cNvPr>
          <p:cNvGrpSpPr/>
          <p:nvPr/>
        </p:nvGrpSpPr>
        <p:grpSpPr>
          <a:xfrm>
            <a:off x="509016" y="5804915"/>
            <a:ext cx="11683365" cy="1053338"/>
            <a:chOff x="509016" y="5804915"/>
            <a:chExt cx="11683365" cy="1053338"/>
          </a:xfrm>
        </p:grpSpPr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AFB4B123-23EF-FCD5-6DDD-C7C2DAE53720}"/>
                </a:ext>
              </a:extLst>
            </p:cNvPr>
            <p:cNvSpPr/>
            <p:nvPr/>
          </p:nvSpPr>
          <p:spPr>
            <a:xfrm>
              <a:off x="509016" y="6284213"/>
              <a:ext cx="11683365" cy="574040"/>
            </a:xfrm>
            <a:custGeom>
              <a:avLst/>
              <a:gdLst/>
              <a:ahLst/>
              <a:cxnLst/>
              <a:rect l="l" t="t" r="r" b="b"/>
              <a:pathLst>
                <a:path w="11683365" h="574040">
                  <a:moveTo>
                    <a:pt x="11682984" y="0"/>
                  </a:moveTo>
                  <a:lnTo>
                    <a:pt x="11573560" y="24520"/>
                  </a:lnTo>
                  <a:lnTo>
                    <a:pt x="11497402" y="40475"/>
                  </a:lnTo>
                  <a:lnTo>
                    <a:pt x="11418737" y="56121"/>
                  </a:lnTo>
                  <a:lnTo>
                    <a:pt x="11337618" y="71461"/>
                  </a:lnTo>
                  <a:lnTo>
                    <a:pt x="11254094" y="86497"/>
                  </a:lnTo>
                  <a:lnTo>
                    <a:pt x="11168219" y="101233"/>
                  </a:lnTo>
                  <a:lnTo>
                    <a:pt x="11080043" y="115671"/>
                  </a:lnTo>
                  <a:lnTo>
                    <a:pt x="10989618" y="129815"/>
                  </a:lnTo>
                  <a:lnTo>
                    <a:pt x="10896996" y="143667"/>
                  </a:lnTo>
                  <a:lnTo>
                    <a:pt x="10802228" y="157231"/>
                  </a:lnTo>
                  <a:lnTo>
                    <a:pt x="10705365" y="170509"/>
                  </a:lnTo>
                  <a:lnTo>
                    <a:pt x="10606461" y="183505"/>
                  </a:lnTo>
                  <a:lnTo>
                    <a:pt x="10505565" y="196221"/>
                  </a:lnTo>
                  <a:lnTo>
                    <a:pt x="10402729" y="208661"/>
                  </a:lnTo>
                  <a:lnTo>
                    <a:pt x="10244952" y="226809"/>
                  </a:lnTo>
                  <a:lnTo>
                    <a:pt x="10083101" y="244352"/>
                  </a:lnTo>
                  <a:lnTo>
                    <a:pt x="9917350" y="261300"/>
                  </a:lnTo>
                  <a:lnTo>
                    <a:pt x="9747874" y="277662"/>
                  </a:lnTo>
                  <a:lnTo>
                    <a:pt x="9574846" y="293450"/>
                  </a:lnTo>
                  <a:lnTo>
                    <a:pt x="9398440" y="308674"/>
                  </a:lnTo>
                  <a:lnTo>
                    <a:pt x="9218830" y="323342"/>
                  </a:lnTo>
                  <a:lnTo>
                    <a:pt x="8974668" y="342056"/>
                  </a:lnTo>
                  <a:lnTo>
                    <a:pt x="8725533" y="359825"/>
                  </a:lnTo>
                  <a:lnTo>
                    <a:pt x="8471836" y="376674"/>
                  </a:lnTo>
                  <a:lnTo>
                    <a:pt x="8213992" y="392628"/>
                  </a:lnTo>
                  <a:lnTo>
                    <a:pt x="7952411" y="407710"/>
                  </a:lnTo>
                  <a:lnTo>
                    <a:pt x="7620811" y="425372"/>
                  </a:lnTo>
                  <a:lnTo>
                    <a:pt x="7284823" y="441757"/>
                  </a:lnTo>
                  <a:lnTo>
                    <a:pt x="6945255" y="456910"/>
                  </a:lnTo>
                  <a:lnTo>
                    <a:pt x="6602911" y="470880"/>
                  </a:lnTo>
                  <a:lnTo>
                    <a:pt x="6189569" y="486146"/>
                  </a:lnTo>
                  <a:lnTo>
                    <a:pt x="5774783" y="499855"/>
                  </a:lnTo>
                  <a:lnTo>
                    <a:pt x="5290899" y="513990"/>
                  </a:lnTo>
                  <a:lnTo>
                    <a:pt x="4740639" y="527850"/>
                  </a:lnTo>
                  <a:lnTo>
                    <a:pt x="4196475" y="539447"/>
                  </a:lnTo>
                  <a:lnTo>
                    <a:pt x="3595687" y="550026"/>
                  </a:lnTo>
                  <a:lnTo>
                    <a:pt x="2884395" y="559795"/>
                  </a:lnTo>
                  <a:lnTo>
                    <a:pt x="2087464" y="567500"/>
                  </a:lnTo>
                  <a:lnTo>
                    <a:pt x="1191534" y="572433"/>
                  </a:lnTo>
                  <a:lnTo>
                    <a:pt x="0" y="573493"/>
                  </a:lnTo>
                  <a:lnTo>
                    <a:pt x="11682984" y="573493"/>
                  </a:lnTo>
                  <a:lnTo>
                    <a:pt x="11682984" y="0"/>
                  </a:lnTo>
                  <a:close/>
                </a:path>
              </a:pathLst>
            </a:custGeom>
            <a:solidFill>
              <a:srgbClr val="FFFFFF">
                <a:alpha val="4588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>
              <a:extLst>
                <a:ext uri="{FF2B5EF4-FFF2-40B4-BE49-F238E27FC236}">
                  <a16:creationId xmlns:a16="http://schemas.microsoft.com/office/drawing/2014/main" id="{7540F46F-5D86-CC21-0850-92A085785BED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3289" y="5804915"/>
              <a:ext cx="918209" cy="919734"/>
            </a:xfrm>
            <a:prstGeom prst="rect">
              <a:avLst/>
            </a:prstGeom>
          </p:spPr>
        </p:pic>
      </p:grpSp>
      <p:grpSp>
        <p:nvGrpSpPr>
          <p:cNvPr id="13" name="object 9">
            <a:extLst>
              <a:ext uri="{FF2B5EF4-FFF2-40B4-BE49-F238E27FC236}">
                <a16:creationId xmlns:a16="http://schemas.microsoft.com/office/drawing/2014/main" id="{D0BA2DBA-1E84-5796-CB61-2A0393605D12}"/>
              </a:ext>
            </a:extLst>
          </p:cNvPr>
          <p:cNvGrpSpPr/>
          <p:nvPr/>
        </p:nvGrpSpPr>
        <p:grpSpPr>
          <a:xfrm>
            <a:off x="509016" y="5011673"/>
            <a:ext cx="11683365" cy="1846580"/>
            <a:chOff x="509016" y="5011673"/>
            <a:chExt cx="11683365" cy="1846580"/>
          </a:xfrm>
        </p:grpSpPr>
        <p:pic>
          <p:nvPicPr>
            <p:cNvPr id="14" name="object 10">
              <a:extLst>
                <a:ext uri="{FF2B5EF4-FFF2-40B4-BE49-F238E27FC236}">
                  <a16:creationId xmlns:a16="http://schemas.microsoft.com/office/drawing/2014/main" id="{E2EC4365-F1E1-20E1-DAF2-C25CB05C6DE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9016" y="5011673"/>
              <a:ext cx="11682984" cy="1846292"/>
            </a:xfrm>
            <a:prstGeom prst="rect">
              <a:avLst/>
            </a:prstGeom>
          </p:spPr>
        </p:pic>
        <p:sp>
          <p:nvSpPr>
            <p:cNvPr id="15" name="object 11">
              <a:extLst>
                <a:ext uri="{FF2B5EF4-FFF2-40B4-BE49-F238E27FC236}">
                  <a16:creationId xmlns:a16="http://schemas.microsoft.com/office/drawing/2014/main" id="{DF697CF3-E014-E86C-4552-B3115791753D}"/>
                </a:ext>
              </a:extLst>
            </p:cNvPr>
            <p:cNvSpPr/>
            <p:nvPr/>
          </p:nvSpPr>
          <p:spPr>
            <a:xfrm>
              <a:off x="509016" y="6284213"/>
              <a:ext cx="11683365" cy="574040"/>
            </a:xfrm>
            <a:custGeom>
              <a:avLst/>
              <a:gdLst/>
              <a:ahLst/>
              <a:cxnLst/>
              <a:rect l="l" t="t" r="r" b="b"/>
              <a:pathLst>
                <a:path w="11683365" h="574040">
                  <a:moveTo>
                    <a:pt x="11682984" y="0"/>
                  </a:moveTo>
                  <a:lnTo>
                    <a:pt x="11573560" y="24520"/>
                  </a:lnTo>
                  <a:lnTo>
                    <a:pt x="11497402" y="40475"/>
                  </a:lnTo>
                  <a:lnTo>
                    <a:pt x="11418737" y="56121"/>
                  </a:lnTo>
                  <a:lnTo>
                    <a:pt x="11337618" y="71461"/>
                  </a:lnTo>
                  <a:lnTo>
                    <a:pt x="11254094" y="86497"/>
                  </a:lnTo>
                  <a:lnTo>
                    <a:pt x="11168219" y="101233"/>
                  </a:lnTo>
                  <a:lnTo>
                    <a:pt x="11080043" y="115671"/>
                  </a:lnTo>
                  <a:lnTo>
                    <a:pt x="10989618" y="129815"/>
                  </a:lnTo>
                  <a:lnTo>
                    <a:pt x="10896996" y="143667"/>
                  </a:lnTo>
                  <a:lnTo>
                    <a:pt x="10802228" y="157231"/>
                  </a:lnTo>
                  <a:lnTo>
                    <a:pt x="10705365" y="170509"/>
                  </a:lnTo>
                  <a:lnTo>
                    <a:pt x="10606461" y="183505"/>
                  </a:lnTo>
                  <a:lnTo>
                    <a:pt x="10505565" y="196221"/>
                  </a:lnTo>
                  <a:lnTo>
                    <a:pt x="10402729" y="208661"/>
                  </a:lnTo>
                  <a:lnTo>
                    <a:pt x="10244952" y="226809"/>
                  </a:lnTo>
                  <a:lnTo>
                    <a:pt x="10083101" y="244352"/>
                  </a:lnTo>
                  <a:lnTo>
                    <a:pt x="9917350" y="261300"/>
                  </a:lnTo>
                  <a:lnTo>
                    <a:pt x="9747874" y="277662"/>
                  </a:lnTo>
                  <a:lnTo>
                    <a:pt x="9574846" y="293450"/>
                  </a:lnTo>
                  <a:lnTo>
                    <a:pt x="9398440" y="308674"/>
                  </a:lnTo>
                  <a:lnTo>
                    <a:pt x="9218830" y="323342"/>
                  </a:lnTo>
                  <a:lnTo>
                    <a:pt x="8974668" y="342056"/>
                  </a:lnTo>
                  <a:lnTo>
                    <a:pt x="8725533" y="359825"/>
                  </a:lnTo>
                  <a:lnTo>
                    <a:pt x="8471836" y="376674"/>
                  </a:lnTo>
                  <a:lnTo>
                    <a:pt x="8213992" y="392628"/>
                  </a:lnTo>
                  <a:lnTo>
                    <a:pt x="7952411" y="407710"/>
                  </a:lnTo>
                  <a:lnTo>
                    <a:pt x="7620811" y="425372"/>
                  </a:lnTo>
                  <a:lnTo>
                    <a:pt x="7284823" y="441757"/>
                  </a:lnTo>
                  <a:lnTo>
                    <a:pt x="6945255" y="456910"/>
                  </a:lnTo>
                  <a:lnTo>
                    <a:pt x="6602911" y="470880"/>
                  </a:lnTo>
                  <a:lnTo>
                    <a:pt x="6189569" y="486146"/>
                  </a:lnTo>
                  <a:lnTo>
                    <a:pt x="5774783" y="499855"/>
                  </a:lnTo>
                  <a:lnTo>
                    <a:pt x="5290899" y="513990"/>
                  </a:lnTo>
                  <a:lnTo>
                    <a:pt x="4740639" y="527850"/>
                  </a:lnTo>
                  <a:lnTo>
                    <a:pt x="4196475" y="539447"/>
                  </a:lnTo>
                  <a:lnTo>
                    <a:pt x="3595687" y="550026"/>
                  </a:lnTo>
                  <a:lnTo>
                    <a:pt x="2884395" y="559795"/>
                  </a:lnTo>
                  <a:lnTo>
                    <a:pt x="2087464" y="567500"/>
                  </a:lnTo>
                  <a:lnTo>
                    <a:pt x="1191534" y="572433"/>
                  </a:lnTo>
                  <a:lnTo>
                    <a:pt x="0" y="573493"/>
                  </a:lnTo>
                  <a:lnTo>
                    <a:pt x="11682984" y="573493"/>
                  </a:lnTo>
                  <a:lnTo>
                    <a:pt x="11682984" y="0"/>
                  </a:lnTo>
                  <a:close/>
                </a:path>
              </a:pathLst>
            </a:custGeom>
            <a:solidFill>
              <a:srgbClr val="FFFFFF">
                <a:alpha val="4588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2">
              <a:extLst>
                <a:ext uri="{FF2B5EF4-FFF2-40B4-BE49-F238E27FC236}">
                  <a16:creationId xmlns:a16="http://schemas.microsoft.com/office/drawing/2014/main" id="{2466A771-F238-A04D-C7A6-CB73C30207B7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3289" y="5824346"/>
              <a:ext cx="918209" cy="919734"/>
            </a:xfrm>
            <a:prstGeom prst="rect">
              <a:avLst/>
            </a:prstGeom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02E750-477F-7B59-E9A2-A9F6869FA3B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6173F1-A659-0E6F-AF3D-25F65ED0C06A}"/>
              </a:ext>
            </a:extLst>
          </p:cNvPr>
          <p:cNvSpPr txBox="1"/>
          <p:nvPr/>
        </p:nvSpPr>
        <p:spPr>
          <a:xfrm>
            <a:off x="2679520" y="2027832"/>
            <a:ext cx="6098720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325" algn="l">
              <a:lnSpc>
                <a:spcPct val="100000"/>
              </a:lnSpc>
              <a:spcBef>
                <a:spcPts val="1460"/>
              </a:spcBef>
            </a:pPr>
            <a:r>
              <a:rPr lang="en-US" sz="2800" b="1" dirty="0">
                <a:solidFill>
                  <a:srgbClr val="C00000"/>
                </a:solidFill>
                <a:latin typeface="Arial"/>
                <a:cs typeface="Arial"/>
              </a:rPr>
              <a:t>•  Places of Worship</a:t>
            </a:r>
          </a:p>
          <a:p>
            <a:pPr marL="60325" algn="l">
              <a:lnSpc>
                <a:spcPct val="100000"/>
              </a:lnSpc>
              <a:spcBef>
                <a:spcPts val="1460"/>
              </a:spcBef>
            </a:pPr>
            <a:r>
              <a:rPr lang="en-US" sz="2800" b="1" dirty="0">
                <a:solidFill>
                  <a:srgbClr val="C00000"/>
                </a:solidFill>
                <a:latin typeface="Arial"/>
                <a:cs typeface="Arial"/>
              </a:rPr>
              <a:t>•  Lions eye screening events</a:t>
            </a:r>
          </a:p>
          <a:p>
            <a:pPr marL="60325" algn="l">
              <a:lnSpc>
                <a:spcPct val="100000"/>
              </a:lnSpc>
              <a:spcBef>
                <a:spcPts val="1460"/>
              </a:spcBef>
            </a:pPr>
            <a:r>
              <a:rPr lang="en-US" sz="2800" b="1" dirty="0">
                <a:solidFill>
                  <a:srgbClr val="C00000"/>
                </a:solidFill>
                <a:latin typeface="Arial"/>
                <a:cs typeface="Arial"/>
              </a:rPr>
              <a:t>•  Businesses</a:t>
            </a:r>
          </a:p>
          <a:p>
            <a:pPr marL="60325" algn="l">
              <a:lnSpc>
                <a:spcPct val="100000"/>
              </a:lnSpc>
              <a:spcBef>
                <a:spcPts val="1460"/>
              </a:spcBef>
            </a:pPr>
            <a:r>
              <a:rPr lang="en-US" sz="2800" b="1" dirty="0">
                <a:solidFill>
                  <a:srgbClr val="C00000"/>
                </a:solidFill>
                <a:latin typeface="Arial"/>
                <a:cs typeface="Arial"/>
              </a:rPr>
              <a:t>•  Public &amp; private functions</a:t>
            </a:r>
          </a:p>
          <a:p>
            <a:pPr marL="60325" algn="l">
              <a:lnSpc>
                <a:spcPct val="100000"/>
              </a:lnSpc>
              <a:spcBef>
                <a:spcPts val="1460"/>
              </a:spcBef>
            </a:pPr>
            <a:r>
              <a:rPr lang="en-US" sz="2800" b="1" dirty="0">
                <a:solidFill>
                  <a:srgbClr val="C00000"/>
                </a:solidFill>
                <a:latin typeface="Arial"/>
                <a:cs typeface="Arial"/>
              </a:rPr>
              <a:t>•  Schools &amp; colleges</a:t>
            </a:r>
          </a:p>
        </p:txBody>
      </p:sp>
    </p:spTree>
    <p:extLst>
      <p:ext uri="{BB962C8B-B14F-4D97-AF65-F5344CB8AC3E}">
        <p14:creationId xmlns:p14="http://schemas.microsoft.com/office/powerpoint/2010/main" val="1577784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350"/>
            <a:ext cx="12192000" cy="6851650"/>
            <a:chOff x="0" y="6858"/>
            <a:chExt cx="12192000" cy="68516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63161" y="5661472"/>
              <a:ext cx="851786" cy="81038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858"/>
              <a:ext cx="12192000" cy="685113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6858"/>
              <a:ext cx="12192000" cy="6851142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68883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125" dirty="0"/>
              <a:t>What</a:t>
            </a:r>
            <a:r>
              <a:rPr sz="4400" spc="-290" dirty="0"/>
              <a:t> </a:t>
            </a:r>
            <a:r>
              <a:rPr sz="4400" spc="-95" dirty="0"/>
              <a:t>is</a:t>
            </a:r>
            <a:r>
              <a:rPr sz="4400" spc="-285" dirty="0"/>
              <a:t> </a:t>
            </a:r>
            <a:r>
              <a:rPr sz="4400" spc="-130" dirty="0"/>
              <a:t>Diabetes?</a:t>
            </a:r>
            <a:endParaRPr sz="4400"/>
          </a:p>
        </p:txBody>
      </p:sp>
      <p:sp>
        <p:nvSpPr>
          <p:cNvPr id="7" name="object 7"/>
          <p:cNvSpPr/>
          <p:nvPr/>
        </p:nvSpPr>
        <p:spPr>
          <a:xfrm>
            <a:off x="509016" y="6284214"/>
            <a:ext cx="11683365" cy="574040"/>
          </a:xfrm>
          <a:custGeom>
            <a:avLst/>
            <a:gdLst/>
            <a:ahLst/>
            <a:cxnLst/>
            <a:rect l="l" t="t" r="r" b="b"/>
            <a:pathLst>
              <a:path w="11683365" h="574040">
                <a:moveTo>
                  <a:pt x="11682984" y="0"/>
                </a:moveTo>
                <a:lnTo>
                  <a:pt x="11573560" y="24520"/>
                </a:lnTo>
                <a:lnTo>
                  <a:pt x="11497402" y="40475"/>
                </a:lnTo>
                <a:lnTo>
                  <a:pt x="11418737" y="56121"/>
                </a:lnTo>
                <a:lnTo>
                  <a:pt x="11337618" y="71461"/>
                </a:lnTo>
                <a:lnTo>
                  <a:pt x="11254094" y="86497"/>
                </a:lnTo>
                <a:lnTo>
                  <a:pt x="11168219" y="101233"/>
                </a:lnTo>
                <a:lnTo>
                  <a:pt x="11080043" y="115671"/>
                </a:lnTo>
                <a:lnTo>
                  <a:pt x="10989618" y="129815"/>
                </a:lnTo>
                <a:lnTo>
                  <a:pt x="10896996" y="143667"/>
                </a:lnTo>
                <a:lnTo>
                  <a:pt x="10802228" y="157231"/>
                </a:lnTo>
                <a:lnTo>
                  <a:pt x="10705365" y="170509"/>
                </a:lnTo>
                <a:lnTo>
                  <a:pt x="10606461" y="183505"/>
                </a:lnTo>
                <a:lnTo>
                  <a:pt x="10505565" y="196221"/>
                </a:lnTo>
                <a:lnTo>
                  <a:pt x="10402729" y="208661"/>
                </a:lnTo>
                <a:lnTo>
                  <a:pt x="10244952" y="226809"/>
                </a:lnTo>
                <a:lnTo>
                  <a:pt x="10083101" y="244352"/>
                </a:lnTo>
                <a:lnTo>
                  <a:pt x="9917350" y="261300"/>
                </a:lnTo>
                <a:lnTo>
                  <a:pt x="9747874" y="277662"/>
                </a:lnTo>
                <a:lnTo>
                  <a:pt x="9574846" y="293450"/>
                </a:lnTo>
                <a:lnTo>
                  <a:pt x="9398440" y="308674"/>
                </a:lnTo>
                <a:lnTo>
                  <a:pt x="9218830" y="323342"/>
                </a:lnTo>
                <a:lnTo>
                  <a:pt x="8974668" y="342056"/>
                </a:lnTo>
                <a:lnTo>
                  <a:pt x="8725533" y="359825"/>
                </a:lnTo>
                <a:lnTo>
                  <a:pt x="8471836" y="376674"/>
                </a:lnTo>
                <a:lnTo>
                  <a:pt x="8213992" y="392628"/>
                </a:lnTo>
                <a:lnTo>
                  <a:pt x="7952411" y="407710"/>
                </a:lnTo>
                <a:lnTo>
                  <a:pt x="7620811" y="425372"/>
                </a:lnTo>
                <a:lnTo>
                  <a:pt x="7284823" y="441757"/>
                </a:lnTo>
                <a:lnTo>
                  <a:pt x="6945255" y="456910"/>
                </a:lnTo>
                <a:lnTo>
                  <a:pt x="6602911" y="470880"/>
                </a:lnTo>
                <a:lnTo>
                  <a:pt x="6189569" y="486146"/>
                </a:lnTo>
                <a:lnTo>
                  <a:pt x="5774783" y="499855"/>
                </a:lnTo>
                <a:lnTo>
                  <a:pt x="5290899" y="513990"/>
                </a:lnTo>
                <a:lnTo>
                  <a:pt x="4740639" y="527850"/>
                </a:lnTo>
                <a:lnTo>
                  <a:pt x="4196475" y="539447"/>
                </a:lnTo>
                <a:lnTo>
                  <a:pt x="3595687" y="550026"/>
                </a:lnTo>
                <a:lnTo>
                  <a:pt x="2884395" y="559795"/>
                </a:lnTo>
                <a:lnTo>
                  <a:pt x="2087464" y="567500"/>
                </a:lnTo>
                <a:lnTo>
                  <a:pt x="1191534" y="572433"/>
                </a:lnTo>
                <a:lnTo>
                  <a:pt x="0" y="573493"/>
                </a:lnTo>
                <a:lnTo>
                  <a:pt x="11682984" y="573493"/>
                </a:lnTo>
                <a:lnTo>
                  <a:pt x="11682984" y="0"/>
                </a:lnTo>
                <a:close/>
              </a:path>
            </a:pathLst>
          </a:custGeom>
          <a:solidFill>
            <a:srgbClr val="FFFFFF">
              <a:alpha val="4588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81558" y="1934717"/>
            <a:ext cx="9090660" cy="39516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275"/>
              </a:lnSpc>
              <a:spcBef>
                <a:spcPts val="100"/>
              </a:spcBef>
            </a:pPr>
            <a:r>
              <a:rPr sz="2800" b="1" dirty="0">
                <a:solidFill>
                  <a:srgbClr val="404040"/>
                </a:solidFill>
                <a:latin typeface="Arial"/>
                <a:cs typeface="Arial"/>
              </a:rPr>
              <a:t>Diabetes</a:t>
            </a:r>
            <a:r>
              <a:rPr sz="2800" b="1" spc="-7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is</a:t>
            </a:r>
            <a:r>
              <a:rPr sz="2800" spc="-8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2800" spc="-8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chronic</a:t>
            </a:r>
            <a:r>
              <a:rPr sz="2800" spc="-7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condition</a:t>
            </a:r>
            <a:r>
              <a:rPr sz="2800" spc="-8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404040"/>
                </a:solidFill>
                <a:latin typeface="Arial"/>
                <a:cs typeface="Arial"/>
              </a:rPr>
              <a:t>that</a:t>
            </a:r>
            <a:endParaRPr sz="2800" dirty="0">
              <a:latin typeface="Arial"/>
              <a:cs typeface="Arial"/>
            </a:endParaRPr>
          </a:p>
          <a:p>
            <a:pPr marL="12700" marR="1706245">
              <a:lnSpc>
                <a:spcPts val="3190"/>
              </a:lnSpc>
              <a:spcBef>
                <a:spcPts val="165"/>
              </a:spcBef>
            </a:pP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affects</a:t>
            </a:r>
            <a:r>
              <a:rPr sz="2800" spc="-8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how</a:t>
            </a:r>
            <a:r>
              <a:rPr sz="2800" spc="-6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your</a:t>
            </a:r>
            <a:r>
              <a:rPr sz="2800" spc="-6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body</a:t>
            </a:r>
            <a:r>
              <a:rPr sz="2800" spc="-6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turns</a:t>
            </a:r>
            <a:r>
              <a:rPr sz="2800" spc="-6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food</a:t>
            </a:r>
            <a:r>
              <a:rPr sz="2800" spc="-6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into</a:t>
            </a:r>
            <a:r>
              <a:rPr sz="2800" spc="-6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Arial"/>
                <a:cs typeface="Arial"/>
              </a:rPr>
              <a:t>energy.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People</a:t>
            </a:r>
            <a:r>
              <a:rPr sz="2800" spc="-8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with</a:t>
            </a:r>
            <a:r>
              <a:rPr sz="2800" spc="-8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diabetes</a:t>
            </a:r>
            <a:r>
              <a:rPr sz="2800" spc="-8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have</a:t>
            </a:r>
            <a:r>
              <a:rPr sz="2800" spc="-7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b="1" u="sng" dirty="0">
                <a:solidFill>
                  <a:srgbClr val="15468F"/>
                </a:solidFill>
                <a:uFill>
                  <a:solidFill>
                    <a:srgbClr val="15468F"/>
                  </a:solidFill>
                </a:uFill>
                <a:latin typeface="Arial"/>
                <a:cs typeface="Arial"/>
              </a:rPr>
              <a:t>hyperglycemia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,</a:t>
            </a:r>
            <a:r>
              <a:rPr sz="2800" spc="-8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404040"/>
                </a:solidFill>
                <a:latin typeface="Arial"/>
                <a:cs typeface="Arial"/>
              </a:rPr>
              <a:t>or </a:t>
            </a:r>
            <a:r>
              <a:rPr sz="2800" b="1" u="sng" dirty="0">
                <a:solidFill>
                  <a:srgbClr val="15468F"/>
                </a:solidFill>
                <a:uFill>
                  <a:solidFill>
                    <a:srgbClr val="15468F"/>
                  </a:solidFill>
                </a:uFill>
                <a:latin typeface="Arial"/>
                <a:cs typeface="Arial"/>
              </a:rPr>
              <a:t>too</a:t>
            </a:r>
            <a:r>
              <a:rPr sz="2800" b="1" u="sng" spc="-70" dirty="0">
                <a:solidFill>
                  <a:srgbClr val="15468F"/>
                </a:solidFill>
                <a:uFill>
                  <a:solidFill>
                    <a:srgbClr val="15468F"/>
                  </a:solidFill>
                </a:uFill>
                <a:latin typeface="Arial"/>
                <a:cs typeface="Arial"/>
              </a:rPr>
              <a:t> </a:t>
            </a:r>
            <a:r>
              <a:rPr sz="2800" b="1" u="sng" dirty="0">
                <a:solidFill>
                  <a:srgbClr val="15468F"/>
                </a:solidFill>
                <a:uFill>
                  <a:solidFill>
                    <a:srgbClr val="15468F"/>
                  </a:solidFill>
                </a:uFill>
                <a:latin typeface="Arial"/>
                <a:cs typeface="Arial"/>
              </a:rPr>
              <a:t>much</a:t>
            </a:r>
            <a:r>
              <a:rPr sz="2800" b="1" u="sng" spc="-65" dirty="0">
                <a:solidFill>
                  <a:srgbClr val="15468F"/>
                </a:solidFill>
                <a:uFill>
                  <a:solidFill>
                    <a:srgbClr val="15468F"/>
                  </a:solidFill>
                </a:uFill>
                <a:latin typeface="Arial"/>
                <a:cs typeface="Arial"/>
              </a:rPr>
              <a:t> </a:t>
            </a:r>
            <a:r>
              <a:rPr sz="2800" b="1" u="sng" dirty="0">
                <a:solidFill>
                  <a:srgbClr val="15468F"/>
                </a:solidFill>
                <a:uFill>
                  <a:solidFill>
                    <a:srgbClr val="15468F"/>
                  </a:solidFill>
                </a:uFill>
                <a:latin typeface="Arial"/>
                <a:cs typeface="Arial"/>
              </a:rPr>
              <a:t>sugar</a:t>
            </a:r>
            <a:r>
              <a:rPr sz="2800" b="1" spc="-65" dirty="0">
                <a:solidFill>
                  <a:srgbClr val="15468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(glucose)</a:t>
            </a:r>
            <a:r>
              <a:rPr sz="2800" spc="-6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in</a:t>
            </a:r>
            <a:r>
              <a:rPr sz="2800" spc="-7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the</a:t>
            </a:r>
            <a:r>
              <a:rPr sz="2800" spc="-7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Arial"/>
                <a:cs typeface="Arial"/>
              </a:rPr>
              <a:t>bloodstream.</a:t>
            </a:r>
            <a:endParaRPr lang="en-US" sz="2800" dirty="0">
              <a:latin typeface="Arial"/>
              <a:cs typeface="Arial"/>
            </a:endParaRPr>
          </a:p>
          <a:p>
            <a:pPr marL="4780280" marR="5080" algn="l">
              <a:lnSpc>
                <a:spcPct val="95000"/>
              </a:lnSpc>
              <a:spcBef>
                <a:spcPts val="1939"/>
              </a:spcBef>
            </a:pPr>
            <a:r>
              <a:rPr lang="en-US" sz="2800" dirty="0">
                <a:solidFill>
                  <a:srgbClr val="404040"/>
                </a:solidFill>
                <a:latin typeface="Arial"/>
                <a:cs typeface="Arial"/>
              </a:rPr>
              <a:t>Uncontrolled,</a:t>
            </a:r>
            <a:r>
              <a:rPr lang="en-US" sz="2800" spc="-17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lang="en-US" sz="2800" spc="-10" dirty="0">
                <a:solidFill>
                  <a:srgbClr val="404040"/>
                </a:solidFill>
                <a:latin typeface="Arial"/>
                <a:cs typeface="Arial"/>
              </a:rPr>
              <a:t>elevated </a:t>
            </a:r>
            <a:r>
              <a:rPr lang="en-US" sz="2800" dirty="0">
                <a:solidFill>
                  <a:srgbClr val="404040"/>
                </a:solidFill>
                <a:latin typeface="Arial"/>
                <a:cs typeface="Arial"/>
              </a:rPr>
              <a:t>glucose</a:t>
            </a:r>
            <a:r>
              <a:rPr lang="en-US" sz="2800" spc="-7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lang="en-US" sz="2800" dirty="0">
                <a:solidFill>
                  <a:srgbClr val="404040"/>
                </a:solidFill>
                <a:latin typeface="Arial"/>
                <a:cs typeface="Arial"/>
              </a:rPr>
              <a:t>levels</a:t>
            </a:r>
            <a:r>
              <a:rPr lang="en-US" sz="2800" spc="-6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lang="en-US" sz="2800" dirty="0">
                <a:solidFill>
                  <a:srgbClr val="404040"/>
                </a:solidFill>
                <a:latin typeface="Arial"/>
                <a:cs typeface="Arial"/>
              </a:rPr>
              <a:t>can</a:t>
            </a:r>
            <a:r>
              <a:rPr lang="en-US" sz="2800" spc="-8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lang="en-US" sz="2800" spc="-10" dirty="0">
                <a:solidFill>
                  <a:srgbClr val="404040"/>
                </a:solidFill>
                <a:latin typeface="Arial"/>
                <a:cs typeface="Arial"/>
              </a:rPr>
              <a:t>damage </a:t>
            </a:r>
            <a:r>
              <a:rPr lang="en-US" sz="2800" dirty="0">
                <a:solidFill>
                  <a:srgbClr val="404040"/>
                </a:solidFill>
                <a:latin typeface="Arial"/>
                <a:cs typeface="Arial"/>
              </a:rPr>
              <a:t>tissues</a:t>
            </a:r>
            <a:r>
              <a:rPr lang="en-US" sz="2800" spc="-8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lang="en-US" sz="2800" dirty="0">
                <a:solidFill>
                  <a:srgbClr val="404040"/>
                </a:solidFill>
                <a:latin typeface="Arial"/>
                <a:cs typeface="Arial"/>
              </a:rPr>
              <a:t>throughout</a:t>
            </a:r>
            <a:r>
              <a:rPr lang="en-US" sz="2800" spc="-7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lang="en-US" sz="2800" spc="-25" dirty="0">
                <a:solidFill>
                  <a:srgbClr val="404040"/>
                </a:solidFill>
                <a:latin typeface="Arial"/>
                <a:cs typeface="Arial"/>
              </a:rPr>
              <a:t>the </a:t>
            </a:r>
            <a:r>
              <a:rPr lang="en-US" sz="2800" spc="-20" dirty="0">
                <a:solidFill>
                  <a:srgbClr val="404040"/>
                </a:solidFill>
                <a:latin typeface="Arial"/>
                <a:cs typeface="Arial"/>
              </a:rPr>
              <a:t>body,</a:t>
            </a:r>
            <a:r>
              <a:rPr lang="en-US" sz="2800" spc="-13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lang="en-US" sz="2800" dirty="0">
                <a:solidFill>
                  <a:srgbClr val="404040"/>
                </a:solidFill>
                <a:latin typeface="Arial"/>
                <a:cs typeface="Arial"/>
              </a:rPr>
              <a:t>causing</a:t>
            </a:r>
            <a:r>
              <a:rPr lang="en-US" sz="2800" spc="-13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lang="en-US" sz="2800" spc="-10" dirty="0">
                <a:solidFill>
                  <a:srgbClr val="404040"/>
                </a:solidFill>
                <a:latin typeface="Arial"/>
                <a:cs typeface="Arial"/>
              </a:rPr>
              <a:t>disease</a:t>
            </a:r>
            <a:endParaRPr lang="en-US" sz="2800" dirty="0">
              <a:latin typeface="Arial"/>
              <a:cs typeface="Arial"/>
            </a:endParaRPr>
          </a:p>
          <a:p>
            <a:pPr marL="4780280" algn="l">
              <a:lnSpc>
                <a:spcPts val="3190"/>
              </a:lnSpc>
            </a:pP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and</a:t>
            </a:r>
            <a:r>
              <a:rPr sz="2800" spc="-6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early</a:t>
            </a:r>
            <a:r>
              <a:rPr sz="2800" spc="-5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Arial"/>
                <a:cs typeface="Arial"/>
              </a:rPr>
              <a:t>death.</a:t>
            </a:r>
            <a:endParaRPr sz="2800" dirty="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7163561" y="478663"/>
            <a:ext cx="4128771" cy="3438015"/>
            <a:chOff x="7163561" y="478663"/>
            <a:chExt cx="4128771" cy="3438015"/>
          </a:xfrm>
        </p:grpSpPr>
        <p:sp>
          <p:nvSpPr>
            <p:cNvPr id="10" name="object 10"/>
            <p:cNvSpPr/>
            <p:nvPr/>
          </p:nvSpPr>
          <p:spPr>
            <a:xfrm>
              <a:off x="7163561" y="524256"/>
              <a:ext cx="4128770" cy="2392680"/>
            </a:xfrm>
            <a:custGeom>
              <a:avLst/>
              <a:gdLst/>
              <a:ahLst/>
              <a:cxnLst/>
              <a:rect l="l" t="t" r="r" b="b"/>
              <a:pathLst>
                <a:path w="4128770" h="2392680">
                  <a:moveTo>
                    <a:pt x="1617091" y="0"/>
                  </a:moveTo>
                  <a:lnTo>
                    <a:pt x="0" y="940943"/>
                  </a:lnTo>
                  <a:lnTo>
                    <a:pt x="2511425" y="2392680"/>
                  </a:lnTo>
                  <a:lnTo>
                    <a:pt x="4128516" y="1451737"/>
                  </a:lnTo>
                  <a:lnTo>
                    <a:pt x="2872740" y="725932"/>
                  </a:lnTo>
                  <a:lnTo>
                    <a:pt x="1617091" y="0"/>
                  </a:lnTo>
                  <a:close/>
                </a:path>
              </a:pathLst>
            </a:custGeom>
            <a:solidFill>
              <a:srgbClr val="3866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780525" y="478663"/>
              <a:ext cx="1196975" cy="805815"/>
            </a:xfrm>
            <a:custGeom>
              <a:avLst/>
              <a:gdLst/>
              <a:ahLst/>
              <a:cxnLst/>
              <a:rect l="l" t="t" r="r" b="b"/>
              <a:pathLst>
                <a:path w="1196975" h="805815">
                  <a:moveTo>
                    <a:pt x="114427" y="0"/>
                  </a:moveTo>
                  <a:lnTo>
                    <a:pt x="0" y="113029"/>
                  </a:lnTo>
                  <a:lnTo>
                    <a:pt x="1196848" y="805306"/>
                  </a:lnTo>
                  <a:lnTo>
                    <a:pt x="1196848" y="626236"/>
                  </a:lnTo>
                  <a:lnTo>
                    <a:pt x="1188198" y="560933"/>
                  </a:lnTo>
                  <a:lnTo>
                    <a:pt x="1161567" y="496340"/>
                  </a:lnTo>
                  <a:lnTo>
                    <a:pt x="1118922" y="433072"/>
                  </a:lnTo>
                  <a:lnTo>
                    <a:pt x="1092210" y="402128"/>
                  </a:lnTo>
                  <a:lnTo>
                    <a:pt x="1062233" y="371747"/>
                  </a:lnTo>
                  <a:lnTo>
                    <a:pt x="1029237" y="342005"/>
                  </a:lnTo>
                  <a:lnTo>
                    <a:pt x="993469" y="312979"/>
                  </a:lnTo>
                  <a:lnTo>
                    <a:pt x="955174" y="284747"/>
                  </a:lnTo>
                  <a:lnTo>
                    <a:pt x="914598" y="257385"/>
                  </a:lnTo>
                  <a:lnTo>
                    <a:pt x="871989" y="230971"/>
                  </a:lnTo>
                  <a:lnTo>
                    <a:pt x="827591" y="205580"/>
                  </a:lnTo>
                  <a:lnTo>
                    <a:pt x="781651" y="181292"/>
                  </a:lnTo>
                  <a:lnTo>
                    <a:pt x="734416" y="158181"/>
                  </a:lnTo>
                  <a:lnTo>
                    <a:pt x="686131" y="136326"/>
                  </a:lnTo>
                  <a:lnTo>
                    <a:pt x="637042" y="115803"/>
                  </a:lnTo>
                  <a:lnTo>
                    <a:pt x="587396" y="96689"/>
                  </a:lnTo>
                  <a:lnTo>
                    <a:pt x="537438" y="79062"/>
                  </a:lnTo>
                  <a:lnTo>
                    <a:pt x="487416" y="62998"/>
                  </a:lnTo>
                  <a:lnTo>
                    <a:pt x="437574" y="48574"/>
                  </a:lnTo>
                  <a:lnTo>
                    <a:pt x="388160" y="35867"/>
                  </a:lnTo>
                  <a:lnTo>
                    <a:pt x="339419" y="24955"/>
                  </a:lnTo>
                  <a:lnTo>
                    <a:pt x="291597" y="15913"/>
                  </a:lnTo>
                  <a:lnTo>
                    <a:pt x="244941" y="8820"/>
                  </a:lnTo>
                  <a:lnTo>
                    <a:pt x="199696" y="3752"/>
                  </a:lnTo>
                  <a:lnTo>
                    <a:pt x="156109" y="786"/>
                  </a:lnTo>
                  <a:lnTo>
                    <a:pt x="114427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393685" y="478663"/>
              <a:ext cx="2583815" cy="1499235"/>
            </a:xfrm>
            <a:custGeom>
              <a:avLst/>
              <a:gdLst/>
              <a:ahLst/>
              <a:cxnLst/>
              <a:rect l="l" t="t" r="r" b="b"/>
              <a:pathLst>
                <a:path w="2583815" h="1499235">
                  <a:moveTo>
                    <a:pt x="1500504" y="0"/>
                  </a:moveTo>
                  <a:lnTo>
                    <a:pt x="0" y="872744"/>
                  </a:lnTo>
                  <a:lnTo>
                    <a:pt x="41722" y="873530"/>
                  </a:lnTo>
                  <a:lnTo>
                    <a:pt x="85348" y="876494"/>
                  </a:lnTo>
                  <a:lnTo>
                    <a:pt x="130631" y="881560"/>
                  </a:lnTo>
                  <a:lnTo>
                    <a:pt x="177326" y="888650"/>
                  </a:lnTo>
                  <a:lnTo>
                    <a:pt x="225186" y="897688"/>
                  </a:lnTo>
                  <a:lnTo>
                    <a:pt x="273965" y="908596"/>
                  </a:lnTo>
                  <a:lnTo>
                    <a:pt x="323416" y="921297"/>
                  </a:lnTo>
                  <a:lnTo>
                    <a:pt x="373293" y="935715"/>
                  </a:lnTo>
                  <a:lnTo>
                    <a:pt x="423351" y="951773"/>
                  </a:lnTo>
                  <a:lnTo>
                    <a:pt x="473342" y="969393"/>
                  </a:lnTo>
                  <a:lnTo>
                    <a:pt x="523021" y="988499"/>
                  </a:lnTo>
                  <a:lnTo>
                    <a:pt x="572141" y="1009014"/>
                  </a:lnTo>
                  <a:lnTo>
                    <a:pt x="620455" y="1030860"/>
                  </a:lnTo>
                  <a:lnTo>
                    <a:pt x="667719" y="1053961"/>
                  </a:lnTo>
                  <a:lnTo>
                    <a:pt x="713685" y="1078240"/>
                  </a:lnTo>
                  <a:lnTo>
                    <a:pt x="758107" y="1103620"/>
                  </a:lnTo>
                  <a:lnTo>
                    <a:pt x="800739" y="1130024"/>
                  </a:lnTo>
                  <a:lnTo>
                    <a:pt x="841335" y="1157375"/>
                  </a:lnTo>
                  <a:lnTo>
                    <a:pt x="879648" y="1185595"/>
                  </a:lnTo>
                  <a:lnTo>
                    <a:pt x="915432" y="1214609"/>
                  </a:lnTo>
                  <a:lnTo>
                    <a:pt x="948441" y="1244339"/>
                  </a:lnTo>
                  <a:lnTo>
                    <a:pt x="978428" y="1274709"/>
                  </a:lnTo>
                  <a:lnTo>
                    <a:pt x="1005148" y="1305640"/>
                  </a:lnTo>
                  <a:lnTo>
                    <a:pt x="1028354" y="1337057"/>
                  </a:lnTo>
                  <a:lnTo>
                    <a:pt x="1063239" y="1401038"/>
                  </a:lnTo>
                  <a:lnTo>
                    <a:pt x="1081113" y="1466038"/>
                  </a:lnTo>
                  <a:lnTo>
                    <a:pt x="1083055" y="1498727"/>
                  </a:lnTo>
                  <a:lnTo>
                    <a:pt x="2583687" y="625982"/>
                  </a:lnTo>
                  <a:lnTo>
                    <a:pt x="2575033" y="560705"/>
                  </a:lnTo>
                  <a:lnTo>
                    <a:pt x="2548386" y="496138"/>
                  </a:lnTo>
                  <a:lnTo>
                    <a:pt x="2505716" y="432896"/>
                  </a:lnTo>
                  <a:lnTo>
                    <a:pt x="2478989" y="401965"/>
                  </a:lnTo>
                  <a:lnTo>
                    <a:pt x="2448994" y="371595"/>
                  </a:lnTo>
                  <a:lnTo>
                    <a:pt x="2415978" y="341865"/>
                  </a:lnTo>
                  <a:lnTo>
                    <a:pt x="2380188" y="312851"/>
                  </a:lnTo>
                  <a:lnTo>
                    <a:pt x="2341870" y="284631"/>
                  </a:lnTo>
                  <a:lnTo>
                    <a:pt x="2301270" y="257280"/>
                  </a:lnTo>
                  <a:lnTo>
                    <a:pt x="2258633" y="230876"/>
                  </a:lnTo>
                  <a:lnTo>
                    <a:pt x="2214207" y="205496"/>
                  </a:lnTo>
                  <a:lnTo>
                    <a:pt x="2168238" y="181217"/>
                  </a:lnTo>
                  <a:lnTo>
                    <a:pt x="2120972" y="158116"/>
                  </a:lnTo>
                  <a:lnTo>
                    <a:pt x="2072655" y="136270"/>
                  </a:lnTo>
                  <a:lnTo>
                    <a:pt x="2023533" y="115755"/>
                  </a:lnTo>
                  <a:lnTo>
                    <a:pt x="1973852" y="96649"/>
                  </a:lnTo>
                  <a:lnTo>
                    <a:pt x="1923860" y="79029"/>
                  </a:lnTo>
                  <a:lnTo>
                    <a:pt x="1873801" y="62971"/>
                  </a:lnTo>
                  <a:lnTo>
                    <a:pt x="1823923" y="48553"/>
                  </a:lnTo>
                  <a:lnTo>
                    <a:pt x="1774471" y="35852"/>
                  </a:lnTo>
                  <a:lnTo>
                    <a:pt x="1725692" y="24944"/>
                  </a:lnTo>
                  <a:lnTo>
                    <a:pt x="1677831" y="15906"/>
                  </a:lnTo>
                  <a:lnTo>
                    <a:pt x="1631136" y="8816"/>
                  </a:lnTo>
                  <a:lnTo>
                    <a:pt x="1585853" y="3750"/>
                  </a:lnTo>
                  <a:lnTo>
                    <a:pt x="1542227" y="786"/>
                  </a:lnTo>
                  <a:lnTo>
                    <a:pt x="1500504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163562" y="1465325"/>
              <a:ext cx="4128770" cy="1499235"/>
            </a:xfrm>
            <a:custGeom>
              <a:avLst/>
              <a:gdLst/>
              <a:ahLst/>
              <a:cxnLst/>
              <a:rect l="l" t="t" r="r" b="b"/>
              <a:pathLst>
                <a:path w="4128770" h="1499235">
                  <a:moveTo>
                    <a:pt x="4128516" y="510540"/>
                  </a:moveTo>
                  <a:lnTo>
                    <a:pt x="2511552" y="1451737"/>
                  </a:lnTo>
                  <a:lnTo>
                    <a:pt x="1255776" y="725805"/>
                  </a:lnTo>
                  <a:lnTo>
                    <a:pt x="0" y="0"/>
                  </a:lnTo>
                  <a:lnTo>
                    <a:pt x="0" y="48006"/>
                  </a:lnTo>
                  <a:lnTo>
                    <a:pt x="1255776" y="773049"/>
                  </a:lnTo>
                  <a:lnTo>
                    <a:pt x="2511552" y="1498854"/>
                  </a:lnTo>
                  <a:lnTo>
                    <a:pt x="4128516" y="557657"/>
                  </a:lnTo>
                  <a:lnTo>
                    <a:pt x="4128516" y="510540"/>
                  </a:lnTo>
                  <a:close/>
                </a:path>
              </a:pathLst>
            </a:custGeom>
            <a:solidFill>
              <a:srgbClr val="053D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477250" y="1283970"/>
              <a:ext cx="2699385" cy="1565910"/>
            </a:xfrm>
            <a:custGeom>
              <a:avLst/>
              <a:gdLst/>
              <a:ahLst/>
              <a:cxnLst/>
              <a:rect l="l" t="t" r="r" b="b"/>
              <a:pathLst>
                <a:path w="2699384" h="1565910">
                  <a:moveTo>
                    <a:pt x="1500631" y="0"/>
                  </a:moveTo>
                  <a:lnTo>
                    <a:pt x="0" y="873632"/>
                  </a:lnTo>
                  <a:lnTo>
                    <a:pt x="1197609" y="1565910"/>
                  </a:lnTo>
                  <a:lnTo>
                    <a:pt x="2699004" y="692276"/>
                  </a:lnTo>
                  <a:lnTo>
                    <a:pt x="1500631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79385" y="542797"/>
              <a:ext cx="3896868" cy="230708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89769" y="2905759"/>
              <a:ext cx="1588801" cy="1010919"/>
            </a:xfrm>
            <a:prstGeom prst="rect">
              <a:avLst/>
            </a:prstGeom>
          </p:spPr>
        </p:pic>
      </p:grpSp>
      <p:pic>
        <p:nvPicPr>
          <p:cNvPr id="19" name="object 1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083290" y="5804915"/>
            <a:ext cx="918209" cy="91973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21EA9B0-3ACC-0C3B-E564-0E226F9032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6EEAF6AA-8DD7-EFCF-AF02-1E49EEEEA1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2089" y="482412"/>
            <a:ext cx="1039622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200" spc="-190" dirty="0"/>
              <a:t>Strides for Diabetes Awareness</a:t>
            </a:r>
            <a:endParaRPr sz="3200" spc="-114" dirty="0">
              <a:solidFill>
                <a:srgbClr val="FFC000"/>
              </a:solidFill>
            </a:endParaRPr>
          </a:p>
        </p:txBody>
      </p:sp>
      <p:grpSp>
        <p:nvGrpSpPr>
          <p:cNvPr id="6" name="object 6">
            <a:extLst>
              <a:ext uri="{FF2B5EF4-FFF2-40B4-BE49-F238E27FC236}">
                <a16:creationId xmlns:a16="http://schemas.microsoft.com/office/drawing/2014/main" id="{8AE13FC3-A855-6BB2-A675-FDE92A0F1428}"/>
              </a:ext>
            </a:extLst>
          </p:cNvPr>
          <p:cNvGrpSpPr/>
          <p:nvPr/>
        </p:nvGrpSpPr>
        <p:grpSpPr>
          <a:xfrm>
            <a:off x="509016" y="5804915"/>
            <a:ext cx="11683365" cy="1053338"/>
            <a:chOff x="509016" y="5804915"/>
            <a:chExt cx="11683365" cy="1053338"/>
          </a:xfrm>
        </p:grpSpPr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C02F3F2B-6776-D157-1923-F969C4EA132E}"/>
                </a:ext>
              </a:extLst>
            </p:cNvPr>
            <p:cNvSpPr/>
            <p:nvPr/>
          </p:nvSpPr>
          <p:spPr>
            <a:xfrm>
              <a:off x="509016" y="6284213"/>
              <a:ext cx="11683365" cy="574040"/>
            </a:xfrm>
            <a:custGeom>
              <a:avLst/>
              <a:gdLst/>
              <a:ahLst/>
              <a:cxnLst/>
              <a:rect l="l" t="t" r="r" b="b"/>
              <a:pathLst>
                <a:path w="11683365" h="574040">
                  <a:moveTo>
                    <a:pt x="11682984" y="0"/>
                  </a:moveTo>
                  <a:lnTo>
                    <a:pt x="11573560" y="24520"/>
                  </a:lnTo>
                  <a:lnTo>
                    <a:pt x="11497402" y="40475"/>
                  </a:lnTo>
                  <a:lnTo>
                    <a:pt x="11418737" y="56121"/>
                  </a:lnTo>
                  <a:lnTo>
                    <a:pt x="11337618" y="71461"/>
                  </a:lnTo>
                  <a:lnTo>
                    <a:pt x="11254094" y="86497"/>
                  </a:lnTo>
                  <a:lnTo>
                    <a:pt x="11168219" y="101233"/>
                  </a:lnTo>
                  <a:lnTo>
                    <a:pt x="11080043" y="115671"/>
                  </a:lnTo>
                  <a:lnTo>
                    <a:pt x="10989618" y="129815"/>
                  </a:lnTo>
                  <a:lnTo>
                    <a:pt x="10896996" y="143667"/>
                  </a:lnTo>
                  <a:lnTo>
                    <a:pt x="10802228" y="157231"/>
                  </a:lnTo>
                  <a:lnTo>
                    <a:pt x="10705365" y="170509"/>
                  </a:lnTo>
                  <a:lnTo>
                    <a:pt x="10606461" y="183505"/>
                  </a:lnTo>
                  <a:lnTo>
                    <a:pt x="10505565" y="196221"/>
                  </a:lnTo>
                  <a:lnTo>
                    <a:pt x="10402729" y="208661"/>
                  </a:lnTo>
                  <a:lnTo>
                    <a:pt x="10244952" y="226809"/>
                  </a:lnTo>
                  <a:lnTo>
                    <a:pt x="10083101" y="244352"/>
                  </a:lnTo>
                  <a:lnTo>
                    <a:pt x="9917350" y="261300"/>
                  </a:lnTo>
                  <a:lnTo>
                    <a:pt x="9747874" y="277662"/>
                  </a:lnTo>
                  <a:lnTo>
                    <a:pt x="9574846" y="293450"/>
                  </a:lnTo>
                  <a:lnTo>
                    <a:pt x="9398440" y="308674"/>
                  </a:lnTo>
                  <a:lnTo>
                    <a:pt x="9218830" y="323342"/>
                  </a:lnTo>
                  <a:lnTo>
                    <a:pt x="8974668" y="342056"/>
                  </a:lnTo>
                  <a:lnTo>
                    <a:pt x="8725533" y="359825"/>
                  </a:lnTo>
                  <a:lnTo>
                    <a:pt x="8471836" y="376674"/>
                  </a:lnTo>
                  <a:lnTo>
                    <a:pt x="8213992" y="392628"/>
                  </a:lnTo>
                  <a:lnTo>
                    <a:pt x="7952411" y="407710"/>
                  </a:lnTo>
                  <a:lnTo>
                    <a:pt x="7620811" y="425372"/>
                  </a:lnTo>
                  <a:lnTo>
                    <a:pt x="7284823" y="441757"/>
                  </a:lnTo>
                  <a:lnTo>
                    <a:pt x="6945255" y="456910"/>
                  </a:lnTo>
                  <a:lnTo>
                    <a:pt x="6602911" y="470880"/>
                  </a:lnTo>
                  <a:lnTo>
                    <a:pt x="6189569" y="486146"/>
                  </a:lnTo>
                  <a:lnTo>
                    <a:pt x="5774783" y="499855"/>
                  </a:lnTo>
                  <a:lnTo>
                    <a:pt x="5290899" y="513990"/>
                  </a:lnTo>
                  <a:lnTo>
                    <a:pt x="4740639" y="527850"/>
                  </a:lnTo>
                  <a:lnTo>
                    <a:pt x="4196475" y="539447"/>
                  </a:lnTo>
                  <a:lnTo>
                    <a:pt x="3595687" y="550026"/>
                  </a:lnTo>
                  <a:lnTo>
                    <a:pt x="2884395" y="559795"/>
                  </a:lnTo>
                  <a:lnTo>
                    <a:pt x="2087464" y="567500"/>
                  </a:lnTo>
                  <a:lnTo>
                    <a:pt x="1191534" y="572433"/>
                  </a:lnTo>
                  <a:lnTo>
                    <a:pt x="0" y="573493"/>
                  </a:lnTo>
                  <a:lnTo>
                    <a:pt x="11682984" y="573493"/>
                  </a:lnTo>
                  <a:lnTo>
                    <a:pt x="11682984" y="0"/>
                  </a:lnTo>
                  <a:close/>
                </a:path>
              </a:pathLst>
            </a:custGeom>
            <a:solidFill>
              <a:srgbClr val="FFFFFF">
                <a:alpha val="4588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>
              <a:extLst>
                <a:ext uri="{FF2B5EF4-FFF2-40B4-BE49-F238E27FC236}">
                  <a16:creationId xmlns:a16="http://schemas.microsoft.com/office/drawing/2014/main" id="{0A334683-DBF1-145F-AE66-0BAE380B97E8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3289" y="5804915"/>
              <a:ext cx="918209" cy="919734"/>
            </a:xfrm>
            <a:prstGeom prst="rect">
              <a:avLst/>
            </a:prstGeom>
          </p:spPr>
        </p:pic>
      </p:grpSp>
      <p:grpSp>
        <p:nvGrpSpPr>
          <p:cNvPr id="13" name="object 9">
            <a:extLst>
              <a:ext uri="{FF2B5EF4-FFF2-40B4-BE49-F238E27FC236}">
                <a16:creationId xmlns:a16="http://schemas.microsoft.com/office/drawing/2014/main" id="{EC5FBD6C-F0AA-27E7-2CE6-DD76DA19DE5F}"/>
              </a:ext>
            </a:extLst>
          </p:cNvPr>
          <p:cNvGrpSpPr/>
          <p:nvPr/>
        </p:nvGrpSpPr>
        <p:grpSpPr>
          <a:xfrm>
            <a:off x="509016" y="5011673"/>
            <a:ext cx="11683365" cy="1846580"/>
            <a:chOff x="509016" y="5011673"/>
            <a:chExt cx="11683365" cy="1846580"/>
          </a:xfrm>
        </p:grpSpPr>
        <p:pic>
          <p:nvPicPr>
            <p:cNvPr id="14" name="object 10">
              <a:extLst>
                <a:ext uri="{FF2B5EF4-FFF2-40B4-BE49-F238E27FC236}">
                  <a16:creationId xmlns:a16="http://schemas.microsoft.com/office/drawing/2014/main" id="{A42E56C4-627D-4999-7639-2A0598AEF5F5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9016" y="5011673"/>
              <a:ext cx="11682984" cy="1846292"/>
            </a:xfrm>
            <a:prstGeom prst="rect">
              <a:avLst/>
            </a:prstGeom>
          </p:spPr>
        </p:pic>
        <p:sp>
          <p:nvSpPr>
            <p:cNvPr id="15" name="object 11">
              <a:extLst>
                <a:ext uri="{FF2B5EF4-FFF2-40B4-BE49-F238E27FC236}">
                  <a16:creationId xmlns:a16="http://schemas.microsoft.com/office/drawing/2014/main" id="{F3369EF5-52CE-78C9-0A9F-1F7FD88932EF}"/>
                </a:ext>
              </a:extLst>
            </p:cNvPr>
            <p:cNvSpPr/>
            <p:nvPr/>
          </p:nvSpPr>
          <p:spPr>
            <a:xfrm>
              <a:off x="509016" y="6284213"/>
              <a:ext cx="11683365" cy="574040"/>
            </a:xfrm>
            <a:custGeom>
              <a:avLst/>
              <a:gdLst/>
              <a:ahLst/>
              <a:cxnLst/>
              <a:rect l="l" t="t" r="r" b="b"/>
              <a:pathLst>
                <a:path w="11683365" h="574040">
                  <a:moveTo>
                    <a:pt x="11682984" y="0"/>
                  </a:moveTo>
                  <a:lnTo>
                    <a:pt x="11573560" y="24520"/>
                  </a:lnTo>
                  <a:lnTo>
                    <a:pt x="11497402" y="40475"/>
                  </a:lnTo>
                  <a:lnTo>
                    <a:pt x="11418737" y="56121"/>
                  </a:lnTo>
                  <a:lnTo>
                    <a:pt x="11337618" y="71461"/>
                  </a:lnTo>
                  <a:lnTo>
                    <a:pt x="11254094" y="86497"/>
                  </a:lnTo>
                  <a:lnTo>
                    <a:pt x="11168219" y="101233"/>
                  </a:lnTo>
                  <a:lnTo>
                    <a:pt x="11080043" y="115671"/>
                  </a:lnTo>
                  <a:lnTo>
                    <a:pt x="10989618" y="129815"/>
                  </a:lnTo>
                  <a:lnTo>
                    <a:pt x="10896996" y="143667"/>
                  </a:lnTo>
                  <a:lnTo>
                    <a:pt x="10802228" y="157231"/>
                  </a:lnTo>
                  <a:lnTo>
                    <a:pt x="10705365" y="170509"/>
                  </a:lnTo>
                  <a:lnTo>
                    <a:pt x="10606461" y="183505"/>
                  </a:lnTo>
                  <a:lnTo>
                    <a:pt x="10505565" y="196221"/>
                  </a:lnTo>
                  <a:lnTo>
                    <a:pt x="10402729" y="208661"/>
                  </a:lnTo>
                  <a:lnTo>
                    <a:pt x="10244952" y="226809"/>
                  </a:lnTo>
                  <a:lnTo>
                    <a:pt x="10083101" y="244352"/>
                  </a:lnTo>
                  <a:lnTo>
                    <a:pt x="9917350" y="261300"/>
                  </a:lnTo>
                  <a:lnTo>
                    <a:pt x="9747874" y="277662"/>
                  </a:lnTo>
                  <a:lnTo>
                    <a:pt x="9574846" y="293450"/>
                  </a:lnTo>
                  <a:lnTo>
                    <a:pt x="9398440" y="308674"/>
                  </a:lnTo>
                  <a:lnTo>
                    <a:pt x="9218830" y="323342"/>
                  </a:lnTo>
                  <a:lnTo>
                    <a:pt x="8974668" y="342056"/>
                  </a:lnTo>
                  <a:lnTo>
                    <a:pt x="8725533" y="359825"/>
                  </a:lnTo>
                  <a:lnTo>
                    <a:pt x="8471836" y="376674"/>
                  </a:lnTo>
                  <a:lnTo>
                    <a:pt x="8213992" y="392628"/>
                  </a:lnTo>
                  <a:lnTo>
                    <a:pt x="7952411" y="407710"/>
                  </a:lnTo>
                  <a:lnTo>
                    <a:pt x="7620811" y="425372"/>
                  </a:lnTo>
                  <a:lnTo>
                    <a:pt x="7284823" y="441757"/>
                  </a:lnTo>
                  <a:lnTo>
                    <a:pt x="6945255" y="456910"/>
                  </a:lnTo>
                  <a:lnTo>
                    <a:pt x="6602911" y="470880"/>
                  </a:lnTo>
                  <a:lnTo>
                    <a:pt x="6189569" y="486146"/>
                  </a:lnTo>
                  <a:lnTo>
                    <a:pt x="5774783" y="499855"/>
                  </a:lnTo>
                  <a:lnTo>
                    <a:pt x="5290899" y="513990"/>
                  </a:lnTo>
                  <a:lnTo>
                    <a:pt x="4740639" y="527850"/>
                  </a:lnTo>
                  <a:lnTo>
                    <a:pt x="4196475" y="539447"/>
                  </a:lnTo>
                  <a:lnTo>
                    <a:pt x="3595687" y="550026"/>
                  </a:lnTo>
                  <a:lnTo>
                    <a:pt x="2884395" y="559795"/>
                  </a:lnTo>
                  <a:lnTo>
                    <a:pt x="2087464" y="567500"/>
                  </a:lnTo>
                  <a:lnTo>
                    <a:pt x="1191534" y="572433"/>
                  </a:lnTo>
                  <a:lnTo>
                    <a:pt x="0" y="573493"/>
                  </a:lnTo>
                  <a:lnTo>
                    <a:pt x="11682984" y="573493"/>
                  </a:lnTo>
                  <a:lnTo>
                    <a:pt x="11682984" y="0"/>
                  </a:lnTo>
                  <a:close/>
                </a:path>
              </a:pathLst>
            </a:custGeom>
            <a:solidFill>
              <a:srgbClr val="FFFFFF">
                <a:alpha val="4588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2">
              <a:extLst>
                <a:ext uri="{FF2B5EF4-FFF2-40B4-BE49-F238E27FC236}">
                  <a16:creationId xmlns:a16="http://schemas.microsoft.com/office/drawing/2014/main" id="{1CC2CEF1-6610-460F-911E-C50C60CAAC17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3289" y="5804915"/>
              <a:ext cx="918209" cy="919734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5C4A2BC-D9C5-D946-934A-295B0BDE85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966" y="960344"/>
            <a:ext cx="2468656" cy="2468656"/>
          </a:xfrm>
          <a:prstGeom prst="rect">
            <a:avLst/>
          </a:prstGeom>
        </p:spPr>
      </p:pic>
      <p:sp>
        <p:nvSpPr>
          <p:cNvPr id="4" name="object 3">
            <a:extLst>
              <a:ext uri="{FF2B5EF4-FFF2-40B4-BE49-F238E27FC236}">
                <a16:creationId xmlns:a16="http://schemas.microsoft.com/office/drawing/2014/main" id="{FC393C5D-6050-E9C3-6602-F8DC36384E16}"/>
              </a:ext>
            </a:extLst>
          </p:cNvPr>
          <p:cNvSpPr txBox="1">
            <a:spLocks/>
          </p:cNvSpPr>
          <p:nvPr/>
        </p:nvSpPr>
        <p:spPr>
          <a:xfrm>
            <a:off x="3811709" y="1400892"/>
            <a:ext cx="7086600" cy="15029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000" b="1" i="0">
                <a:solidFill>
                  <a:srgbClr val="15468F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sz="3200" b="0" spc="-50" dirty="0">
                <a:solidFill>
                  <a:schemeClr val="tx1"/>
                </a:solidFill>
              </a:rPr>
              <a:t>Lions &amp; Leos can promote Diabetes </a:t>
            </a:r>
          </a:p>
          <a:p>
            <a:pPr marL="12700">
              <a:spcBef>
                <a:spcPts val="100"/>
              </a:spcBef>
            </a:pPr>
            <a:r>
              <a:rPr lang="en-US" sz="3200" b="0" spc="-50" dirty="0">
                <a:solidFill>
                  <a:schemeClr val="tx1"/>
                </a:solidFill>
              </a:rPr>
              <a:t>Awareness with a Strides event that can double as a fundraiser.  Sample events: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E36B86-26F3-9BA2-CC13-4BE72EAD05A4}"/>
              </a:ext>
            </a:extLst>
          </p:cNvPr>
          <p:cNvSpPr txBox="1"/>
          <p:nvPr/>
        </p:nvSpPr>
        <p:spPr>
          <a:xfrm>
            <a:off x="4721600" y="3640312"/>
            <a:ext cx="624217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•  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5K/1-mile runs or walks</a:t>
            </a:r>
          </a:p>
          <a:p>
            <a:pPr>
              <a:spcAft>
                <a:spcPts val="600"/>
              </a:spcAft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Mall walking</a:t>
            </a:r>
          </a:p>
          <a:p>
            <a:pPr>
              <a:spcAft>
                <a:spcPts val="600"/>
              </a:spcAft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Screening &amp; education fairs</a:t>
            </a:r>
          </a:p>
          <a:p>
            <a:pPr>
              <a:spcAft>
                <a:spcPts val="600"/>
              </a:spcAft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Dance events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31F8F0-2CCD-8F35-2EF2-7CBD808E32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0294" y="3317082"/>
            <a:ext cx="2580773" cy="291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7865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2FFF4AC-B967-DADF-856A-636BBF475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BDEEF6C6-12C3-A249-7040-56652A3776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2089" y="482412"/>
            <a:ext cx="1039622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200" spc="-190" dirty="0"/>
              <a:t>Donate to </a:t>
            </a:r>
            <a:r>
              <a:rPr lang="en-US" sz="3200" spc="-190" dirty="0">
                <a:hlinkClick r:id="rId2"/>
              </a:rPr>
              <a:t>Camp Kudzu</a:t>
            </a:r>
            <a:endParaRPr sz="3200" spc="-114" dirty="0">
              <a:solidFill>
                <a:srgbClr val="FFC000"/>
              </a:solidFill>
            </a:endParaRPr>
          </a:p>
        </p:txBody>
      </p:sp>
      <p:grpSp>
        <p:nvGrpSpPr>
          <p:cNvPr id="6" name="object 6">
            <a:extLst>
              <a:ext uri="{FF2B5EF4-FFF2-40B4-BE49-F238E27FC236}">
                <a16:creationId xmlns:a16="http://schemas.microsoft.com/office/drawing/2014/main" id="{267212CE-22CD-7CF1-7A54-CFD6A6BB2D89}"/>
              </a:ext>
            </a:extLst>
          </p:cNvPr>
          <p:cNvGrpSpPr/>
          <p:nvPr/>
        </p:nvGrpSpPr>
        <p:grpSpPr>
          <a:xfrm>
            <a:off x="509016" y="5804915"/>
            <a:ext cx="11683365" cy="1053338"/>
            <a:chOff x="509016" y="5804915"/>
            <a:chExt cx="11683365" cy="1053338"/>
          </a:xfrm>
        </p:grpSpPr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A876CE32-E2CE-F1A7-EB61-4D088150C09E}"/>
                </a:ext>
              </a:extLst>
            </p:cNvPr>
            <p:cNvSpPr/>
            <p:nvPr/>
          </p:nvSpPr>
          <p:spPr>
            <a:xfrm>
              <a:off x="509016" y="6284213"/>
              <a:ext cx="11683365" cy="574040"/>
            </a:xfrm>
            <a:custGeom>
              <a:avLst/>
              <a:gdLst/>
              <a:ahLst/>
              <a:cxnLst/>
              <a:rect l="l" t="t" r="r" b="b"/>
              <a:pathLst>
                <a:path w="11683365" h="574040">
                  <a:moveTo>
                    <a:pt x="11682984" y="0"/>
                  </a:moveTo>
                  <a:lnTo>
                    <a:pt x="11573560" y="24520"/>
                  </a:lnTo>
                  <a:lnTo>
                    <a:pt x="11497402" y="40475"/>
                  </a:lnTo>
                  <a:lnTo>
                    <a:pt x="11418737" y="56121"/>
                  </a:lnTo>
                  <a:lnTo>
                    <a:pt x="11337618" y="71461"/>
                  </a:lnTo>
                  <a:lnTo>
                    <a:pt x="11254094" y="86497"/>
                  </a:lnTo>
                  <a:lnTo>
                    <a:pt x="11168219" y="101233"/>
                  </a:lnTo>
                  <a:lnTo>
                    <a:pt x="11080043" y="115671"/>
                  </a:lnTo>
                  <a:lnTo>
                    <a:pt x="10989618" y="129815"/>
                  </a:lnTo>
                  <a:lnTo>
                    <a:pt x="10896996" y="143667"/>
                  </a:lnTo>
                  <a:lnTo>
                    <a:pt x="10802228" y="157231"/>
                  </a:lnTo>
                  <a:lnTo>
                    <a:pt x="10705365" y="170509"/>
                  </a:lnTo>
                  <a:lnTo>
                    <a:pt x="10606461" y="183505"/>
                  </a:lnTo>
                  <a:lnTo>
                    <a:pt x="10505565" y="196221"/>
                  </a:lnTo>
                  <a:lnTo>
                    <a:pt x="10402729" y="208661"/>
                  </a:lnTo>
                  <a:lnTo>
                    <a:pt x="10244952" y="226809"/>
                  </a:lnTo>
                  <a:lnTo>
                    <a:pt x="10083101" y="244352"/>
                  </a:lnTo>
                  <a:lnTo>
                    <a:pt x="9917350" y="261300"/>
                  </a:lnTo>
                  <a:lnTo>
                    <a:pt x="9747874" y="277662"/>
                  </a:lnTo>
                  <a:lnTo>
                    <a:pt x="9574846" y="293450"/>
                  </a:lnTo>
                  <a:lnTo>
                    <a:pt x="9398440" y="308674"/>
                  </a:lnTo>
                  <a:lnTo>
                    <a:pt x="9218830" y="323342"/>
                  </a:lnTo>
                  <a:lnTo>
                    <a:pt x="8974668" y="342056"/>
                  </a:lnTo>
                  <a:lnTo>
                    <a:pt x="8725533" y="359825"/>
                  </a:lnTo>
                  <a:lnTo>
                    <a:pt x="8471836" y="376674"/>
                  </a:lnTo>
                  <a:lnTo>
                    <a:pt x="8213992" y="392628"/>
                  </a:lnTo>
                  <a:lnTo>
                    <a:pt x="7952411" y="407710"/>
                  </a:lnTo>
                  <a:lnTo>
                    <a:pt x="7620811" y="425372"/>
                  </a:lnTo>
                  <a:lnTo>
                    <a:pt x="7284823" y="441757"/>
                  </a:lnTo>
                  <a:lnTo>
                    <a:pt x="6945255" y="456910"/>
                  </a:lnTo>
                  <a:lnTo>
                    <a:pt x="6602911" y="470880"/>
                  </a:lnTo>
                  <a:lnTo>
                    <a:pt x="6189569" y="486146"/>
                  </a:lnTo>
                  <a:lnTo>
                    <a:pt x="5774783" y="499855"/>
                  </a:lnTo>
                  <a:lnTo>
                    <a:pt x="5290899" y="513990"/>
                  </a:lnTo>
                  <a:lnTo>
                    <a:pt x="4740639" y="527850"/>
                  </a:lnTo>
                  <a:lnTo>
                    <a:pt x="4196475" y="539447"/>
                  </a:lnTo>
                  <a:lnTo>
                    <a:pt x="3595687" y="550026"/>
                  </a:lnTo>
                  <a:lnTo>
                    <a:pt x="2884395" y="559795"/>
                  </a:lnTo>
                  <a:lnTo>
                    <a:pt x="2087464" y="567500"/>
                  </a:lnTo>
                  <a:lnTo>
                    <a:pt x="1191534" y="572433"/>
                  </a:lnTo>
                  <a:lnTo>
                    <a:pt x="0" y="573493"/>
                  </a:lnTo>
                  <a:lnTo>
                    <a:pt x="11682984" y="573493"/>
                  </a:lnTo>
                  <a:lnTo>
                    <a:pt x="11682984" y="0"/>
                  </a:lnTo>
                  <a:close/>
                </a:path>
              </a:pathLst>
            </a:custGeom>
            <a:solidFill>
              <a:srgbClr val="FFFFFF">
                <a:alpha val="4588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>
              <a:extLst>
                <a:ext uri="{FF2B5EF4-FFF2-40B4-BE49-F238E27FC236}">
                  <a16:creationId xmlns:a16="http://schemas.microsoft.com/office/drawing/2014/main" id="{3AE465CB-4358-11F7-797B-F7D277FA7A2E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3289" y="5804915"/>
              <a:ext cx="918209" cy="919734"/>
            </a:xfrm>
            <a:prstGeom prst="rect">
              <a:avLst/>
            </a:prstGeom>
          </p:spPr>
        </p:pic>
      </p:grpSp>
      <p:grpSp>
        <p:nvGrpSpPr>
          <p:cNvPr id="13" name="object 9">
            <a:extLst>
              <a:ext uri="{FF2B5EF4-FFF2-40B4-BE49-F238E27FC236}">
                <a16:creationId xmlns:a16="http://schemas.microsoft.com/office/drawing/2014/main" id="{EF539C46-5812-0514-FFC3-9DD552C0B720}"/>
              </a:ext>
            </a:extLst>
          </p:cNvPr>
          <p:cNvGrpSpPr/>
          <p:nvPr/>
        </p:nvGrpSpPr>
        <p:grpSpPr>
          <a:xfrm>
            <a:off x="509016" y="5011673"/>
            <a:ext cx="11683365" cy="1846580"/>
            <a:chOff x="509016" y="5011673"/>
            <a:chExt cx="11683365" cy="1846580"/>
          </a:xfrm>
        </p:grpSpPr>
        <p:pic>
          <p:nvPicPr>
            <p:cNvPr id="14" name="object 10">
              <a:extLst>
                <a:ext uri="{FF2B5EF4-FFF2-40B4-BE49-F238E27FC236}">
                  <a16:creationId xmlns:a16="http://schemas.microsoft.com/office/drawing/2014/main" id="{58B28A61-6EAC-64B0-64F0-B336948F9054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9016" y="5011673"/>
              <a:ext cx="11682984" cy="1846292"/>
            </a:xfrm>
            <a:prstGeom prst="rect">
              <a:avLst/>
            </a:prstGeom>
          </p:spPr>
        </p:pic>
        <p:sp>
          <p:nvSpPr>
            <p:cNvPr id="15" name="object 11">
              <a:extLst>
                <a:ext uri="{FF2B5EF4-FFF2-40B4-BE49-F238E27FC236}">
                  <a16:creationId xmlns:a16="http://schemas.microsoft.com/office/drawing/2014/main" id="{F11674FD-3445-0FC8-352D-798E691FB7B3}"/>
                </a:ext>
              </a:extLst>
            </p:cNvPr>
            <p:cNvSpPr/>
            <p:nvPr/>
          </p:nvSpPr>
          <p:spPr>
            <a:xfrm>
              <a:off x="509016" y="6284213"/>
              <a:ext cx="11683365" cy="574040"/>
            </a:xfrm>
            <a:custGeom>
              <a:avLst/>
              <a:gdLst/>
              <a:ahLst/>
              <a:cxnLst/>
              <a:rect l="l" t="t" r="r" b="b"/>
              <a:pathLst>
                <a:path w="11683365" h="574040">
                  <a:moveTo>
                    <a:pt x="11682984" y="0"/>
                  </a:moveTo>
                  <a:lnTo>
                    <a:pt x="11573560" y="24520"/>
                  </a:lnTo>
                  <a:lnTo>
                    <a:pt x="11497402" y="40475"/>
                  </a:lnTo>
                  <a:lnTo>
                    <a:pt x="11418737" y="56121"/>
                  </a:lnTo>
                  <a:lnTo>
                    <a:pt x="11337618" y="71461"/>
                  </a:lnTo>
                  <a:lnTo>
                    <a:pt x="11254094" y="86497"/>
                  </a:lnTo>
                  <a:lnTo>
                    <a:pt x="11168219" y="101233"/>
                  </a:lnTo>
                  <a:lnTo>
                    <a:pt x="11080043" y="115671"/>
                  </a:lnTo>
                  <a:lnTo>
                    <a:pt x="10989618" y="129815"/>
                  </a:lnTo>
                  <a:lnTo>
                    <a:pt x="10896996" y="143667"/>
                  </a:lnTo>
                  <a:lnTo>
                    <a:pt x="10802228" y="157231"/>
                  </a:lnTo>
                  <a:lnTo>
                    <a:pt x="10705365" y="170509"/>
                  </a:lnTo>
                  <a:lnTo>
                    <a:pt x="10606461" y="183505"/>
                  </a:lnTo>
                  <a:lnTo>
                    <a:pt x="10505565" y="196221"/>
                  </a:lnTo>
                  <a:lnTo>
                    <a:pt x="10402729" y="208661"/>
                  </a:lnTo>
                  <a:lnTo>
                    <a:pt x="10244952" y="226809"/>
                  </a:lnTo>
                  <a:lnTo>
                    <a:pt x="10083101" y="244352"/>
                  </a:lnTo>
                  <a:lnTo>
                    <a:pt x="9917350" y="261300"/>
                  </a:lnTo>
                  <a:lnTo>
                    <a:pt x="9747874" y="277662"/>
                  </a:lnTo>
                  <a:lnTo>
                    <a:pt x="9574846" y="293450"/>
                  </a:lnTo>
                  <a:lnTo>
                    <a:pt x="9398440" y="308674"/>
                  </a:lnTo>
                  <a:lnTo>
                    <a:pt x="9218830" y="323342"/>
                  </a:lnTo>
                  <a:lnTo>
                    <a:pt x="8974668" y="342056"/>
                  </a:lnTo>
                  <a:lnTo>
                    <a:pt x="8725533" y="359825"/>
                  </a:lnTo>
                  <a:lnTo>
                    <a:pt x="8471836" y="376674"/>
                  </a:lnTo>
                  <a:lnTo>
                    <a:pt x="8213992" y="392628"/>
                  </a:lnTo>
                  <a:lnTo>
                    <a:pt x="7952411" y="407710"/>
                  </a:lnTo>
                  <a:lnTo>
                    <a:pt x="7620811" y="425372"/>
                  </a:lnTo>
                  <a:lnTo>
                    <a:pt x="7284823" y="441757"/>
                  </a:lnTo>
                  <a:lnTo>
                    <a:pt x="6945255" y="456910"/>
                  </a:lnTo>
                  <a:lnTo>
                    <a:pt x="6602911" y="470880"/>
                  </a:lnTo>
                  <a:lnTo>
                    <a:pt x="6189569" y="486146"/>
                  </a:lnTo>
                  <a:lnTo>
                    <a:pt x="5774783" y="499855"/>
                  </a:lnTo>
                  <a:lnTo>
                    <a:pt x="5290899" y="513990"/>
                  </a:lnTo>
                  <a:lnTo>
                    <a:pt x="4740639" y="527850"/>
                  </a:lnTo>
                  <a:lnTo>
                    <a:pt x="4196475" y="539447"/>
                  </a:lnTo>
                  <a:lnTo>
                    <a:pt x="3595687" y="550026"/>
                  </a:lnTo>
                  <a:lnTo>
                    <a:pt x="2884395" y="559795"/>
                  </a:lnTo>
                  <a:lnTo>
                    <a:pt x="2087464" y="567500"/>
                  </a:lnTo>
                  <a:lnTo>
                    <a:pt x="1191534" y="572433"/>
                  </a:lnTo>
                  <a:lnTo>
                    <a:pt x="0" y="573493"/>
                  </a:lnTo>
                  <a:lnTo>
                    <a:pt x="11682984" y="573493"/>
                  </a:lnTo>
                  <a:lnTo>
                    <a:pt x="11682984" y="0"/>
                  </a:lnTo>
                  <a:close/>
                </a:path>
              </a:pathLst>
            </a:custGeom>
            <a:solidFill>
              <a:srgbClr val="FFFFFF">
                <a:alpha val="4588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2">
              <a:extLst>
                <a:ext uri="{FF2B5EF4-FFF2-40B4-BE49-F238E27FC236}">
                  <a16:creationId xmlns:a16="http://schemas.microsoft.com/office/drawing/2014/main" id="{B4C2BF31-1A0F-F2B9-2307-E5CB93318A5C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3289" y="5804915"/>
              <a:ext cx="918209" cy="919734"/>
            </a:xfrm>
            <a:prstGeom prst="rect">
              <a:avLst/>
            </a:prstGeom>
          </p:spPr>
        </p:pic>
      </p:grpSp>
      <p:sp>
        <p:nvSpPr>
          <p:cNvPr id="4" name="object 3">
            <a:extLst>
              <a:ext uri="{FF2B5EF4-FFF2-40B4-BE49-F238E27FC236}">
                <a16:creationId xmlns:a16="http://schemas.microsoft.com/office/drawing/2014/main" id="{671B2465-7662-8666-7A3F-5C63A33BD932}"/>
              </a:ext>
            </a:extLst>
          </p:cNvPr>
          <p:cNvSpPr txBox="1">
            <a:spLocks/>
          </p:cNvSpPr>
          <p:nvPr/>
        </p:nvSpPr>
        <p:spPr>
          <a:xfrm>
            <a:off x="1046989" y="4800279"/>
            <a:ext cx="9251511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000" b="1" i="0">
                <a:solidFill>
                  <a:srgbClr val="15468F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sz="3200" b="0" spc="-50" dirty="0">
                <a:solidFill>
                  <a:schemeClr val="tx1"/>
                </a:solidFill>
              </a:rPr>
              <a:t>Help a child with Type 1 diabetes to attend this special camp for diabetic kids.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A3C4D7-92C8-3460-893E-E6D581BC1F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1473904"/>
            <a:ext cx="7129134" cy="22935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2B9E7C-950B-FCDD-9441-6A1FD7FAD7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8200" y="1999748"/>
            <a:ext cx="3109464" cy="20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176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4180" y="815339"/>
            <a:ext cx="7613015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The</a:t>
            </a:r>
            <a:r>
              <a:rPr spc="-240" dirty="0"/>
              <a:t> </a:t>
            </a:r>
            <a:r>
              <a:rPr spc="-125" dirty="0"/>
              <a:t>Two</a:t>
            </a:r>
            <a:r>
              <a:rPr spc="-150" dirty="0"/>
              <a:t> </a:t>
            </a:r>
            <a:r>
              <a:rPr spc="-20" dirty="0"/>
              <a:t>Main</a:t>
            </a:r>
            <a:r>
              <a:rPr spc="-190" dirty="0"/>
              <a:t> </a:t>
            </a:r>
            <a:r>
              <a:rPr spc="-90" dirty="0"/>
              <a:t>Types</a:t>
            </a:r>
            <a:r>
              <a:rPr spc="-185" dirty="0"/>
              <a:t> </a:t>
            </a:r>
            <a:r>
              <a:rPr dirty="0"/>
              <a:t>of</a:t>
            </a:r>
            <a:r>
              <a:rPr spc="-185" dirty="0"/>
              <a:t> </a:t>
            </a:r>
            <a:r>
              <a:rPr spc="-20" dirty="0"/>
              <a:t>Diabetes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83108" y="1661147"/>
            <a:ext cx="11709400" cy="5196840"/>
            <a:chOff x="483108" y="1661147"/>
            <a:chExt cx="11709400" cy="51968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3108" y="1661147"/>
              <a:ext cx="2410206" cy="101804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9016" y="5011674"/>
              <a:ext cx="11682984" cy="184629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09016" y="6284213"/>
              <a:ext cx="11683365" cy="574040"/>
            </a:xfrm>
            <a:custGeom>
              <a:avLst/>
              <a:gdLst/>
              <a:ahLst/>
              <a:cxnLst/>
              <a:rect l="l" t="t" r="r" b="b"/>
              <a:pathLst>
                <a:path w="11683365" h="574040">
                  <a:moveTo>
                    <a:pt x="11682984" y="0"/>
                  </a:moveTo>
                  <a:lnTo>
                    <a:pt x="11573560" y="24520"/>
                  </a:lnTo>
                  <a:lnTo>
                    <a:pt x="11497402" y="40475"/>
                  </a:lnTo>
                  <a:lnTo>
                    <a:pt x="11418737" y="56121"/>
                  </a:lnTo>
                  <a:lnTo>
                    <a:pt x="11337618" y="71461"/>
                  </a:lnTo>
                  <a:lnTo>
                    <a:pt x="11254094" y="86497"/>
                  </a:lnTo>
                  <a:lnTo>
                    <a:pt x="11168219" y="101233"/>
                  </a:lnTo>
                  <a:lnTo>
                    <a:pt x="11080043" y="115671"/>
                  </a:lnTo>
                  <a:lnTo>
                    <a:pt x="10989618" y="129815"/>
                  </a:lnTo>
                  <a:lnTo>
                    <a:pt x="10896996" y="143667"/>
                  </a:lnTo>
                  <a:lnTo>
                    <a:pt x="10802228" y="157231"/>
                  </a:lnTo>
                  <a:lnTo>
                    <a:pt x="10705365" y="170509"/>
                  </a:lnTo>
                  <a:lnTo>
                    <a:pt x="10606461" y="183505"/>
                  </a:lnTo>
                  <a:lnTo>
                    <a:pt x="10505565" y="196221"/>
                  </a:lnTo>
                  <a:lnTo>
                    <a:pt x="10402729" y="208661"/>
                  </a:lnTo>
                  <a:lnTo>
                    <a:pt x="10244952" y="226809"/>
                  </a:lnTo>
                  <a:lnTo>
                    <a:pt x="10083101" y="244352"/>
                  </a:lnTo>
                  <a:lnTo>
                    <a:pt x="9917350" y="261300"/>
                  </a:lnTo>
                  <a:lnTo>
                    <a:pt x="9747874" y="277662"/>
                  </a:lnTo>
                  <a:lnTo>
                    <a:pt x="9574846" y="293450"/>
                  </a:lnTo>
                  <a:lnTo>
                    <a:pt x="9398440" y="308674"/>
                  </a:lnTo>
                  <a:lnTo>
                    <a:pt x="9218830" y="323342"/>
                  </a:lnTo>
                  <a:lnTo>
                    <a:pt x="8974668" y="342056"/>
                  </a:lnTo>
                  <a:lnTo>
                    <a:pt x="8725533" y="359825"/>
                  </a:lnTo>
                  <a:lnTo>
                    <a:pt x="8471836" y="376674"/>
                  </a:lnTo>
                  <a:lnTo>
                    <a:pt x="8213992" y="392628"/>
                  </a:lnTo>
                  <a:lnTo>
                    <a:pt x="7952411" y="407710"/>
                  </a:lnTo>
                  <a:lnTo>
                    <a:pt x="7620811" y="425372"/>
                  </a:lnTo>
                  <a:lnTo>
                    <a:pt x="7284823" y="441757"/>
                  </a:lnTo>
                  <a:lnTo>
                    <a:pt x="6945255" y="456910"/>
                  </a:lnTo>
                  <a:lnTo>
                    <a:pt x="6602911" y="470880"/>
                  </a:lnTo>
                  <a:lnTo>
                    <a:pt x="6189569" y="486146"/>
                  </a:lnTo>
                  <a:lnTo>
                    <a:pt x="5774783" y="499855"/>
                  </a:lnTo>
                  <a:lnTo>
                    <a:pt x="5290899" y="513990"/>
                  </a:lnTo>
                  <a:lnTo>
                    <a:pt x="4740639" y="527850"/>
                  </a:lnTo>
                  <a:lnTo>
                    <a:pt x="4196475" y="539447"/>
                  </a:lnTo>
                  <a:lnTo>
                    <a:pt x="3595687" y="550026"/>
                  </a:lnTo>
                  <a:lnTo>
                    <a:pt x="2884395" y="559795"/>
                  </a:lnTo>
                  <a:lnTo>
                    <a:pt x="2087464" y="567500"/>
                  </a:lnTo>
                  <a:lnTo>
                    <a:pt x="1191534" y="572433"/>
                  </a:lnTo>
                  <a:lnTo>
                    <a:pt x="0" y="573493"/>
                  </a:lnTo>
                  <a:lnTo>
                    <a:pt x="11682984" y="573493"/>
                  </a:lnTo>
                  <a:lnTo>
                    <a:pt x="11682984" y="0"/>
                  </a:lnTo>
                  <a:close/>
                </a:path>
              </a:pathLst>
            </a:custGeom>
            <a:solidFill>
              <a:srgbClr val="FFFFFF">
                <a:alpha val="4588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875906" y="1926716"/>
              <a:ext cx="0" cy="3493135"/>
            </a:xfrm>
            <a:custGeom>
              <a:avLst/>
              <a:gdLst/>
              <a:ahLst/>
              <a:cxnLst/>
              <a:rect l="l" t="t" r="r" b="b"/>
              <a:pathLst>
                <a:path h="3493135">
                  <a:moveTo>
                    <a:pt x="0" y="0"/>
                  </a:moveTo>
                  <a:lnTo>
                    <a:pt x="0" y="3492754"/>
                  </a:lnTo>
                </a:path>
              </a:pathLst>
            </a:custGeom>
            <a:ln w="25146">
              <a:solidFill>
                <a:srgbClr val="1546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1943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30"/>
              </a:spcBef>
            </a:pPr>
            <a:r>
              <a:rPr dirty="0"/>
              <a:t>TYPE</a:t>
            </a:r>
            <a:r>
              <a:rPr spc="-140" dirty="0"/>
              <a:t> </a:t>
            </a:r>
            <a:r>
              <a:rPr spc="-50" dirty="0"/>
              <a:t>1</a:t>
            </a:r>
          </a:p>
          <a:p>
            <a:pPr marL="12700" marR="323850">
              <a:lnSpc>
                <a:spcPct val="100000"/>
              </a:lnSpc>
              <a:spcBef>
                <a:spcPts val="1115"/>
              </a:spcBef>
            </a:pPr>
            <a:r>
              <a:rPr sz="2800" dirty="0">
                <a:solidFill>
                  <a:srgbClr val="585858"/>
                </a:solidFill>
                <a:latin typeface="Arial"/>
                <a:cs typeface="Arial"/>
              </a:rPr>
              <a:t>(5%)</a:t>
            </a:r>
            <a:r>
              <a:rPr sz="2800" spc="-13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585858"/>
                </a:solidFill>
                <a:latin typeface="Arial"/>
                <a:cs typeface="Arial"/>
              </a:rPr>
              <a:t>The</a:t>
            </a:r>
            <a:r>
              <a:rPr sz="2800" spc="-8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585858"/>
                </a:solidFill>
                <a:latin typeface="Arial"/>
                <a:cs typeface="Arial"/>
              </a:rPr>
              <a:t>pancreas</a:t>
            </a:r>
            <a:r>
              <a:rPr sz="2800" spc="-8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585858"/>
                </a:solidFill>
                <a:latin typeface="Arial"/>
                <a:cs typeface="Arial"/>
              </a:rPr>
              <a:t>produces</a:t>
            </a:r>
            <a:r>
              <a:rPr sz="2800" spc="-8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585858"/>
                </a:solidFill>
                <a:latin typeface="Arial"/>
                <a:cs typeface="Arial"/>
              </a:rPr>
              <a:t>an </a:t>
            </a:r>
            <a:r>
              <a:rPr sz="2800" spc="-10" dirty="0">
                <a:solidFill>
                  <a:srgbClr val="585858"/>
                </a:solidFill>
                <a:latin typeface="Arial"/>
                <a:cs typeface="Arial"/>
              </a:rPr>
              <a:t>insufficient</a:t>
            </a:r>
            <a:r>
              <a:rPr sz="2800" spc="-8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585858"/>
                </a:solidFill>
                <a:latin typeface="Arial"/>
                <a:cs typeface="Arial"/>
              </a:rPr>
              <a:t>amount</a:t>
            </a:r>
            <a:r>
              <a:rPr sz="2800" spc="-5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585858"/>
                </a:solidFill>
                <a:latin typeface="Arial"/>
                <a:cs typeface="Arial"/>
              </a:rPr>
              <a:t>of</a:t>
            </a:r>
            <a:r>
              <a:rPr sz="2800" spc="-7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585858"/>
                </a:solidFill>
                <a:latin typeface="Arial"/>
                <a:cs typeface="Arial"/>
              </a:rPr>
              <a:t>insulin.</a:t>
            </a:r>
            <a:endParaRPr sz="28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800" dirty="0">
                <a:solidFill>
                  <a:srgbClr val="585858"/>
                </a:solidFill>
                <a:latin typeface="Arial"/>
                <a:cs typeface="Arial"/>
              </a:rPr>
              <a:t>The</a:t>
            </a:r>
            <a:r>
              <a:rPr sz="2800" spc="-8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585858"/>
                </a:solidFill>
                <a:latin typeface="Arial"/>
                <a:cs typeface="Arial"/>
              </a:rPr>
              <a:t>immune</a:t>
            </a:r>
            <a:r>
              <a:rPr sz="2800" spc="-7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585858"/>
                </a:solidFill>
                <a:latin typeface="Arial"/>
                <a:cs typeface="Arial"/>
              </a:rPr>
              <a:t>system</a:t>
            </a:r>
            <a:r>
              <a:rPr sz="2800" spc="-8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585858"/>
                </a:solidFill>
                <a:latin typeface="Arial"/>
                <a:cs typeface="Arial"/>
              </a:rPr>
              <a:t>damages</a:t>
            </a:r>
            <a:r>
              <a:rPr sz="2800" spc="-8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585858"/>
                </a:solidFill>
                <a:latin typeface="Arial"/>
                <a:cs typeface="Arial"/>
              </a:rPr>
              <a:t>or </a:t>
            </a:r>
            <a:r>
              <a:rPr sz="2800" dirty="0">
                <a:solidFill>
                  <a:srgbClr val="585858"/>
                </a:solidFill>
                <a:latin typeface="Arial"/>
                <a:cs typeface="Arial"/>
              </a:rPr>
              <a:t>destroys</a:t>
            </a:r>
            <a:r>
              <a:rPr sz="2800" spc="-4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585858"/>
                </a:solidFill>
                <a:latin typeface="Arial"/>
                <a:cs typeface="Arial"/>
              </a:rPr>
              <a:t>the</a:t>
            </a:r>
            <a:r>
              <a:rPr sz="2800" spc="-4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585858"/>
                </a:solidFill>
                <a:latin typeface="Arial"/>
                <a:cs typeface="Arial"/>
              </a:rPr>
              <a:t>insulin-</a:t>
            </a:r>
            <a:r>
              <a:rPr sz="2800" spc="-10" dirty="0">
                <a:solidFill>
                  <a:srgbClr val="585858"/>
                </a:solidFill>
                <a:latin typeface="Arial"/>
                <a:cs typeface="Arial"/>
              </a:rPr>
              <a:t>producing </a:t>
            </a:r>
            <a:r>
              <a:rPr sz="2800" dirty="0">
                <a:solidFill>
                  <a:srgbClr val="585858"/>
                </a:solidFill>
                <a:latin typeface="Arial"/>
                <a:cs typeface="Arial"/>
              </a:rPr>
              <a:t>cells</a:t>
            </a:r>
            <a:r>
              <a:rPr sz="2800" spc="-6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585858"/>
                </a:solidFill>
                <a:latin typeface="Arial"/>
                <a:cs typeface="Arial"/>
              </a:rPr>
              <a:t>of</a:t>
            </a:r>
            <a:r>
              <a:rPr sz="2800" spc="-6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585858"/>
                </a:solidFill>
                <a:latin typeface="Arial"/>
                <a:cs typeface="Arial"/>
              </a:rPr>
              <a:t>the</a:t>
            </a:r>
            <a:r>
              <a:rPr sz="2800" spc="-6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585858"/>
                </a:solidFill>
                <a:latin typeface="Arial"/>
                <a:cs typeface="Arial"/>
              </a:rPr>
              <a:t>pancreas.</a:t>
            </a:r>
            <a:r>
              <a:rPr sz="2800" spc="-5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585858"/>
                </a:solidFill>
                <a:latin typeface="Arial"/>
                <a:cs typeface="Arial"/>
              </a:rPr>
              <a:t>Usually </a:t>
            </a:r>
            <a:r>
              <a:rPr sz="2800" dirty="0">
                <a:solidFill>
                  <a:srgbClr val="585858"/>
                </a:solidFill>
                <a:latin typeface="Arial"/>
                <a:cs typeface="Arial"/>
              </a:rPr>
              <a:t>manifests</a:t>
            </a:r>
            <a:r>
              <a:rPr sz="2800" spc="-6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585858"/>
                </a:solidFill>
                <a:latin typeface="Arial"/>
                <a:cs typeface="Arial"/>
              </a:rPr>
              <a:t>early</a:t>
            </a:r>
            <a:r>
              <a:rPr sz="2800" spc="-5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585858"/>
                </a:solidFill>
                <a:latin typeface="Arial"/>
                <a:cs typeface="Arial"/>
              </a:rPr>
              <a:t>in</a:t>
            </a:r>
            <a:r>
              <a:rPr sz="2800" spc="-5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585858"/>
                </a:solidFill>
                <a:latin typeface="Arial"/>
                <a:cs typeface="Arial"/>
              </a:rPr>
              <a:t>life</a:t>
            </a:r>
            <a:r>
              <a:rPr sz="2800" spc="-6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585858"/>
                </a:solidFill>
                <a:latin typeface="Arial"/>
                <a:cs typeface="Arial"/>
              </a:rPr>
              <a:t>and</a:t>
            </a:r>
            <a:r>
              <a:rPr sz="2800" spc="-5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585858"/>
                </a:solidFill>
                <a:latin typeface="Arial"/>
                <a:cs typeface="Arial"/>
              </a:rPr>
              <a:t>requires </a:t>
            </a:r>
            <a:r>
              <a:rPr sz="2800" dirty="0">
                <a:solidFill>
                  <a:srgbClr val="585858"/>
                </a:solidFill>
                <a:latin typeface="Arial"/>
                <a:cs typeface="Arial"/>
              </a:rPr>
              <a:t>lifelong</a:t>
            </a:r>
            <a:r>
              <a:rPr sz="2800" spc="-11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585858"/>
                </a:solidFill>
                <a:latin typeface="Arial"/>
                <a:cs typeface="Arial"/>
              </a:rPr>
              <a:t>insulin</a:t>
            </a:r>
            <a:r>
              <a:rPr sz="2800" spc="-11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585858"/>
                </a:solidFill>
                <a:latin typeface="Arial"/>
                <a:cs typeface="Arial"/>
              </a:rPr>
              <a:t>supplement.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86016" y="1661147"/>
            <a:ext cx="2410205" cy="1018044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1943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30"/>
              </a:spcBef>
            </a:pPr>
            <a:r>
              <a:rPr dirty="0"/>
              <a:t>TYPE</a:t>
            </a:r>
            <a:r>
              <a:rPr spc="-140" dirty="0"/>
              <a:t> </a:t>
            </a:r>
            <a:r>
              <a:rPr spc="-50" dirty="0"/>
              <a:t>2</a:t>
            </a:r>
          </a:p>
          <a:p>
            <a:pPr marL="12700" marR="5080">
              <a:lnSpc>
                <a:spcPct val="100000"/>
              </a:lnSpc>
              <a:spcBef>
                <a:spcPts val="1115"/>
              </a:spcBef>
            </a:pPr>
            <a:r>
              <a:rPr sz="2800" spc="-20" dirty="0">
                <a:solidFill>
                  <a:srgbClr val="585858"/>
                </a:solidFill>
                <a:latin typeface="Arial"/>
                <a:cs typeface="Arial"/>
              </a:rPr>
              <a:t>(90-</a:t>
            </a:r>
            <a:r>
              <a:rPr sz="2800" dirty="0">
                <a:solidFill>
                  <a:srgbClr val="585858"/>
                </a:solidFill>
                <a:latin typeface="Arial"/>
                <a:cs typeface="Arial"/>
              </a:rPr>
              <a:t>95%)</a:t>
            </a:r>
            <a:r>
              <a:rPr sz="2800" spc="-9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585858"/>
                </a:solidFill>
                <a:latin typeface="Arial"/>
                <a:cs typeface="Arial"/>
              </a:rPr>
              <a:t>The</a:t>
            </a:r>
            <a:r>
              <a:rPr sz="2800" spc="-5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585858"/>
                </a:solidFill>
                <a:latin typeface="Arial"/>
                <a:cs typeface="Arial"/>
              </a:rPr>
              <a:t>body </a:t>
            </a:r>
            <a:r>
              <a:rPr sz="2800" dirty="0">
                <a:solidFill>
                  <a:srgbClr val="585858"/>
                </a:solidFill>
                <a:latin typeface="Arial"/>
                <a:cs typeface="Arial"/>
              </a:rPr>
              <a:t>doesn’t</a:t>
            </a:r>
            <a:r>
              <a:rPr sz="2800" spc="-7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585858"/>
                </a:solidFill>
                <a:latin typeface="Arial"/>
                <a:cs typeface="Arial"/>
              </a:rPr>
              <a:t>make</a:t>
            </a:r>
            <a:r>
              <a:rPr sz="2800" spc="-7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585858"/>
                </a:solidFill>
                <a:latin typeface="Arial"/>
                <a:cs typeface="Arial"/>
              </a:rPr>
              <a:t>enough </a:t>
            </a:r>
            <a:r>
              <a:rPr sz="2800" dirty="0">
                <a:solidFill>
                  <a:srgbClr val="585858"/>
                </a:solidFill>
                <a:latin typeface="Arial"/>
                <a:cs typeface="Arial"/>
              </a:rPr>
              <a:t>insulin</a:t>
            </a:r>
            <a:r>
              <a:rPr sz="2800" spc="-8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585858"/>
                </a:solidFill>
                <a:latin typeface="Arial"/>
                <a:cs typeface="Arial"/>
              </a:rPr>
              <a:t>to</a:t>
            </a:r>
            <a:r>
              <a:rPr sz="2800" spc="-7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585858"/>
                </a:solidFill>
                <a:latin typeface="Arial"/>
                <a:cs typeface="Arial"/>
              </a:rPr>
              <a:t>handle</a:t>
            </a:r>
            <a:r>
              <a:rPr sz="2800" spc="-7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585858"/>
                </a:solidFill>
                <a:latin typeface="Arial"/>
                <a:cs typeface="Arial"/>
              </a:rPr>
              <a:t>excess </a:t>
            </a:r>
            <a:r>
              <a:rPr sz="2800" dirty="0">
                <a:solidFill>
                  <a:srgbClr val="585858"/>
                </a:solidFill>
                <a:latin typeface="Arial"/>
                <a:cs typeface="Arial"/>
              </a:rPr>
              <a:t>glucose</a:t>
            </a:r>
            <a:r>
              <a:rPr sz="2800" spc="-7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585858"/>
                </a:solidFill>
                <a:latin typeface="Arial"/>
                <a:cs typeface="Arial"/>
              </a:rPr>
              <a:t>or</a:t>
            </a:r>
            <a:r>
              <a:rPr sz="2800" spc="-6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585858"/>
                </a:solidFill>
                <a:latin typeface="Arial"/>
                <a:cs typeface="Arial"/>
              </a:rPr>
              <a:t>doesn’t</a:t>
            </a:r>
            <a:r>
              <a:rPr sz="2800" spc="-6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585858"/>
                </a:solidFill>
                <a:latin typeface="Arial"/>
                <a:cs typeface="Arial"/>
              </a:rPr>
              <a:t>use </a:t>
            </a:r>
            <a:r>
              <a:rPr sz="2800" dirty="0">
                <a:solidFill>
                  <a:srgbClr val="585858"/>
                </a:solidFill>
                <a:latin typeface="Arial"/>
                <a:cs typeface="Arial"/>
              </a:rPr>
              <a:t>insulin</a:t>
            </a:r>
            <a:r>
              <a:rPr sz="2800" spc="-5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585858"/>
                </a:solidFill>
                <a:latin typeface="Arial"/>
                <a:cs typeface="Arial"/>
              </a:rPr>
              <a:t>well</a:t>
            </a:r>
            <a:r>
              <a:rPr sz="2800" spc="-3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585858"/>
                </a:solidFill>
                <a:latin typeface="Arial"/>
                <a:cs typeface="Arial"/>
              </a:rPr>
              <a:t>–</a:t>
            </a:r>
            <a:r>
              <a:rPr sz="2800" spc="-5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585858"/>
                </a:solidFill>
                <a:latin typeface="Arial"/>
                <a:cs typeface="Arial"/>
              </a:rPr>
              <a:t>a</a:t>
            </a:r>
            <a:r>
              <a:rPr sz="2800" spc="-4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585858"/>
                </a:solidFill>
                <a:latin typeface="Arial"/>
                <a:cs typeface="Arial"/>
              </a:rPr>
              <a:t>condition </a:t>
            </a:r>
            <a:r>
              <a:rPr sz="2800" dirty="0">
                <a:solidFill>
                  <a:srgbClr val="585858"/>
                </a:solidFill>
                <a:latin typeface="Arial"/>
                <a:cs typeface="Arial"/>
              </a:rPr>
              <a:t>called</a:t>
            </a:r>
            <a:r>
              <a:rPr sz="2800" spc="-8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b="1" i="1" spc="-10" dirty="0">
                <a:solidFill>
                  <a:srgbClr val="585858"/>
                </a:solidFill>
                <a:latin typeface="Arial"/>
                <a:cs typeface="Arial"/>
              </a:rPr>
              <a:t>insulin resistance.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016995" y="5709665"/>
            <a:ext cx="918209" cy="91973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83108" y="557784"/>
            <a:ext cx="7094087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dirty="0"/>
              <a:t>Living with Diabetes</a:t>
            </a:r>
            <a:endParaRPr spc="-35" dirty="0"/>
          </a:p>
        </p:txBody>
      </p:sp>
      <p:grpSp>
        <p:nvGrpSpPr>
          <p:cNvPr id="7" name="object 7"/>
          <p:cNvGrpSpPr/>
          <p:nvPr/>
        </p:nvGrpSpPr>
        <p:grpSpPr>
          <a:xfrm>
            <a:off x="482600" y="1661160"/>
            <a:ext cx="11709400" cy="5196840"/>
            <a:chOff x="483108" y="1661147"/>
            <a:chExt cx="11709400" cy="519684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3108" y="1661147"/>
              <a:ext cx="2410206" cy="101804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9016" y="5011674"/>
              <a:ext cx="11682984" cy="184629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09016" y="6284213"/>
              <a:ext cx="11683365" cy="574040"/>
            </a:xfrm>
            <a:custGeom>
              <a:avLst/>
              <a:gdLst/>
              <a:ahLst/>
              <a:cxnLst/>
              <a:rect l="l" t="t" r="r" b="b"/>
              <a:pathLst>
                <a:path w="11683365" h="574040">
                  <a:moveTo>
                    <a:pt x="11682984" y="0"/>
                  </a:moveTo>
                  <a:lnTo>
                    <a:pt x="11573560" y="24520"/>
                  </a:lnTo>
                  <a:lnTo>
                    <a:pt x="11497402" y="40475"/>
                  </a:lnTo>
                  <a:lnTo>
                    <a:pt x="11418737" y="56121"/>
                  </a:lnTo>
                  <a:lnTo>
                    <a:pt x="11337618" y="71461"/>
                  </a:lnTo>
                  <a:lnTo>
                    <a:pt x="11254094" y="86497"/>
                  </a:lnTo>
                  <a:lnTo>
                    <a:pt x="11168219" y="101233"/>
                  </a:lnTo>
                  <a:lnTo>
                    <a:pt x="11080043" y="115671"/>
                  </a:lnTo>
                  <a:lnTo>
                    <a:pt x="10989618" y="129815"/>
                  </a:lnTo>
                  <a:lnTo>
                    <a:pt x="10896996" y="143667"/>
                  </a:lnTo>
                  <a:lnTo>
                    <a:pt x="10802228" y="157231"/>
                  </a:lnTo>
                  <a:lnTo>
                    <a:pt x="10705365" y="170509"/>
                  </a:lnTo>
                  <a:lnTo>
                    <a:pt x="10606461" y="183505"/>
                  </a:lnTo>
                  <a:lnTo>
                    <a:pt x="10505565" y="196221"/>
                  </a:lnTo>
                  <a:lnTo>
                    <a:pt x="10402729" y="208661"/>
                  </a:lnTo>
                  <a:lnTo>
                    <a:pt x="10244952" y="226809"/>
                  </a:lnTo>
                  <a:lnTo>
                    <a:pt x="10083101" y="244352"/>
                  </a:lnTo>
                  <a:lnTo>
                    <a:pt x="9917350" y="261300"/>
                  </a:lnTo>
                  <a:lnTo>
                    <a:pt x="9747874" y="277662"/>
                  </a:lnTo>
                  <a:lnTo>
                    <a:pt x="9574846" y="293450"/>
                  </a:lnTo>
                  <a:lnTo>
                    <a:pt x="9398440" y="308674"/>
                  </a:lnTo>
                  <a:lnTo>
                    <a:pt x="9218830" y="323342"/>
                  </a:lnTo>
                  <a:lnTo>
                    <a:pt x="8974668" y="342056"/>
                  </a:lnTo>
                  <a:lnTo>
                    <a:pt x="8725533" y="359825"/>
                  </a:lnTo>
                  <a:lnTo>
                    <a:pt x="8471836" y="376674"/>
                  </a:lnTo>
                  <a:lnTo>
                    <a:pt x="8213992" y="392628"/>
                  </a:lnTo>
                  <a:lnTo>
                    <a:pt x="7952411" y="407710"/>
                  </a:lnTo>
                  <a:lnTo>
                    <a:pt x="7620811" y="425372"/>
                  </a:lnTo>
                  <a:lnTo>
                    <a:pt x="7284823" y="441757"/>
                  </a:lnTo>
                  <a:lnTo>
                    <a:pt x="6945255" y="456910"/>
                  </a:lnTo>
                  <a:lnTo>
                    <a:pt x="6602911" y="470880"/>
                  </a:lnTo>
                  <a:lnTo>
                    <a:pt x="6189569" y="486146"/>
                  </a:lnTo>
                  <a:lnTo>
                    <a:pt x="5774783" y="499855"/>
                  </a:lnTo>
                  <a:lnTo>
                    <a:pt x="5290899" y="513990"/>
                  </a:lnTo>
                  <a:lnTo>
                    <a:pt x="4740639" y="527850"/>
                  </a:lnTo>
                  <a:lnTo>
                    <a:pt x="4196475" y="539447"/>
                  </a:lnTo>
                  <a:lnTo>
                    <a:pt x="3595687" y="550026"/>
                  </a:lnTo>
                  <a:lnTo>
                    <a:pt x="2884395" y="559795"/>
                  </a:lnTo>
                  <a:lnTo>
                    <a:pt x="2087464" y="567500"/>
                  </a:lnTo>
                  <a:lnTo>
                    <a:pt x="1191534" y="572433"/>
                  </a:lnTo>
                  <a:lnTo>
                    <a:pt x="0" y="573493"/>
                  </a:lnTo>
                  <a:lnTo>
                    <a:pt x="11682984" y="573493"/>
                  </a:lnTo>
                  <a:lnTo>
                    <a:pt x="11682984" y="0"/>
                  </a:lnTo>
                  <a:close/>
                </a:path>
              </a:pathLst>
            </a:custGeom>
            <a:solidFill>
              <a:srgbClr val="FFFFFF">
                <a:alpha val="4588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673727" y="1926716"/>
              <a:ext cx="0" cy="2726690"/>
            </a:xfrm>
            <a:custGeom>
              <a:avLst/>
              <a:gdLst/>
              <a:ahLst/>
              <a:cxnLst/>
              <a:rect l="l" t="t" r="r" b="b"/>
              <a:pathLst>
                <a:path h="2726690">
                  <a:moveTo>
                    <a:pt x="0" y="0"/>
                  </a:moveTo>
                  <a:lnTo>
                    <a:pt x="0" y="2726690"/>
                  </a:lnTo>
                </a:path>
              </a:pathLst>
            </a:custGeom>
            <a:ln w="25146">
              <a:solidFill>
                <a:srgbClr val="1546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759968" y="1633220"/>
            <a:ext cx="3583428" cy="2940549"/>
          </a:xfrm>
          <a:prstGeom prst="rect">
            <a:avLst/>
          </a:prstGeom>
        </p:spPr>
        <p:txBody>
          <a:bodyPr vert="horz" wrap="square" lIns="0" tIns="151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90"/>
              </a:spcBef>
            </a:pPr>
            <a:r>
              <a:rPr sz="3600" dirty="0">
                <a:solidFill>
                  <a:srgbClr val="FFC000"/>
                </a:solidFill>
                <a:latin typeface="Arial Black"/>
                <a:cs typeface="Arial Black"/>
              </a:rPr>
              <a:t>TYPE</a:t>
            </a:r>
            <a:r>
              <a:rPr sz="3600" spc="-140" dirty="0">
                <a:solidFill>
                  <a:srgbClr val="FFC000"/>
                </a:solidFill>
                <a:latin typeface="Arial Black"/>
                <a:cs typeface="Arial Black"/>
              </a:rPr>
              <a:t> </a:t>
            </a:r>
            <a:r>
              <a:rPr sz="3600" spc="-50" dirty="0">
                <a:solidFill>
                  <a:srgbClr val="FFC000"/>
                </a:solidFill>
                <a:latin typeface="Arial Black"/>
                <a:cs typeface="Arial Black"/>
              </a:rPr>
              <a:t>1</a:t>
            </a:r>
            <a:endParaRPr sz="3600" dirty="0">
              <a:latin typeface="Arial Black"/>
              <a:cs typeface="Arial Black"/>
            </a:endParaRPr>
          </a:p>
          <a:p>
            <a:pPr marL="12700" marR="5080">
              <a:lnSpc>
                <a:spcPct val="100000"/>
              </a:lnSpc>
              <a:spcBef>
                <a:spcPts val="1095"/>
              </a:spcBef>
            </a:pPr>
            <a:r>
              <a:rPr sz="3400" dirty="0">
                <a:solidFill>
                  <a:srgbClr val="585858"/>
                </a:solidFill>
                <a:latin typeface="Arial"/>
                <a:cs typeface="Arial"/>
              </a:rPr>
              <a:t>Type</a:t>
            </a:r>
            <a:r>
              <a:rPr sz="3400" spc="-114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3400" dirty="0">
                <a:solidFill>
                  <a:srgbClr val="585858"/>
                </a:solidFill>
                <a:latin typeface="Arial"/>
                <a:cs typeface="Arial"/>
              </a:rPr>
              <a:t>1</a:t>
            </a:r>
            <a:r>
              <a:rPr sz="3400" spc="-114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3400" spc="-10" dirty="0">
                <a:solidFill>
                  <a:srgbClr val="585858"/>
                </a:solidFill>
                <a:latin typeface="Arial"/>
                <a:cs typeface="Arial"/>
              </a:rPr>
              <a:t>diabetes </a:t>
            </a:r>
            <a:r>
              <a:rPr sz="3400" dirty="0">
                <a:solidFill>
                  <a:srgbClr val="585858"/>
                </a:solidFill>
                <a:latin typeface="Arial"/>
                <a:cs typeface="Arial"/>
              </a:rPr>
              <a:t>has</a:t>
            </a:r>
            <a:r>
              <a:rPr sz="3400" spc="-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3400" dirty="0">
                <a:solidFill>
                  <a:srgbClr val="585858"/>
                </a:solidFill>
                <a:latin typeface="Arial"/>
                <a:cs typeface="Arial"/>
              </a:rPr>
              <a:t>no </a:t>
            </a:r>
            <a:r>
              <a:rPr sz="3400" spc="-10" dirty="0">
                <a:solidFill>
                  <a:srgbClr val="585858"/>
                </a:solidFill>
                <a:latin typeface="Arial"/>
                <a:cs typeface="Arial"/>
              </a:rPr>
              <a:t>cure, </a:t>
            </a:r>
            <a:r>
              <a:rPr sz="3400" dirty="0">
                <a:solidFill>
                  <a:srgbClr val="585858"/>
                </a:solidFill>
                <a:latin typeface="Arial"/>
                <a:cs typeface="Arial"/>
              </a:rPr>
              <a:t>but</a:t>
            </a:r>
            <a:r>
              <a:rPr sz="3400" spc="-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3400" dirty="0">
                <a:solidFill>
                  <a:srgbClr val="585858"/>
                </a:solidFill>
                <a:latin typeface="Arial"/>
                <a:cs typeface="Arial"/>
              </a:rPr>
              <a:t>it</a:t>
            </a:r>
            <a:r>
              <a:rPr sz="3400" spc="-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3400" dirty="0">
                <a:solidFill>
                  <a:srgbClr val="585858"/>
                </a:solidFill>
                <a:latin typeface="Arial"/>
                <a:cs typeface="Arial"/>
              </a:rPr>
              <a:t>can </a:t>
            </a:r>
            <a:r>
              <a:rPr sz="3400" spc="-25" dirty="0">
                <a:solidFill>
                  <a:srgbClr val="585858"/>
                </a:solidFill>
                <a:latin typeface="Arial"/>
                <a:cs typeface="Arial"/>
              </a:rPr>
              <a:t>be </a:t>
            </a:r>
            <a:r>
              <a:rPr sz="3400" spc="-10" dirty="0">
                <a:solidFill>
                  <a:srgbClr val="585858"/>
                </a:solidFill>
                <a:latin typeface="Arial"/>
                <a:cs typeface="Arial"/>
              </a:rPr>
              <a:t>controlled</a:t>
            </a:r>
            <a:r>
              <a:rPr lang="en-US" sz="3400" spc="-10" dirty="0">
                <a:solidFill>
                  <a:srgbClr val="585858"/>
                </a:solidFill>
                <a:latin typeface="Arial"/>
                <a:cs typeface="Arial"/>
              </a:rPr>
              <a:t> with insulin.</a:t>
            </a:r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07279" y="1661147"/>
            <a:ext cx="2410205" cy="1018044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5184902" y="1633220"/>
            <a:ext cx="5895340" cy="3463769"/>
          </a:xfrm>
          <a:prstGeom prst="rect">
            <a:avLst/>
          </a:prstGeom>
        </p:spPr>
        <p:txBody>
          <a:bodyPr vert="horz" wrap="square" lIns="0" tIns="151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90"/>
              </a:spcBef>
            </a:pPr>
            <a:r>
              <a:rPr sz="3600" dirty="0">
                <a:solidFill>
                  <a:srgbClr val="FFC000"/>
                </a:solidFill>
                <a:latin typeface="Arial Black"/>
                <a:cs typeface="Arial Black"/>
              </a:rPr>
              <a:t>TYPE</a:t>
            </a:r>
            <a:r>
              <a:rPr sz="3600" spc="-140" dirty="0">
                <a:solidFill>
                  <a:srgbClr val="FFC000"/>
                </a:solidFill>
                <a:latin typeface="Arial Black"/>
                <a:cs typeface="Arial Black"/>
              </a:rPr>
              <a:t> </a:t>
            </a:r>
            <a:r>
              <a:rPr sz="3600" spc="-50" dirty="0">
                <a:solidFill>
                  <a:srgbClr val="FFC000"/>
                </a:solidFill>
                <a:latin typeface="Arial Black"/>
                <a:cs typeface="Arial Black"/>
              </a:rPr>
              <a:t>2</a:t>
            </a:r>
            <a:endParaRPr sz="3600" dirty="0">
              <a:latin typeface="Arial Black"/>
              <a:cs typeface="Arial Black"/>
            </a:endParaRPr>
          </a:p>
          <a:p>
            <a:pPr marL="12700" marR="5080">
              <a:lnSpc>
                <a:spcPct val="100000"/>
              </a:lnSpc>
              <a:spcBef>
                <a:spcPts val="1095"/>
              </a:spcBef>
            </a:pPr>
            <a:r>
              <a:rPr sz="3400" dirty="0">
                <a:solidFill>
                  <a:srgbClr val="585858"/>
                </a:solidFill>
                <a:latin typeface="Arial"/>
                <a:cs typeface="Arial"/>
              </a:rPr>
              <a:t>Type</a:t>
            </a:r>
            <a:r>
              <a:rPr sz="3400" spc="-5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3400" dirty="0">
                <a:solidFill>
                  <a:srgbClr val="585858"/>
                </a:solidFill>
                <a:latin typeface="Arial"/>
                <a:cs typeface="Arial"/>
              </a:rPr>
              <a:t>2</a:t>
            </a:r>
            <a:r>
              <a:rPr sz="3400" spc="-4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3400" dirty="0">
                <a:solidFill>
                  <a:srgbClr val="585858"/>
                </a:solidFill>
                <a:latin typeface="Arial"/>
                <a:cs typeface="Arial"/>
              </a:rPr>
              <a:t>diabetes</a:t>
            </a:r>
            <a:r>
              <a:rPr sz="3400" spc="-6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3400" dirty="0">
                <a:solidFill>
                  <a:srgbClr val="585858"/>
                </a:solidFill>
                <a:latin typeface="Arial"/>
                <a:cs typeface="Arial"/>
              </a:rPr>
              <a:t>has</a:t>
            </a:r>
            <a:r>
              <a:rPr sz="3400" spc="-5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3400" dirty="0">
                <a:solidFill>
                  <a:srgbClr val="585858"/>
                </a:solidFill>
                <a:latin typeface="Arial"/>
                <a:cs typeface="Arial"/>
              </a:rPr>
              <a:t>no</a:t>
            </a:r>
            <a:r>
              <a:rPr sz="3400" spc="-4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3400" spc="-10" dirty="0">
                <a:solidFill>
                  <a:srgbClr val="585858"/>
                </a:solidFill>
                <a:latin typeface="Arial"/>
                <a:cs typeface="Arial"/>
              </a:rPr>
              <a:t>cure, </a:t>
            </a:r>
            <a:r>
              <a:rPr sz="3400" dirty="0">
                <a:solidFill>
                  <a:srgbClr val="585858"/>
                </a:solidFill>
                <a:latin typeface="Arial"/>
                <a:cs typeface="Arial"/>
              </a:rPr>
              <a:t>but</a:t>
            </a:r>
            <a:r>
              <a:rPr sz="3400" spc="-1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3400" dirty="0">
                <a:solidFill>
                  <a:srgbClr val="585858"/>
                </a:solidFill>
                <a:latin typeface="Arial"/>
                <a:cs typeface="Arial"/>
              </a:rPr>
              <a:t>it</a:t>
            </a:r>
            <a:r>
              <a:rPr sz="3400" spc="-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3400" dirty="0">
                <a:solidFill>
                  <a:srgbClr val="585858"/>
                </a:solidFill>
                <a:latin typeface="Arial"/>
                <a:cs typeface="Arial"/>
              </a:rPr>
              <a:t>can</a:t>
            </a:r>
            <a:r>
              <a:rPr sz="3400" spc="-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3400" dirty="0">
                <a:solidFill>
                  <a:srgbClr val="585858"/>
                </a:solidFill>
                <a:latin typeface="Arial"/>
                <a:cs typeface="Arial"/>
              </a:rPr>
              <a:t>be</a:t>
            </a:r>
            <a:r>
              <a:rPr sz="3400" spc="-1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3400" spc="-10" dirty="0">
                <a:solidFill>
                  <a:srgbClr val="585858"/>
                </a:solidFill>
                <a:latin typeface="Arial"/>
                <a:cs typeface="Arial"/>
              </a:rPr>
              <a:t>controlled</a:t>
            </a:r>
            <a:r>
              <a:rPr lang="en-US" sz="3400" spc="-10" dirty="0">
                <a:solidFill>
                  <a:srgbClr val="585858"/>
                </a:solidFill>
                <a:latin typeface="Arial"/>
                <a:cs typeface="Arial"/>
              </a:rPr>
              <a:t> with medication and lifestyle changes</a:t>
            </a:r>
            <a:r>
              <a:rPr sz="3400" spc="-10" dirty="0">
                <a:solidFill>
                  <a:srgbClr val="585858"/>
                </a:solidFill>
                <a:latin typeface="Arial"/>
                <a:cs typeface="Arial"/>
              </a:rPr>
              <a:t>.</a:t>
            </a:r>
            <a:r>
              <a:rPr lang="en-US" sz="3400" spc="-10" dirty="0">
                <a:latin typeface="Arial"/>
                <a:cs typeface="Arial"/>
              </a:rPr>
              <a:t> </a:t>
            </a:r>
            <a:r>
              <a:rPr sz="3400" dirty="0">
                <a:solidFill>
                  <a:srgbClr val="585858"/>
                </a:solidFill>
                <a:latin typeface="Arial"/>
                <a:cs typeface="Arial"/>
              </a:rPr>
              <a:t>Sometimes</a:t>
            </a:r>
            <a:r>
              <a:rPr sz="3400" spc="-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3400" dirty="0">
                <a:solidFill>
                  <a:srgbClr val="585858"/>
                </a:solidFill>
                <a:latin typeface="Arial"/>
                <a:cs typeface="Arial"/>
              </a:rPr>
              <a:t>it may go </a:t>
            </a:r>
            <a:r>
              <a:rPr sz="3400" spc="-20" dirty="0">
                <a:solidFill>
                  <a:srgbClr val="585858"/>
                </a:solidFill>
                <a:latin typeface="Arial"/>
                <a:cs typeface="Arial"/>
              </a:rPr>
              <a:t>into </a:t>
            </a:r>
            <a:r>
              <a:rPr sz="3400" spc="-10" dirty="0">
                <a:solidFill>
                  <a:srgbClr val="585858"/>
                </a:solidFill>
                <a:latin typeface="Arial"/>
                <a:cs typeface="Arial"/>
              </a:rPr>
              <a:t>remission.</a:t>
            </a:r>
            <a:endParaRPr sz="3400" dirty="0">
              <a:latin typeface="Arial"/>
              <a:cs typeface="Arial"/>
            </a:endParaRPr>
          </a:p>
        </p:txBody>
      </p:sp>
      <p:pic>
        <p:nvPicPr>
          <p:cNvPr id="22" name="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018519" y="5688329"/>
            <a:ext cx="918209" cy="91973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937FD-9EEE-9D62-68B9-6144C5EF0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42809267-26E8-BC8B-1F3F-EBAA56B138C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F84D9E69-7A05-3D76-3412-CE2FD2C0EB6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63161" y="5661472"/>
              <a:ext cx="851786" cy="810381"/>
            </a:xfrm>
            <a:prstGeom prst="rect">
              <a:avLst/>
            </a:prstGeom>
          </p:spPr>
        </p:pic>
        <p:pic>
          <p:nvPicPr>
            <p:cNvPr id="4" name="object 4">
              <a:extLst>
                <a:ext uri="{FF2B5EF4-FFF2-40B4-BE49-F238E27FC236}">
                  <a16:creationId xmlns:a16="http://schemas.microsoft.com/office/drawing/2014/main" id="{57F4BC87-C4C2-FB8F-23EE-054D4CA630E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191238" cy="6857998"/>
            </a:xfrm>
            <a:prstGeom prst="rect">
              <a:avLst/>
            </a:prstGeom>
          </p:spPr>
        </p:pic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307BE5A4-DF62-4172-5F0C-526F0D5D18E2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9016" y="5011673"/>
              <a:ext cx="11682984" cy="1846292"/>
            </a:xfrm>
            <a:prstGeom prst="rect">
              <a:avLst/>
            </a:prstGeom>
          </p:spPr>
        </p:pic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C3F9E2F4-7313-7E59-CAF6-ACA204C5A8D0}"/>
                </a:ext>
              </a:extLst>
            </p:cNvPr>
            <p:cNvSpPr/>
            <p:nvPr/>
          </p:nvSpPr>
          <p:spPr>
            <a:xfrm>
              <a:off x="509016" y="6284214"/>
              <a:ext cx="11683365" cy="574040"/>
            </a:xfrm>
            <a:custGeom>
              <a:avLst/>
              <a:gdLst/>
              <a:ahLst/>
              <a:cxnLst/>
              <a:rect l="l" t="t" r="r" b="b"/>
              <a:pathLst>
                <a:path w="11683365" h="574040">
                  <a:moveTo>
                    <a:pt x="11682984" y="0"/>
                  </a:moveTo>
                  <a:lnTo>
                    <a:pt x="11573560" y="24520"/>
                  </a:lnTo>
                  <a:lnTo>
                    <a:pt x="11497402" y="40475"/>
                  </a:lnTo>
                  <a:lnTo>
                    <a:pt x="11418737" y="56121"/>
                  </a:lnTo>
                  <a:lnTo>
                    <a:pt x="11337618" y="71461"/>
                  </a:lnTo>
                  <a:lnTo>
                    <a:pt x="11254094" y="86497"/>
                  </a:lnTo>
                  <a:lnTo>
                    <a:pt x="11168219" y="101233"/>
                  </a:lnTo>
                  <a:lnTo>
                    <a:pt x="11080043" y="115671"/>
                  </a:lnTo>
                  <a:lnTo>
                    <a:pt x="10989618" y="129815"/>
                  </a:lnTo>
                  <a:lnTo>
                    <a:pt x="10896996" y="143667"/>
                  </a:lnTo>
                  <a:lnTo>
                    <a:pt x="10802228" y="157231"/>
                  </a:lnTo>
                  <a:lnTo>
                    <a:pt x="10705365" y="170509"/>
                  </a:lnTo>
                  <a:lnTo>
                    <a:pt x="10606461" y="183505"/>
                  </a:lnTo>
                  <a:lnTo>
                    <a:pt x="10505565" y="196221"/>
                  </a:lnTo>
                  <a:lnTo>
                    <a:pt x="10402729" y="208661"/>
                  </a:lnTo>
                  <a:lnTo>
                    <a:pt x="10244952" y="226809"/>
                  </a:lnTo>
                  <a:lnTo>
                    <a:pt x="10083101" y="244352"/>
                  </a:lnTo>
                  <a:lnTo>
                    <a:pt x="9917350" y="261300"/>
                  </a:lnTo>
                  <a:lnTo>
                    <a:pt x="9747874" y="277662"/>
                  </a:lnTo>
                  <a:lnTo>
                    <a:pt x="9574846" y="293450"/>
                  </a:lnTo>
                  <a:lnTo>
                    <a:pt x="9398440" y="308674"/>
                  </a:lnTo>
                  <a:lnTo>
                    <a:pt x="9218830" y="323342"/>
                  </a:lnTo>
                  <a:lnTo>
                    <a:pt x="8974668" y="342056"/>
                  </a:lnTo>
                  <a:lnTo>
                    <a:pt x="8725533" y="359825"/>
                  </a:lnTo>
                  <a:lnTo>
                    <a:pt x="8471836" y="376674"/>
                  </a:lnTo>
                  <a:lnTo>
                    <a:pt x="8213992" y="392628"/>
                  </a:lnTo>
                  <a:lnTo>
                    <a:pt x="7952411" y="407710"/>
                  </a:lnTo>
                  <a:lnTo>
                    <a:pt x="7620811" y="425372"/>
                  </a:lnTo>
                  <a:lnTo>
                    <a:pt x="7284823" y="441757"/>
                  </a:lnTo>
                  <a:lnTo>
                    <a:pt x="6945255" y="456910"/>
                  </a:lnTo>
                  <a:lnTo>
                    <a:pt x="6602911" y="470880"/>
                  </a:lnTo>
                  <a:lnTo>
                    <a:pt x="6189569" y="486146"/>
                  </a:lnTo>
                  <a:lnTo>
                    <a:pt x="5774783" y="499855"/>
                  </a:lnTo>
                  <a:lnTo>
                    <a:pt x="5290899" y="513990"/>
                  </a:lnTo>
                  <a:lnTo>
                    <a:pt x="4740639" y="527850"/>
                  </a:lnTo>
                  <a:lnTo>
                    <a:pt x="4196475" y="539447"/>
                  </a:lnTo>
                  <a:lnTo>
                    <a:pt x="3595687" y="550026"/>
                  </a:lnTo>
                  <a:lnTo>
                    <a:pt x="2884395" y="559795"/>
                  </a:lnTo>
                  <a:lnTo>
                    <a:pt x="2087464" y="567500"/>
                  </a:lnTo>
                  <a:lnTo>
                    <a:pt x="1191534" y="572433"/>
                  </a:lnTo>
                  <a:lnTo>
                    <a:pt x="0" y="573493"/>
                  </a:lnTo>
                  <a:lnTo>
                    <a:pt x="11682984" y="573493"/>
                  </a:lnTo>
                  <a:lnTo>
                    <a:pt x="11682984" y="0"/>
                  </a:lnTo>
                  <a:close/>
                </a:path>
              </a:pathLst>
            </a:custGeom>
            <a:solidFill>
              <a:srgbClr val="FFFFFF">
                <a:alpha val="4588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>
            <a:extLst>
              <a:ext uri="{FF2B5EF4-FFF2-40B4-BE49-F238E27FC236}">
                <a16:creationId xmlns:a16="http://schemas.microsoft.com/office/drawing/2014/main" id="{A3BD74DC-5567-BD89-FF84-3BC03A2EB0D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91228" y="297434"/>
            <a:ext cx="6746875" cy="1153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ts val="4440"/>
              </a:lnSpc>
              <a:spcBef>
                <a:spcPts val="100"/>
              </a:spcBef>
            </a:pPr>
            <a:r>
              <a:rPr spc="-185" dirty="0"/>
              <a:t>Typical</a:t>
            </a:r>
            <a:r>
              <a:rPr spc="-185" dirty="0">
                <a:solidFill>
                  <a:srgbClr val="FFC000"/>
                </a:solidFill>
              </a:rPr>
              <a:t>*</a:t>
            </a:r>
            <a:r>
              <a:rPr spc="-254" dirty="0">
                <a:solidFill>
                  <a:srgbClr val="FFC000"/>
                </a:solidFill>
              </a:rPr>
              <a:t> </a:t>
            </a:r>
            <a:r>
              <a:rPr spc="-135" dirty="0"/>
              <a:t>Signs</a:t>
            </a:r>
            <a:r>
              <a:rPr spc="-270" dirty="0"/>
              <a:t> </a:t>
            </a:r>
            <a:r>
              <a:rPr spc="-110" dirty="0"/>
              <a:t>and</a:t>
            </a:r>
            <a:r>
              <a:rPr spc="-265" dirty="0"/>
              <a:t> </a:t>
            </a:r>
            <a:r>
              <a:rPr spc="-114" dirty="0"/>
              <a:t>Symptoms</a:t>
            </a:r>
          </a:p>
          <a:p>
            <a:pPr marR="8255" algn="r">
              <a:lnSpc>
                <a:spcPts val="4440"/>
              </a:lnSpc>
            </a:pPr>
            <a:r>
              <a:rPr spc="-95" dirty="0"/>
              <a:t>of</a:t>
            </a:r>
            <a:r>
              <a:rPr spc="-285" dirty="0"/>
              <a:t> </a:t>
            </a:r>
            <a:r>
              <a:rPr lang="en-US" spc="-75" dirty="0"/>
              <a:t>Diabetes</a:t>
            </a:r>
            <a:endParaRPr spc="-75" dirty="0"/>
          </a:p>
        </p:txBody>
      </p:sp>
      <p:grpSp>
        <p:nvGrpSpPr>
          <p:cNvPr id="8" name="object 8">
            <a:extLst>
              <a:ext uri="{FF2B5EF4-FFF2-40B4-BE49-F238E27FC236}">
                <a16:creationId xmlns:a16="http://schemas.microsoft.com/office/drawing/2014/main" id="{9AAAD75E-EA1B-D1A1-E0B0-0C4B801C2E98}"/>
              </a:ext>
            </a:extLst>
          </p:cNvPr>
          <p:cNvGrpSpPr/>
          <p:nvPr/>
        </p:nvGrpSpPr>
        <p:grpSpPr>
          <a:xfrm>
            <a:off x="6107668" y="1592579"/>
            <a:ext cx="5822086" cy="3672840"/>
            <a:chOff x="5413247" y="2076450"/>
            <a:chExt cx="5184775" cy="3672840"/>
          </a:xfrm>
        </p:grpSpPr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F35A01F1-3652-688B-A3C3-9D5EE793B1DF}"/>
                </a:ext>
              </a:extLst>
            </p:cNvPr>
            <p:cNvSpPr/>
            <p:nvPr/>
          </p:nvSpPr>
          <p:spPr>
            <a:xfrm>
              <a:off x="5451347" y="2114550"/>
              <a:ext cx="5108575" cy="3596640"/>
            </a:xfrm>
            <a:custGeom>
              <a:avLst/>
              <a:gdLst/>
              <a:ahLst/>
              <a:cxnLst/>
              <a:rect l="l" t="t" r="r" b="b"/>
              <a:pathLst>
                <a:path w="5108575" h="3596640">
                  <a:moveTo>
                    <a:pt x="5108448" y="0"/>
                  </a:moveTo>
                  <a:lnTo>
                    <a:pt x="0" y="0"/>
                  </a:lnTo>
                  <a:lnTo>
                    <a:pt x="0" y="3596640"/>
                  </a:lnTo>
                  <a:lnTo>
                    <a:pt x="5108448" y="3596640"/>
                  </a:lnTo>
                  <a:lnTo>
                    <a:pt x="5108448" y="0"/>
                  </a:lnTo>
                  <a:close/>
                </a:path>
              </a:pathLst>
            </a:custGeom>
            <a:solidFill>
              <a:srgbClr val="000000">
                <a:alpha val="69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53F446B9-1D90-7EE6-9E8C-ED56B1B25421}"/>
                </a:ext>
              </a:extLst>
            </p:cNvPr>
            <p:cNvSpPr/>
            <p:nvPr/>
          </p:nvSpPr>
          <p:spPr>
            <a:xfrm>
              <a:off x="5451347" y="2114550"/>
              <a:ext cx="5108575" cy="3596640"/>
            </a:xfrm>
            <a:custGeom>
              <a:avLst/>
              <a:gdLst/>
              <a:ahLst/>
              <a:cxnLst/>
              <a:rect l="l" t="t" r="r" b="b"/>
              <a:pathLst>
                <a:path w="5108575" h="3596640">
                  <a:moveTo>
                    <a:pt x="0" y="3596640"/>
                  </a:moveTo>
                  <a:lnTo>
                    <a:pt x="5108448" y="3596640"/>
                  </a:lnTo>
                  <a:lnTo>
                    <a:pt x="5108448" y="0"/>
                  </a:lnTo>
                  <a:lnTo>
                    <a:pt x="0" y="0"/>
                  </a:lnTo>
                  <a:lnTo>
                    <a:pt x="0" y="3596640"/>
                  </a:lnTo>
                  <a:close/>
                </a:path>
              </a:pathLst>
            </a:custGeom>
            <a:ln w="762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>
            <a:extLst>
              <a:ext uri="{FF2B5EF4-FFF2-40B4-BE49-F238E27FC236}">
                <a16:creationId xmlns:a16="http://schemas.microsoft.com/office/drawing/2014/main" id="{FEA9A31A-0272-8820-CDCB-3EE48A561FD0}"/>
              </a:ext>
            </a:extLst>
          </p:cNvPr>
          <p:cNvSpPr txBox="1"/>
          <p:nvPr/>
        </p:nvSpPr>
        <p:spPr>
          <a:xfrm>
            <a:off x="6508410" y="1819274"/>
            <a:ext cx="4341495" cy="3219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595755">
              <a:lnSpc>
                <a:spcPct val="1247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Frequent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 Urination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Increased</a:t>
            </a:r>
            <a:r>
              <a:rPr sz="24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Thirst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Increased</a:t>
            </a:r>
            <a:r>
              <a:rPr sz="2400" b="1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Hunger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Blurry</a:t>
            </a:r>
            <a:r>
              <a:rPr sz="240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Vision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Weight</a:t>
            </a:r>
            <a:r>
              <a:rPr sz="24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Loss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Fatigue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15"/>
              </a:spcBef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Cuts</a:t>
            </a:r>
            <a:r>
              <a:rPr sz="24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2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Sores</a:t>
            </a:r>
            <a:r>
              <a:rPr sz="2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sz="2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Don’t</a:t>
            </a:r>
            <a:r>
              <a:rPr sz="24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Heal</a:t>
            </a:r>
            <a:endParaRPr sz="2400" dirty="0">
              <a:latin typeface="Arial"/>
              <a:cs typeface="Arial"/>
            </a:endParaRPr>
          </a:p>
        </p:txBody>
      </p:sp>
      <p:grpSp>
        <p:nvGrpSpPr>
          <p:cNvPr id="13" name="object 13">
            <a:extLst>
              <a:ext uri="{FF2B5EF4-FFF2-40B4-BE49-F238E27FC236}">
                <a16:creationId xmlns:a16="http://schemas.microsoft.com/office/drawing/2014/main" id="{A20E10FD-CD7C-D936-201B-5427AABF4C5F}"/>
              </a:ext>
            </a:extLst>
          </p:cNvPr>
          <p:cNvGrpSpPr/>
          <p:nvPr/>
        </p:nvGrpSpPr>
        <p:grpSpPr>
          <a:xfrm>
            <a:off x="9417602" y="1846327"/>
            <a:ext cx="2027910" cy="2539618"/>
            <a:chOff x="9446569" y="1972623"/>
            <a:chExt cx="2232517" cy="2952563"/>
          </a:xfrm>
        </p:grpSpPr>
        <p:pic>
          <p:nvPicPr>
            <p:cNvPr id="17" name="object 17">
              <a:extLst>
                <a:ext uri="{FF2B5EF4-FFF2-40B4-BE49-F238E27FC236}">
                  <a16:creationId xmlns:a16="http://schemas.microsoft.com/office/drawing/2014/main" id="{12504247-446F-4DF0-6D26-5E97CA3BFC94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67684" y="1972623"/>
              <a:ext cx="1311402" cy="2612443"/>
            </a:xfrm>
            <a:prstGeom prst="rect">
              <a:avLst/>
            </a:prstGeom>
          </p:spPr>
        </p:pic>
        <p:pic>
          <p:nvPicPr>
            <p:cNvPr id="15" name="object 15">
              <a:extLst>
                <a:ext uri="{FF2B5EF4-FFF2-40B4-BE49-F238E27FC236}">
                  <a16:creationId xmlns:a16="http://schemas.microsoft.com/office/drawing/2014/main" id="{F61D9111-2C3A-8A8C-DFD0-03A3C7921D11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446569" y="2217235"/>
              <a:ext cx="789981" cy="2707951"/>
            </a:xfrm>
            <a:prstGeom prst="rect">
              <a:avLst/>
            </a:prstGeom>
          </p:spPr>
        </p:pic>
      </p:grpSp>
      <p:pic>
        <p:nvPicPr>
          <p:cNvPr id="20" name="object 20">
            <a:extLst>
              <a:ext uri="{FF2B5EF4-FFF2-40B4-BE49-F238E27FC236}">
                <a16:creationId xmlns:a16="http://schemas.microsoft.com/office/drawing/2014/main" id="{91C795B3-E601-FC50-82D8-E63D934E35BD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079480" y="5801105"/>
            <a:ext cx="918209" cy="919734"/>
          </a:xfrm>
          <a:prstGeom prst="rect">
            <a:avLst/>
          </a:prstGeom>
        </p:spPr>
      </p:pic>
      <p:grpSp>
        <p:nvGrpSpPr>
          <p:cNvPr id="26" name="object 8">
            <a:extLst>
              <a:ext uri="{FF2B5EF4-FFF2-40B4-BE49-F238E27FC236}">
                <a16:creationId xmlns:a16="http://schemas.microsoft.com/office/drawing/2014/main" id="{6CABE944-191F-C22C-5E49-B96E67889D2F}"/>
              </a:ext>
            </a:extLst>
          </p:cNvPr>
          <p:cNvGrpSpPr/>
          <p:nvPr/>
        </p:nvGrpSpPr>
        <p:grpSpPr>
          <a:xfrm>
            <a:off x="562890" y="3513512"/>
            <a:ext cx="5292327" cy="2618992"/>
            <a:chOff x="5145982" y="3092197"/>
            <a:chExt cx="5292327" cy="2618992"/>
          </a:xfrm>
        </p:grpSpPr>
        <p:sp>
          <p:nvSpPr>
            <p:cNvPr id="27" name="object 9">
              <a:extLst>
                <a:ext uri="{FF2B5EF4-FFF2-40B4-BE49-F238E27FC236}">
                  <a16:creationId xmlns:a16="http://schemas.microsoft.com/office/drawing/2014/main" id="{4B42405A-3932-E859-30A0-2B1905657D17}"/>
                </a:ext>
              </a:extLst>
            </p:cNvPr>
            <p:cNvSpPr/>
            <p:nvPr/>
          </p:nvSpPr>
          <p:spPr>
            <a:xfrm>
              <a:off x="5145982" y="4490078"/>
              <a:ext cx="5292327" cy="1121310"/>
            </a:xfrm>
            <a:custGeom>
              <a:avLst/>
              <a:gdLst/>
              <a:ahLst/>
              <a:cxnLst/>
              <a:rect l="l" t="t" r="r" b="b"/>
              <a:pathLst>
                <a:path w="5108575" h="3596640">
                  <a:moveTo>
                    <a:pt x="5108448" y="0"/>
                  </a:moveTo>
                  <a:lnTo>
                    <a:pt x="0" y="0"/>
                  </a:lnTo>
                  <a:lnTo>
                    <a:pt x="0" y="3596640"/>
                  </a:lnTo>
                  <a:lnTo>
                    <a:pt x="5108448" y="3596640"/>
                  </a:lnTo>
                  <a:lnTo>
                    <a:pt x="5108448" y="0"/>
                  </a:lnTo>
                  <a:close/>
                </a:path>
              </a:pathLst>
            </a:custGeom>
            <a:solidFill>
              <a:srgbClr val="002060">
                <a:alpha val="9437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0">
              <a:extLst>
                <a:ext uri="{FF2B5EF4-FFF2-40B4-BE49-F238E27FC236}">
                  <a16:creationId xmlns:a16="http://schemas.microsoft.com/office/drawing/2014/main" id="{32FC2BF5-FC85-41A4-EE62-99DF37174C42}"/>
                </a:ext>
              </a:extLst>
            </p:cNvPr>
            <p:cNvSpPr/>
            <p:nvPr/>
          </p:nvSpPr>
          <p:spPr>
            <a:xfrm>
              <a:off x="5451348" y="3092197"/>
              <a:ext cx="4093687" cy="2618992"/>
            </a:xfrm>
            <a:custGeom>
              <a:avLst/>
              <a:gdLst/>
              <a:ahLst/>
              <a:cxnLst/>
              <a:rect l="l" t="t" r="r" b="b"/>
              <a:pathLst>
                <a:path w="5108575" h="3596640">
                  <a:moveTo>
                    <a:pt x="0" y="3596640"/>
                  </a:moveTo>
                  <a:lnTo>
                    <a:pt x="5108448" y="3596640"/>
                  </a:lnTo>
                  <a:lnTo>
                    <a:pt x="5108448" y="0"/>
                  </a:lnTo>
                  <a:lnTo>
                    <a:pt x="0" y="0"/>
                  </a:lnTo>
                  <a:lnTo>
                    <a:pt x="0" y="3596640"/>
                  </a:lnTo>
                  <a:close/>
                </a:path>
              </a:pathLst>
            </a:custGeom>
            <a:ln w="76200">
              <a:noFill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>
            <a:extLst>
              <a:ext uri="{FF2B5EF4-FFF2-40B4-BE49-F238E27FC236}">
                <a16:creationId xmlns:a16="http://schemas.microsoft.com/office/drawing/2014/main" id="{B4937E27-2E34-2120-F0F5-265ABB0AAA7C}"/>
              </a:ext>
            </a:extLst>
          </p:cNvPr>
          <p:cNvSpPr txBox="1"/>
          <p:nvPr/>
        </p:nvSpPr>
        <p:spPr>
          <a:xfrm>
            <a:off x="749825" y="4911392"/>
            <a:ext cx="7561620" cy="94833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9539" marR="5080" indent="-117475">
              <a:lnSpc>
                <a:spcPct val="100000"/>
              </a:lnSpc>
              <a:spcBef>
                <a:spcPts val="95"/>
              </a:spcBef>
            </a:pPr>
            <a:r>
              <a:rPr sz="3600" i="1" dirty="0">
                <a:solidFill>
                  <a:srgbClr val="FFC000"/>
                </a:solidFill>
                <a:latin typeface="Arial"/>
                <a:cs typeface="Arial"/>
              </a:rPr>
              <a:t>*</a:t>
            </a:r>
            <a:r>
              <a:rPr sz="3600" i="1" spc="-30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400" b="1" i="1" dirty="0">
                <a:solidFill>
                  <a:srgbClr val="FFC000"/>
                </a:solidFill>
                <a:latin typeface="Arial"/>
                <a:cs typeface="Arial"/>
              </a:rPr>
              <a:t>Note</a:t>
            </a:r>
            <a:r>
              <a:rPr lang="en-US" sz="2400" b="1" i="1" dirty="0">
                <a:solidFill>
                  <a:srgbClr val="FFC000"/>
                </a:solidFill>
                <a:latin typeface="Arial"/>
                <a:cs typeface="Arial"/>
              </a:rPr>
              <a:t>:</a:t>
            </a:r>
            <a:r>
              <a:rPr sz="2400" b="1" i="1" spc="-2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b="1" i="1" dirty="0">
                <a:solidFill>
                  <a:schemeClr val="bg1"/>
                </a:solidFill>
                <a:latin typeface="Arial"/>
                <a:cs typeface="Arial"/>
              </a:rPr>
              <a:t>Y</a:t>
            </a:r>
            <a:r>
              <a:rPr sz="2400" b="1" i="1" dirty="0">
                <a:solidFill>
                  <a:schemeClr val="bg1"/>
                </a:solidFill>
                <a:latin typeface="Arial"/>
                <a:cs typeface="Arial"/>
              </a:rPr>
              <a:t>ou</a:t>
            </a:r>
            <a:r>
              <a:rPr sz="2400" b="1" i="1" spc="-3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b="1" i="1" spc="-25" dirty="0">
                <a:solidFill>
                  <a:schemeClr val="bg1"/>
                </a:solidFill>
                <a:latin typeface="Arial"/>
                <a:cs typeface="Arial"/>
              </a:rPr>
              <a:t>can</a:t>
            </a:r>
            <a:r>
              <a:rPr sz="2400" b="1" i="1" spc="-2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400" b="1" i="1" dirty="0">
                <a:solidFill>
                  <a:schemeClr val="bg1"/>
                </a:solidFill>
                <a:latin typeface="Arial"/>
                <a:cs typeface="Arial"/>
              </a:rPr>
              <a:t>have</a:t>
            </a:r>
            <a:r>
              <a:rPr sz="2400" b="1" i="1" spc="-3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b="1" i="1" spc="-10" dirty="0">
                <a:solidFill>
                  <a:schemeClr val="bg1"/>
                </a:solidFill>
                <a:latin typeface="Arial"/>
                <a:cs typeface="Arial"/>
              </a:rPr>
              <a:t>diabetes</a:t>
            </a:r>
            <a:r>
              <a:rPr sz="2400" b="1" i="1" spc="-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endParaRPr lang="en-US" sz="2400" b="1" i="1" spc="-1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29539" marR="5080" indent="-117475">
              <a:lnSpc>
                <a:spcPct val="100000"/>
              </a:lnSpc>
              <a:spcBef>
                <a:spcPts val="95"/>
              </a:spcBef>
            </a:pPr>
            <a:r>
              <a:rPr lang="en-US" sz="2400" b="1" i="1" dirty="0">
                <a:solidFill>
                  <a:srgbClr val="FFFF00"/>
                </a:solidFill>
                <a:latin typeface="Arial"/>
                <a:cs typeface="Arial"/>
              </a:rPr>
              <a:t>    </a:t>
            </a:r>
            <a:r>
              <a:rPr sz="2400" b="1" i="1" dirty="0">
                <a:solidFill>
                  <a:srgbClr val="FFFF00"/>
                </a:solidFill>
                <a:latin typeface="Arial"/>
                <a:cs typeface="Arial"/>
              </a:rPr>
              <a:t>without</a:t>
            </a:r>
            <a:r>
              <a:rPr sz="2400" b="1" i="1" spc="-4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400" b="1" i="1" spc="-10" dirty="0">
                <a:solidFill>
                  <a:schemeClr val="bg1"/>
                </a:solidFill>
                <a:latin typeface="Arial"/>
                <a:cs typeface="Arial"/>
              </a:rPr>
              <a:t>obvious symptoms</a:t>
            </a:r>
            <a:r>
              <a:rPr lang="en-US" sz="2400" b="1" i="1" spc="-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400" b="1" i="1" spc="-10" dirty="0">
                <a:solidFill>
                  <a:schemeClr val="bg1"/>
                </a:solidFill>
                <a:latin typeface="Arial"/>
                <a:cs typeface="Arial"/>
              </a:rPr>
              <a:t>!</a:t>
            </a:r>
            <a:endParaRPr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6321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5418C9C-5A54-5C49-A254-842417B617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72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65000"/>
                    </a:prstClr>
                  </a:outerShdw>
                </a:effectLst>
              </a:rPr>
              <a:t>Why are Awareness &amp; Early</a:t>
            </a: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65000"/>
                    </a:prstClr>
                  </a:outerShdw>
                </a:effectLst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65000"/>
                    </a:prstClr>
                  </a:outerShdw>
                </a:effectLst>
              </a:rPr>
              <a:t>Diagnosis Critical?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7530CC9-A4D6-5E47-890E-A708584FBD4A}"/>
              </a:ext>
            </a:extLst>
          </p:cNvPr>
          <p:cNvGrpSpPr/>
          <p:nvPr/>
        </p:nvGrpSpPr>
        <p:grpSpPr>
          <a:xfrm>
            <a:off x="509286" y="5011838"/>
            <a:ext cx="11682714" cy="1846162"/>
            <a:chOff x="509286" y="5011838"/>
            <a:chExt cx="11682714" cy="1846162"/>
          </a:xfrm>
        </p:grpSpPr>
        <p:sp>
          <p:nvSpPr>
            <p:cNvPr id="13" name="Rectangle 6">
              <a:extLst>
                <a:ext uri="{FF2B5EF4-FFF2-40B4-BE49-F238E27FC236}">
                  <a16:creationId xmlns:a16="http://schemas.microsoft.com/office/drawing/2014/main" id="{53985B47-DA19-A046-A856-6A5FCABE9ADA}"/>
                </a:ext>
              </a:extLst>
            </p:cNvPr>
            <p:cNvSpPr/>
            <p:nvPr/>
          </p:nvSpPr>
          <p:spPr>
            <a:xfrm>
              <a:off x="509286" y="5011838"/>
              <a:ext cx="11682714" cy="1846162"/>
            </a:xfrm>
            <a:custGeom>
              <a:avLst/>
              <a:gdLst>
                <a:gd name="connsiteX0" fmla="*/ 0 w 11682714"/>
                <a:gd name="connsiteY0" fmla="*/ 0 h 1174830"/>
                <a:gd name="connsiteX1" fmla="*/ 11682714 w 11682714"/>
                <a:gd name="connsiteY1" fmla="*/ 0 h 1174830"/>
                <a:gd name="connsiteX2" fmla="*/ 11682714 w 11682714"/>
                <a:gd name="connsiteY2" fmla="*/ 1174830 h 1174830"/>
                <a:gd name="connsiteX3" fmla="*/ 0 w 11682714"/>
                <a:gd name="connsiteY3" fmla="*/ 1174830 h 1174830"/>
                <a:gd name="connsiteX4" fmla="*/ 0 w 11682714"/>
                <a:gd name="connsiteY4" fmla="*/ 0 h 1174830"/>
                <a:gd name="connsiteX0" fmla="*/ 0 w 11682714"/>
                <a:gd name="connsiteY0" fmla="*/ 1174830 h 1174830"/>
                <a:gd name="connsiteX1" fmla="*/ 11682714 w 11682714"/>
                <a:gd name="connsiteY1" fmla="*/ 0 h 1174830"/>
                <a:gd name="connsiteX2" fmla="*/ 11682714 w 11682714"/>
                <a:gd name="connsiteY2" fmla="*/ 1174830 h 1174830"/>
                <a:gd name="connsiteX3" fmla="*/ 0 w 11682714"/>
                <a:gd name="connsiteY3" fmla="*/ 1174830 h 1174830"/>
                <a:gd name="connsiteX0" fmla="*/ 0 w 11682714"/>
                <a:gd name="connsiteY0" fmla="*/ 1174830 h 1174830"/>
                <a:gd name="connsiteX1" fmla="*/ 11682714 w 11682714"/>
                <a:gd name="connsiteY1" fmla="*/ 0 h 1174830"/>
                <a:gd name="connsiteX2" fmla="*/ 11682714 w 11682714"/>
                <a:gd name="connsiteY2" fmla="*/ 1174830 h 1174830"/>
                <a:gd name="connsiteX3" fmla="*/ 0 w 11682714"/>
                <a:gd name="connsiteY3" fmla="*/ 1174830 h 1174830"/>
                <a:gd name="connsiteX0" fmla="*/ 0 w 11682714"/>
                <a:gd name="connsiteY0" fmla="*/ 1174830 h 1175058"/>
                <a:gd name="connsiteX1" fmla="*/ 11682714 w 11682714"/>
                <a:gd name="connsiteY1" fmla="*/ 0 h 1175058"/>
                <a:gd name="connsiteX2" fmla="*/ 11682714 w 11682714"/>
                <a:gd name="connsiteY2" fmla="*/ 1174830 h 1175058"/>
                <a:gd name="connsiteX3" fmla="*/ 0 w 11682714"/>
                <a:gd name="connsiteY3" fmla="*/ 1174830 h 1175058"/>
                <a:gd name="connsiteX0" fmla="*/ 0 w 11682714"/>
                <a:gd name="connsiteY0" fmla="*/ 1174830 h 1175020"/>
                <a:gd name="connsiteX1" fmla="*/ 11682714 w 11682714"/>
                <a:gd name="connsiteY1" fmla="*/ 0 h 1175020"/>
                <a:gd name="connsiteX2" fmla="*/ 11682714 w 11682714"/>
                <a:gd name="connsiteY2" fmla="*/ 1174830 h 1175020"/>
                <a:gd name="connsiteX3" fmla="*/ 0 w 11682714"/>
                <a:gd name="connsiteY3" fmla="*/ 1174830 h 1175020"/>
                <a:gd name="connsiteX0" fmla="*/ 0 w 11682714"/>
                <a:gd name="connsiteY0" fmla="*/ 1174830 h 1175428"/>
                <a:gd name="connsiteX1" fmla="*/ 11682714 w 11682714"/>
                <a:gd name="connsiteY1" fmla="*/ 0 h 1175428"/>
                <a:gd name="connsiteX2" fmla="*/ 11682714 w 11682714"/>
                <a:gd name="connsiteY2" fmla="*/ 1174830 h 1175428"/>
                <a:gd name="connsiteX3" fmla="*/ 0 w 11682714"/>
                <a:gd name="connsiteY3" fmla="*/ 1174830 h 1175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82714" h="1175428">
                  <a:moveTo>
                    <a:pt x="0" y="1174830"/>
                  </a:moveTo>
                  <a:cubicBezTo>
                    <a:pt x="2557362" y="1182547"/>
                    <a:pt x="9316335" y="1132391"/>
                    <a:pt x="11682714" y="0"/>
                  </a:cubicBezTo>
                  <a:lnTo>
                    <a:pt x="11682714" y="1174830"/>
                  </a:lnTo>
                  <a:lnTo>
                    <a:pt x="0" y="1174830"/>
                  </a:lnTo>
                  <a:close/>
                </a:path>
              </a:pathLst>
            </a:custGeom>
            <a:gradFill>
              <a:gsLst>
                <a:gs pos="16000">
                  <a:srgbClr val="1F3151"/>
                </a:gs>
                <a:gs pos="54000">
                  <a:srgbClr val="16468F"/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6">
              <a:extLst>
                <a:ext uri="{FF2B5EF4-FFF2-40B4-BE49-F238E27FC236}">
                  <a16:creationId xmlns:a16="http://schemas.microsoft.com/office/drawing/2014/main" id="{1CA4774B-7A2C-9E45-8622-404361B87B39}"/>
                </a:ext>
              </a:extLst>
            </p:cNvPr>
            <p:cNvSpPr/>
            <p:nvPr/>
          </p:nvSpPr>
          <p:spPr>
            <a:xfrm>
              <a:off x="509286" y="6284070"/>
              <a:ext cx="11682714" cy="573930"/>
            </a:xfrm>
            <a:custGeom>
              <a:avLst/>
              <a:gdLst>
                <a:gd name="connsiteX0" fmla="*/ 0 w 11682714"/>
                <a:gd name="connsiteY0" fmla="*/ 0 h 1174830"/>
                <a:gd name="connsiteX1" fmla="*/ 11682714 w 11682714"/>
                <a:gd name="connsiteY1" fmla="*/ 0 h 1174830"/>
                <a:gd name="connsiteX2" fmla="*/ 11682714 w 11682714"/>
                <a:gd name="connsiteY2" fmla="*/ 1174830 h 1174830"/>
                <a:gd name="connsiteX3" fmla="*/ 0 w 11682714"/>
                <a:gd name="connsiteY3" fmla="*/ 1174830 h 1174830"/>
                <a:gd name="connsiteX4" fmla="*/ 0 w 11682714"/>
                <a:gd name="connsiteY4" fmla="*/ 0 h 1174830"/>
                <a:gd name="connsiteX0" fmla="*/ 0 w 11682714"/>
                <a:gd name="connsiteY0" fmla="*/ 1174830 h 1174830"/>
                <a:gd name="connsiteX1" fmla="*/ 11682714 w 11682714"/>
                <a:gd name="connsiteY1" fmla="*/ 0 h 1174830"/>
                <a:gd name="connsiteX2" fmla="*/ 11682714 w 11682714"/>
                <a:gd name="connsiteY2" fmla="*/ 1174830 h 1174830"/>
                <a:gd name="connsiteX3" fmla="*/ 0 w 11682714"/>
                <a:gd name="connsiteY3" fmla="*/ 1174830 h 1174830"/>
                <a:gd name="connsiteX0" fmla="*/ 0 w 11682714"/>
                <a:gd name="connsiteY0" fmla="*/ 1174830 h 1174830"/>
                <a:gd name="connsiteX1" fmla="*/ 11682714 w 11682714"/>
                <a:gd name="connsiteY1" fmla="*/ 0 h 1174830"/>
                <a:gd name="connsiteX2" fmla="*/ 11682714 w 11682714"/>
                <a:gd name="connsiteY2" fmla="*/ 1174830 h 1174830"/>
                <a:gd name="connsiteX3" fmla="*/ 0 w 11682714"/>
                <a:gd name="connsiteY3" fmla="*/ 1174830 h 1174830"/>
                <a:gd name="connsiteX0" fmla="*/ 0 w 11682714"/>
                <a:gd name="connsiteY0" fmla="*/ 1174830 h 1175058"/>
                <a:gd name="connsiteX1" fmla="*/ 11682714 w 11682714"/>
                <a:gd name="connsiteY1" fmla="*/ 0 h 1175058"/>
                <a:gd name="connsiteX2" fmla="*/ 11682714 w 11682714"/>
                <a:gd name="connsiteY2" fmla="*/ 1174830 h 1175058"/>
                <a:gd name="connsiteX3" fmla="*/ 0 w 11682714"/>
                <a:gd name="connsiteY3" fmla="*/ 1174830 h 1175058"/>
                <a:gd name="connsiteX0" fmla="*/ 0 w 11682714"/>
                <a:gd name="connsiteY0" fmla="*/ 1174830 h 1175020"/>
                <a:gd name="connsiteX1" fmla="*/ 11682714 w 11682714"/>
                <a:gd name="connsiteY1" fmla="*/ 0 h 1175020"/>
                <a:gd name="connsiteX2" fmla="*/ 11682714 w 11682714"/>
                <a:gd name="connsiteY2" fmla="*/ 1174830 h 1175020"/>
                <a:gd name="connsiteX3" fmla="*/ 0 w 11682714"/>
                <a:gd name="connsiteY3" fmla="*/ 1174830 h 1175020"/>
                <a:gd name="connsiteX0" fmla="*/ 0 w 11682714"/>
                <a:gd name="connsiteY0" fmla="*/ 1174830 h 1175428"/>
                <a:gd name="connsiteX1" fmla="*/ 11682714 w 11682714"/>
                <a:gd name="connsiteY1" fmla="*/ 0 h 1175428"/>
                <a:gd name="connsiteX2" fmla="*/ 11682714 w 11682714"/>
                <a:gd name="connsiteY2" fmla="*/ 1174830 h 1175428"/>
                <a:gd name="connsiteX3" fmla="*/ 0 w 11682714"/>
                <a:gd name="connsiteY3" fmla="*/ 1174830 h 1175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82714" h="1175428">
                  <a:moveTo>
                    <a:pt x="0" y="1174830"/>
                  </a:moveTo>
                  <a:cubicBezTo>
                    <a:pt x="2557362" y="1182547"/>
                    <a:pt x="9316335" y="1132391"/>
                    <a:pt x="11682714" y="0"/>
                  </a:cubicBezTo>
                  <a:lnTo>
                    <a:pt x="11682714" y="1174830"/>
                  </a:lnTo>
                  <a:lnTo>
                    <a:pt x="0" y="1174830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F5732C0-C87C-1F49-A2BD-6A624CB597C4}"/>
              </a:ext>
            </a:extLst>
          </p:cNvPr>
          <p:cNvSpPr txBox="1">
            <a:spLocks/>
          </p:cNvSpPr>
          <p:nvPr/>
        </p:nvSpPr>
        <p:spPr>
          <a:xfrm>
            <a:off x="1653535" y="2609214"/>
            <a:ext cx="6886577" cy="3939734"/>
          </a:xfrm>
          <a:prstGeom prst="rect">
            <a:avLst/>
          </a:prstGeom>
          <a:solidFill>
            <a:schemeClr val="tx1">
              <a:alpha val="50000"/>
            </a:schemeClr>
          </a:solidFill>
          <a:ln w="76200">
            <a:solidFill>
              <a:schemeClr val="accent4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4950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2813427"/>
            <a:ext cx="6499282" cy="353130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en-US" b="1" dirty="0">
                <a:solidFill>
                  <a:schemeClr val="bg1"/>
                </a:solidFill>
              </a:rPr>
              <a:t>Diabetes is often a “silent” disease.</a:t>
            </a:r>
          </a:p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en-US" b="1" dirty="0">
                <a:solidFill>
                  <a:srgbClr val="FFFF00"/>
                </a:solidFill>
              </a:rPr>
              <a:t>It can do significant, extensive &amp; irreversible damage to the body before you know it.</a:t>
            </a:r>
          </a:p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en-US" b="1" dirty="0">
                <a:solidFill>
                  <a:schemeClr val="bg1"/>
                </a:solidFill>
              </a:rPr>
              <a:t>The good news is that Type 2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diabetes is reversible if you address it before major damage occurs.</a:t>
            </a:r>
          </a:p>
        </p:txBody>
      </p:sp>
      <p:pic>
        <p:nvPicPr>
          <p:cNvPr id="4" name="object 20">
            <a:extLst>
              <a:ext uri="{FF2B5EF4-FFF2-40B4-BE49-F238E27FC236}">
                <a16:creationId xmlns:a16="http://schemas.microsoft.com/office/drawing/2014/main" id="{D2172C6A-CA9A-41FE-5C21-350B37D6F04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72172" y="5783670"/>
            <a:ext cx="918209" cy="9197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B7A43E-6D69-334E-9A73-FEB8437A68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62" b="34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BD8D747-49BC-C046-AB67-32C1D9643A5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29000">
                <a:srgbClr val="1F3151">
                  <a:alpha val="94000"/>
                </a:srgbClr>
              </a:gs>
              <a:gs pos="63000">
                <a:srgbClr val="16468F">
                  <a:alpha val="95000"/>
                </a:srgb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800" b="1" dirty="0">
                <a:solidFill>
                  <a:schemeClr val="bg1"/>
                </a:solidFill>
              </a:rPr>
              <a:t>Facts: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3AE5F-63FF-3A41-BC60-92219F7F4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896" y="1851645"/>
            <a:ext cx="7020265" cy="2224182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accent4"/>
                </a:solidFill>
                <a:ea typeface="Open Sans ExtraBold" panose="020B0606030504020204" pitchFamily="34" charset="0"/>
              </a:rPr>
              <a:t>According to the CDC…</a:t>
            </a:r>
          </a:p>
          <a:p>
            <a:r>
              <a:rPr lang="en-US" dirty="0">
                <a:solidFill>
                  <a:schemeClr val="bg1"/>
                </a:solidFill>
              </a:rPr>
              <a:t>Diabetes is the #1 cause of kidney failure, lower limb amputations, and adult onset blindness.  It can also cause heart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disease, impotence, and stroke.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2C0710F-5314-1541-8784-EEBFD3024DED}"/>
              </a:ext>
            </a:extLst>
          </p:cNvPr>
          <p:cNvSpPr/>
          <p:nvPr/>
        </p:nvSpPr>
        <p:spPr>
          <a:xfrm>
            <a:off x="509286" y="5011838"/>
            <a:ext cx="11682714" cy="1846162"/>
          </a:xfrm>
          <a:custGeom>
            <a:avLst/>
            <a:gdLst>
              <a:gd name="connsiteX0" fmla="*/ 0 w 11682714"/>
              <a:gd name="connsiteY0" fmla="*/ 0 h 1174830"/>
              <a:gd name="connsiteX1" fmla="*/ 11682714 w 11682714"/>
              <a:gd name="connsiteY1" fmla="*/ 0 h 1174830"/>
              <a:gd name="connsiteX2" fmla="*/ 11682714 w 11682714"/>
              <a:gd name="connsiteY2" fmla="*/ 1174830 h 1174830"/>
              <a:gd name="connsiteX3" fmla="*/ 0 w 11682714"/>
              <a:gd name="connsiteY3" fmla="*/ 1174830 h 1174830"/>
              <a:gd name="connsiteX4" fmla="*/ 0 w 11682714"/>
              <a:gd name="connsiteY4" fmla="*/ 0 h 1174830"/>
              <a:gd name="connsiteX0" fmla="*/ 0 w 11682714"/>
              <a:gd name="connsiteY0" fmla="*/ 1174830 h 1174830"/>
              <a:gd name="connsiteX1" fmla="*/ 11682714 w 11682714"/>
              <a:gd name="connsiteY1" fmla="*/ 0 h 1174830"/>
              <a:gd name="connsiteX2" fmla="*/ 11682714 w 11682714"/>
              <a:gd name="connsiteY2" fmla="*/ 1174830 h 1174830"/>
              <a:gd name="connsiteX3" fmla="*/ 0 w 11682714"/>
              <a:gd name="connsiteY3" fmla="*/ 1174830 h 1174830"/>
              <a:gd name="connsiteX0" fmla="*/ 0 w 11682714"/>
              <a:gd name="connsiteY0" fmla="*/ 1174830 h 1174830"/>
              <a:gd name="connsiteX1" fmla="*/ 11682714 w 11682714"/>
              <a:gd name="connsiteY1" fmla="*/ 0 h 1174830"/>
              <a:gd name="connsiteX2" fmla="*/ 11682714 w 11682714"/>
              <a:gd name="connsiteY2" fmla="*/ 1174830 h 1174830"/>
              <a:gd name="connsiteX3" fmla="*/ 0 w 11682714"/>
              <a:gd name="connsiteY3" fmla="*/ 1174830 h 1174830"/>
              <a:gd name="connsiteX0" fmla="*/ 0 w 11682714"/>
              <a:gd name="connsiteY0" fmla="*/ 1174830 h 1175058"/>
              <a:gd name="connsiteX1" fmla="*/ 11682714 w 11682714"/>
              <a:gd name="connsiteY1" fmla="*/ 0 h 1175058"/>
              <a:gd name="connsiteX2" fmla="*/ 11682714 w 11682714"/>
              <a:gd name="connsiteY2" fmla="*/ 1174830 h 1175058"/>
              <a:gd name="connsiteX3" fmla="*/ 0 w 11682714"/>
              <a:gd name="connsiteY3" fmla="*/ 1174830 h 1175058"/>
              <a:gd name="connsiteX0" fmla="*/ 0 w 11682714"/>
              <a:gd name="connsiteY0" fmla="*/ 1174830 h 1175020"/>
              <a:gd name="connsiteX1" fmla="*/ 11682714 w 11682714"/>
              <a:gd name="connsiteY1" fmla="*/ 0 h 1175020"/>
              <a:gd name="connsiteX2" fmla="*/ 11682714 w 11682714"/>
              <a:gd name="connsiteY2" fmla="*/ 1174830 h 1175020"/>
              <a:gd name="connsiteX3" fmla="*/ 0 w 11682714"/>
              <a:gd name="connsiteY3" fmla="*/ 1174830 h 1175020"/>
              <a:gd name="connsiteX0" fmla="*/ 0 w 11682714"/>
              <a:gd name="connsiteY0" fmla="*/ 1174830 h 1175428"/>
              <a:gd name="connsiteX1" fmla="*/ 11682714 w 11682714"/>
              <a:gd name="connsiteY1" fmla="*/ 0 h 1175428"/>
              <a:gd name="connsiteX2" fmla="*/ 11682714 w 11682714"/>
              <a:gd name="connsiteY2" fmla="*/ 1174830 h 1175428"/>
              <a:gd name="connsiteX3" fmla="*/ 0 w 11682714"/>
              <a:gd name="connsiteY3" fmla="*/ 1174830 h 1175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82714" h="1175428">
                <a:moveTo>
                  <a:pt x="0" y="1174830"/>
                </a:moveTo>
                <a:cubicBezTo>
                  <a:pt x="2557362" y="1182547"/>
                  <a:pt x="9316335" y="1132391"/>
                  <a:pt x="11682714" y="0"/>
                </a:cubicBezTo>
                <a:lnTo>
                  <a:pt x="11682714" y="1174830"/>
                </a:lnTo>
                <a:lnTo>
                  <a:pt x="0" y="117483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6D9D15-D32F-E041-8830-C45A53B90627}"/>
              </a:ext>
            </a:extLst>
          </p:cNvPr>
          <p:cNvSpPr/>
          <p:nvPr/>
        </p:nvSpPr>
        <p:spPr>
          <a:xfrm>
            <a:off x="509286" y="6284070"/>
            <a:ext cx="11682714" cy="573930"/>
          </a:xfrm>
          <a:custGeom>
            <a:avLst/>
            <a:gdLst>
              <a:gd name="connsiteX0" fmla="*/ 0 w 11682714"/>
              <a:gd name="connsiteY0" fmla="*/ 0 h 1174830"/>
              <a:gd name="connsiteX1" fmla="*/ 11682714 w 11682714"/>
              <a:gd name="connsiteY1" fmla="*/ 0 h 1174830"/>
              <a:gd name="connsiteX2" fmla="*/ 11682714 w 11682714"/>
              <a:gd name="connsiteY2" fmla="*/ 1174830 h 1174830"/>
              <a:gd name="connsiteX3" fmla="*/ 0 w 11682714"/>
              <a:gd name="connsiteY3" fmla="*/ 1174830 h 1174830"/>
              <a:gd name="connsiteX4" fmla="*/ 0 w 11682714"/>
              <a:gd name="connsiteY4" fmla="*/ 0 h 1174830"/>
              <a:gd name="connsiteX0" fmla="*/ 0 w 11682714"/>
              <a:gd name="connsiteY0" fmla="*/ 1174830 h 1174830"/>
              <a:gd name="connsiteX1" fmla="*/ 11682714 w 11682714"/>
              <a:gd name="connsiteY1" fmla="*/ 0 h 1174830"/>
              <a:gd name="connsiteX2" fmla="*/ 11682714 w 11682714"/>
              <a:gd name="connsiteY2" fmla="*/ 1174830 h 1174830"/>
              <a:gd name="connsiteX3" fmla="*/ 0 w 11682714"/>
              <a:gd name="connsiteY3" fmla="*/ 1174830 h 1174830"/>
              <a:gd name="connsiteX0" fmla="*/ 0 w 11682714"/>
              <a:gd name="connsiteY0" fmla="*/ 1174830 h 1174830"/>
              <a:gd name="connsiteX1" fmla="*/ 11682714 w 11682714"/>
              <a:gd name="connsiteY1" fmla="*/ 0 h 1174830"/>
              <a:gd name="connsiteX2" fmla="*/ 11682714 w 11682714"/>
              <a:gd name="connsiteY2" fmla="*/ 1174830 h 1174830"/>
              <a:gd name="connsiteX3" fmla="*/ 0 w 11682714"/>
              <a:gd name="connsiteY3" fmla="*/ 1174830 h 1174830"/>
              <a:gd name="connsiteX0" fmla="*/ 0 w 11682714"/>
              <a:gd name="connsiteY0" fmla="*/ 1174830 h 1175058"/>
              <a:gd name="connsiteX1" fmla="*/ 11682714 w 11682714"/>
              <a:gd name="connsiteY1" fmla="*/ 0 h 1175058"/>
              <a:gd name="connsiteX2" fmla="*/ 11682714 w 11682714"/>
              <a:gd name="connsiteY2" fmla="*/ 1174830 h 1175058"/>
              <a:gd name="connsiteX3" fmla="*/ 0 w 11682714"/>
              <a:gd name="connsiteY3" fmla="*/ 1174830 h 1175058"/>
              <a:gd name="connsiteX0" fmla="*/ 0 w 11682714"/>
              <a:gd name="connsiteY0" fmla="*/ 1174830 h 1175020"/>
              <a:gd name="connsiteX1" fmla="*/ 11682714 w 11682714"/>
              <a:gd name="connsiteY1" fmla="*/ 0 h 1175020"/>
              <a:gd name="connsiteX2" fmla="*/ 11682714 w 11682714"/>
              <a:gd name="connsiteY2" fmla="*/ 1174830 h 1175020"/>
              <a:gd name="connsiteX3" fmla="*/ 0 w 11682714"/>
              <a:gd name="connsiteY3" fmla="*/ 1174830 h 1175020"/>
              <a:gd name="connsiteX0" fmla="*/ 0 w 11682714"/>
              <a:gd name="connsiteY0" fmla="*/ 1174830 h 1175428"/>
              <a:gd name="connsiteX1" fmla="*/ 11682714 w 11682714"/>
              <a:gd name="connsiteY1" fmla="*/ 0 h 1175428"/>
              <a:gd name="connsiteX2" fmla="*/ 11682714 w 11682714"/>
              <a:gd name="connsiteY2" fmla="*/ 1174830 h 1175428"/>
              <a:gd name="connsiteX3" fmla="*/ 0 w 11682714"/>
              <a:gd name="connsiteY3" fmla="*/ 1174830 h 1175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82714" h="1175428">
                <a:moveTo>
                  <a:pt x="0" y="1174830"/>
                </a:moveTo>
                <a:cubicBezTo>
                  <a:pt x="2557362" y="1182547"/>
                  <a:pt x="9316335" y="1132391"/>
                  <a:pt x="11682714" y="0"/>
                </a:cubicBezTo>
                <a:lnTo>
                  <a:pt x="11682714" y="1174830"/>
                </a:lnTo>
                <a:lnTo>
                  <a:pt x="0" y="1174830"/>
                </a:lnTo>
                <a:close/>
              </a:path>
            </a:pathLst>
          </a:custGeom>
          <a:solidFill>
            <a:schemeClr val="tx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7EADE6D-F11E-4948-8FBD-F3763C33F7B8}"/>
              </a:ext>
            </a:extLst>
          </p:cNvPr>
          <p:cNvSpPr txBox="1">
            <a:spLocks/>
          </p:cNvSpPr>
          <p:nvPr/>
        </p:nvSpPr>
        <p:spPr>
          <a:xfrm>
            <a:off x="1715340" y="4447347"/>
            <a:ext cx="8128825" cy="12583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conditions closely linked to diabetes include Alzheimer’s disease, polycystic ovary syndrome, and Cushing’s syndrome.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83F3745-0DE8-0041-952A-210FBB66CB43}"/>
              </a:ext>
            </a:extLst>
          </p:cNvPr>
          <p:cNvGrpSpPr/>
          <p:nvPr/>
        </p:nvGrpSpPr>
        <p:grpSpPr>
          <a:xfrm>
            <a:off x="8069271" y="1512073"/>
            <a:ext cx="2304624" cy="1461354"/>
            <a:chOff x="4505326" y="2559051"/>
            <a:chExt cx="3817937" cy="2420938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6A5FF23-B441-F14A-911A-167CA77FAA50}"/>
                </a:ext>
              </a:extLst>
            </p:cNvPr>
            <p:cNvGrpSpPr/>
            <p:nvPr/>
          </p:nvGrpSpPr>
          <p:grpSpPr>
            <a:xfrm>
              <a:off x="4505326" y="3473451"/>
              <a:ext cx="2133600" cy="1506538"/>
              <a:chOff x="4505326" y="3473451"/>
              <a:chExt cx="2133600" cy="1506538"/>
            </a:xfrm>
          </p:grpSpPr>
          <p:sp>
            <p:nvSpPr>
              <p:cNvPr id="36" name="Freeform 117">
                <a:extLst>
                  <a:ext uri="{FF2B5EF4-FFF2-40B4-BE49-F238E27FC236}">
                    <a16:creationId xmlns:a16="http://schemas.microsoft.com/office/drawing/2014/main" id="{404D6B75-4E66-7F4E-8595-A1B008F6C5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1064" y="3729039"/>
                <a:ext cx="166688" cy="444500"/>
              </a:xfrm>
              <a:custGeom>
                <a:avLst/>
                <a:gdLst>
                  <a:gd name="T0" fmla="*/ 103 w 105"/>
                  <a:gd name="T1" fmla="*/ 109 h 280"/>
                  <a:gd name="T2" fmla="*/ 105 w 105"/>
                  <a:gd name="T3" fmla="*/ 280 h 280"/>
                  <a:gd name="T4" fmla="*/ 0 w 105"/>
                  <a:gd name="T5" fmla="*/ 172 h 280"/>
                  <a:gd name="T6" fmla="*/ 0 w 105"/>
                  <a:gd name="T7" fmla="*/ 0 h 280"/>
                  <a:gd name="T8" fmla="*/ 103 w 105"/>
                  <a:gd name="T9" fmla="*/ 109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280">
                    <a:moveTo>
                      <a:pt x="103" y="109"/>
                    </a:moveTo>
                    <a:lnTo>
                      <a:pt x="105" y="280"/>
                    </a:lnTo>
                    <a:lnTo>
                      <a:pt x="0" y="172"/>
                    </a:lnTo>
                    <a:lnTo>
                      <a:pt x="0" y="0"/>
                    </a:lnTo>
                    <a:lnTo>
                      <a:pt x="103" y="109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118">
                <a:extLst>
                  <a:ext uri="{FF2B5EF4-FFF2-40B4-BE49-F238E27FC236}">
                    <a16:creationId xmlns:a16="http://schemas.microsoft.com/office/drawing/2014/main" id="{1AF5848B-F9EA-AD4E-993B-4953793FDE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89676" y="3729039"/>
                <a:ext cx="168275" cy="444500"/>
              </a:xfrm>
              <a:custGeom>
                <a:avLst/>
                <a:gdLst>
                  <a:gd name="T0" fmla="*/ 105 w 106"/>
                  <a:gd name="T1" fmla="*/ 0 h 280"/>
                  <a:gd name="T2" fmla="*/ 106 w 106"/>
                  <a:gd name="T3" fmla="*/ 172 h 280"/>
                  <a:gd name="T4" fmla="*/ 0 w 106"/>
                  <a:gd name="T5" fmla="*/ 280 h 280"/>
                  <a:gd name="T6" fmla="*/ 0 w 106"/>
                  <a:gd name="T7" fmla="*/ 109 h 280"/>
                  <a:gd name="T8" fmla="*/ 105 w 106"/>
                  <a:gd name="T9" fmla="*/ 0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280">
                    <a:moveTo>
                      <a:pt x="105" y="0"/>
                    </a:moveTo>
                    <a:lnTo>
                      <a:pt x="106" y="172"/>
                    </a:lnTo>
                    <a:lnTo>
                      <a:pt x="0" y="280"/>
                    </a:lnTo>
                    <a:lnTo>
                      <a:pt x="0" y="109"/>
                    </a:lnTo>
                    <a:lnTo>
                      <a:pt x="105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119">
                <a:extLst>
                  <a:ext uri="{FF2B5EF4-FFF2-40B4-BE49-F238E27FC236}">
                    <a16:creationId xmlns:a16="http://schemas.microsoft.com/office/drawing/2014/main" id="{FC270ADE-972A-FA43-B6F4-804F8B59C4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2689" y="3722689"/>
                <a:ext cx="1157288" cy="641350"/>
              </a:xfrm>
              <a:custGeom>
                <a:avLst/>
                <a:gdLst>
                  <a:gd name="T0" fmla="*/ 688 w 688"/>
                  <a:gd name="T1" fmla="*/ 218 h 381"/>
                  <a:gd name="T2" fmla="*/ 688 w 688"/>
                  <a:gd name="T3" fmla="*/ 379 h 381"/>
                  <a:gd name="T4" fmla="*/ 588 w 688"/>
                  <a:gd name="T5" fmla="*/ 239 h 381"/>
                  <a:gd name="T6" fmla="*/ 102 w 688"/>
                  <a:gd name="T7" fmla="*/ 239 h 381"/>
                  <a:gd name="T8" fmla="*/ 0 w 688"/>
                  <a:gd name="T9" fmla="*/ 381 h 381"/>
                  <a:gd name="T10" fmla="*/ 0 w 688"/>
                  <a:gd name="T11" fmla="*/ 220 h 381"/>
                  <a:gd name="T12" fmla="*/ 101 w 688"/>
                  <a:gd name="T13" fmla="*/ 78 h 381"/>
                  <a:gd name="T14" fmla="*/ 588 w 688"/>
                  <a:gd name="T15" fmla="*/ 78 h 381"/>
                  <a:gd name="T16" fmla="*/ 688 w 688"/>
                  <a:gd name="T17" fmla="*/ 218 h 3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8" h="381">
                    <a:moveTo>
                      <a:pt x="688" y="218"/>
                    </a:moveTo>
                    <a:cubicBezTo>
                      <a:pt x="688" y="379"/>
                      <a:pt x="688" y="379"/>
                      <a:pt x="688" y="379"/>
                    </a:cubicBezTo>
                    <a:cubicBezTo>
                      <a:pt x="688" y="329"/>
                      <a:pt x="655" y="278"/>
                      <a:pt x="588" y="239"/>
                    </a:cubicBezTo>
                    <a:cubicBezTo>
                      <a:pt x="455" y="162"/>
                      <a:pt x="237" y="162"/>
                      <a:pt x="102" y="239"/>
                    </a:cubicBezTo>
                    <a:cubicBezTo>
                      <a:pt x="34" y="279"/>
                      <a:pt x="0" y="330"/>
                      <a:pt x="0" y="381"/>
                    </a:cubicBezTo>
                    <a:cubicBezTo>
                      <a:pt x="0" y="220"/>
                      <a:pt x="0" y="220"/>
                      <a:pt x="0" y="220"/>
                    </a:cubicBezTo>
                    <a:cubicBezTo>
                      <a:pt x="0" y="168"/>
                      <a:pt x="34" y="117"/>
                      <a:pt x="101" y="78"/>
                    </a:cubicBezTo>
                    <a:cubicBezTo>
                      <a:pt x="236" y="0"/>
                      <a:pt x="454" y="0"/>
                      <a:pt x="588" y="78"/>
                    </a:cubicBezTo>
                    <a:cubicBezTo>
                      <a:pt x="654" y="116"/>
                      <a:pt x="688" y="167"/>
                      <a:pt x="688" y="218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120">
                <a:extLst>
                  <a:ext uri="{FF2B5EF4-FFF2-40B4-BE49-F238E27FC236}">
                    <a16:creationId xmlns:a16="http://schemas.microsoft.com/office/drawing/2014/main" id="{2C8A42AD-F68E-2E47-95C9-D69DD844D7C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05326" y="4197351"/>
                <a:ext cx="2132013" cy="782638"/>
              </a:xfrm>
              <a:custGeom>
                <a:avLst/>
                <a:gdLst>
                  <a:gd name="T0" fmla="*/ 1267 w 1267"/>
                  <a:gd name="T1" fmla="*/ 162 h 465"/>
                  <a:gd name="T2" fmla="*/ 1267 w 1267"/>
                  <a:gd name="T3" fmla="*/ 0 h 465"/>
                  <a:gd name="T4" fmla="*/ 1071 w 1267"/>
                  <a:gd name="T5" fmla="*/ 32 h 465"/>
                  <a:gd name="T6" fmla="*/ 1060 w 1267"/>
                  <a:gd name="T7" fmla="*/ 48 h 465"/>
                  <a:gd name="T8" fmla="*/ 1060 w 1267"/>
                  <a:gd name="T9" fmla="*/ 208 h 465"/>
                  <a:gd name="T10" fmla="*/ 1003 w 1267"/>
                  <a:gd name="T11" fmla="*/ 241 h 465"/>
                  <a:gd name="T12" fmla="*/ 826 w 1267"/>
                  <a:gd name="T13" fmla="*/ 184 h 465"/>
                  <a:gd name="T14" fmla="*/ 798 w 1267"/>
                  <a:gd name="T15" fmla="*/ 190 h 465"/>
                  <a:gd name="T16" fmla="*/ 741 w 1267"/>
                  <a:gd name="T17" fmla="*/ 303 h 465"/>
                  <a:gd name="T18" fmla="*/ 523 w 1267"/>
                  <a:gd name="T19" fmla="*/ 303 h 465"/>
                  <a:gd name="T20" fmla="*/ 467 w 1267"/>
                  <a:gd name="T21" fmla="*/ 190 h 465"/>
                  <a:gd name="T22" fmla="*/ 440 w 1267"/>
                  <a:gd name="T23" fmla="*/ 184 h 465"/>
                  <a:gd name="T24" fmla="*/ 262 w 1267"/>
                  <a:gd name="T25" fmla="*/ 241 h 465"/>
                  <a:gd name="T26" fmla="*/ 207 w 1267"/>
                  <a:gd name="T27" fmla="*/ 209 h 465"/>
                  <a:gd name="T28" fmla="*/ 207 w 1267"/>
                  <a:gd name="T29" fmla="*/ 48 h 465"/>
                  <a:gd name="T30" fmla="*/ 195 w 1267"/>
                  <a:gd name="T31" fmla="*/ 32 h 465"/>
                  <a:gd name="T32" fmla="*/ 0 w 1267"/>
                  <a:gd name="T33" fmla="*/ 0 h 465"/>
                  <a:gd name="T34" fmla="*/ 1 w 1267"/>
                  <a:gd name="T35" fmla="*/ 162 h 465"/>
                  <a:gd name="T36" fmla="*/ 108 w 1267"/>
                  <a:gd name="T37" fmla="*/ 179 h 465"/>
                  <a:gd name="T38" fmla="*/ 108 w 1267"/>
                  <a:gd name="T39" fmla="*/ 313 h 465"/>
                  <a:gd name="T40" fmla="*/ 262 w 1267"/>
                  <a:gd name="T41" fmla="*/ 402 h 465"/>
                  <a:gd name="T42" fmla="*/ 440 w 1267"/>
                  <a:gd name="T43" fmla="*/ 345 h 465"/>
                  <a:gd name="T44" fmla="*/ 468 w 1267"/>
                  <a:gd name="T45" fmla="*/ 352 h 465"/>
                  <a:gd name="T46" fmla="*/ 523 w 1267"/>
                  <a:gd name="T47" fmla="*/ 465 h 465"/>
                  <a:gd name="T48" fmla="*/ 742 w 1267"/>
                  <a:gd name="T49" fmla="*/ 465 h 465"/>
                  <a:gd name="T50" fmla="*/ 798 w 1267"/>
                  <a:gd name="T51" fmla="*/ 352 h 465"/>
                  <a:gd name="T52" fmla="*/ 826 w 1267"/>
                  <a:gd name="T53" fmla="*/ 345 h 465"/>
                  <a:gd name="T54" fmla="*/ 1003 w 1267"/>
                  <a:gd name="T55" fmla="*/ 402 h 465"/>
                  <a:gd name="T56" fmla="*/ 1158 w 1267"/>
                  <a:gd name="T57" fmla="*/ 313 h 465"/>
                  <a:gd name="T58" fmla="*/ 1158 w 1267"/>
                  <a:gd name="T59" fmla="*/ 180 h 465"/>
                  <a:gd name="T60" fmla="*/ 1267 w 1267"/>
                  <a:gd name="T61" fmla="*/ 162 h 465"/>
                  <a:gd name="T62" fmla="*/ 175 w 1267"/>
                  <a:gd name="T63" fmla="*/ 190 h 465"/>
                  <a:gd name="T64" fmla="*/ 196 w 1267"/>
                  <a:gd name="T65" fmla="*/ 194 h 465"/>
                  <a:gd name="T66" fmla="*/ 206 w 1267"/>
                  <a:gd name="T67" fmla="*/ 209 h 465"/>
                  <a:gd name="T68" fmla="*/ 175 w 1267"/>
                  <a:gd name="T69" fmla="*/ 190 h 465"/>
                  <a:gd name="T70" fmla="*/ 1064 w 1267"/>
                  <a:gd name="T71" fmla="*/ 206 h 465"/>
                  <a:gd name="T72" fmla="*/ 1072 w 1267"/>
                  <a:gd name="T73" fmla="*/ 194 h 465"/>
                  <a:gd name="T74" fmla="*/ 1089 w 1267"/>
                  <a:gd name="T75" fmla="*/ 191 h 465"/>
                  <a:gd name="T76" fmla="*/ 1064 w 1267"/>
                  <a:gd name="T77" fmla="*/ 206 h 4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267" h="465">
                    <a:moveTo>
                      <a:pt x="1267" y="162"/>
                    </a:moveTo>
                    <a:cubicBezTo>
                      <a:pt x="1267" y="0"/>
                      <a:pt x="1267" y="0"/>
                      <a:pt x="1267" y="0"/>
                    </a:cubicBezTo>
                    <a:cubicBezTo>
                      <a:pt x="1071" y="32"/>
                      <a:pt x="1071" y="32"/>
                      <a:pt x="1071" y="32"/>
                    </a:cubicBezTo>
                    <a:cubicBezTo>
                      <a:pt x="1068" y="38"/>
                      <a:pt x="1064" y="43"/>
                      <a:pt x="1060" y="48"/>
                    </a:cubicBezTo>
                    <a:cubicBezTo>
                      <a:pt x="1060" y="208"/>
                      <a:pt x="1060" y="208"/>
                      <a:pt x="1060" y="208"/>
                    </a:cubicBezTo>
                    <a:cubicBezTo>
                      <a:pt x="1003" y="241"/>
                      <a:pt x="1003" y="241"/>
                      <a:pt x="1003" y="241"/>
                    </a:cubicBezTo>
                    <a:cubicBezTo>
                      <a:pt x="826" y="184"/>
                      <a:pt x="826" y="184"/>
                      <a:pt x="826" y="184"/>
                    </a:cubicBezTo>
                    <a:cubicBezTo>
                      <a:pt x="816" y="186"/>
                      <a:pt x="807" y="188"/>
                      <a:pt x="798" y="190"/>
                    </a:cubicBezTo>
                    <a:cubicBezTo>
                      <a:pt x="741" y="303"/>
                      <a:pt x="741" y="303"/>
                      <a:pt x="741" y="303"/>
                    </a:cubicBezTo>
                    <a:cubicBezTo>
                      <a:pt x="523" y="303"/>
                      <a:pt x="523" y="303"/>
                      <a:pt x="523" y="303"/>
                    </a:cubicBezTo>
                    <a:cubicBezTo>
                      <a:pt x="467" y="190"/>
                      <a:pt x="467" y="190"/>
                      <a:pt x="467" y="190"/>
                    </a:cubicBezTo>
                    <a:cubicBezTo>
                      <a:pt x="458" y="188"/>
                      <a:pt x="449" y="186"/>
                      <a:pt x="440" y="184"/>
                    </a:cubicBezTo>
                    <a:cubicBezTo>
                      <a:pt x="262" y="241"/>
                      <a:pt x="262" y="241"/>
                      <a:pt x="262" y="241"/>
                    </a:cubicBezTo>
                    <a:cubicBezTo>
                      <a:pt x="207" y="209"/>
                      <a:pt x="207" y="209"/>
                      <a:pt x="207" y="209"/>
                    </a:cubicBezTo>
                    <a:cubicBezTo>
                      <a:pt x="207" y="48"/>
                      <a:pt x="207" y="48"/>
                      <a:pt x="207" y="48"/>
                    </a:cubicBezTo>
                    <a:cubicBezTo>
                      <a:pt x="203" y="43"/>
                      <a:pt x="199" y="38"/>
                      <a:pt x="195" y="3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62"/>
                      <a:pt x="1" y="162"/>
                      <a:pt x="1" y="162"/>
                    </a:cubicBezTo>
                    <a:cubicBezTo>
                      <a:pt x="108" y="179"/>
                      <a:pt x="108" y="179"/>
                      <a:pt x="108" y="179"/>
                    </a:cubicBezTo>
                    <a:cubicBezTo>
                      <a:pt x="108" y="313"/>
                      <a:pt x="108" y="313"/>
                      <a:pt x="108" y="313"/>
                    </a:cubicBezTo>
                    <a:cubicBezTo>
                      <a:pt x="262" y="402"/>
                      <a:pt x="262" y="402"/>
                      <a:pt x="262" y="402"/>
                    </a:cubicBezTo>
                    <a:cubicBezTo>
                      <a:pt x="440" y="345"/>
                      <a:pt x="440" y="345"/>
                      <a:pt x="440" y="345"/>
                    </a:cubicBezTo>
                    <a:cubicBezTo>
                      <a:pt x="449" y="348"/>
                      <a:pt x="459" y="350"/>
                      <a:pt x="468" y="352"/>
                    </a:cubicBezTo>
                    <a:cubicBezTo>
                      <a:pt x="523" y="465"/>
                      <a:pt x="523" y="465"/>
                      <a:pt x="523" y="465"/>
                    </a:cubicBezTo>
                    <a:cubicBezTo>
                      <a:pt x="742" y="465"/>
                      <a:pt x="742" y="465"/>
                      <a:pt x="742" y="465"/>
                    </a:cubicBezTo>
                    <a:cubicBezTo>
                      <a:pt x="798" y="352"/>
                      <a:pt x="798" y="352"/>
                      <a:pt x="798" y="352"/>
                    </a:cubicBezTo>
                    <a:cubicBezTo>
                      <a:pt x="807" y="350"/>
                      <a:pt x="817" y="348"/>
                      <a:pt x="826" y="345"/>
                    </a:cubicBezTo>
                    <a:cubicBezTo>
                      <a:pt x="1003" y="402"/>
                      <a:pt x="1003" y="402"/>
                      <a:pt x="1003" y="402"/>
                    </a:cubicBezTo>
                    <a:cubicBezTo>
                      <a:pt x="1158" y="313"/>
                      <a:pt x="1158" y="313"/>
                      <a:pt x="1158" y="313"/>
                    </a:cubicBezTo>
                    <a:cubicBezTo>
                      <a:pt x="1158" y="180"/>
                      <a:pt x="1158" y="180"/>
                      <a:pt x="1158" y="180"/>
                    </a:cubicBezTo>
                    <a:lnTo>
                      <a:pt x="1267" y="162"/>
                    </a:lnTo>
                    <a:close/>
                    <a:moveTo>
                      <a:pt x="175" y="190"/>
                    </a:moveTo>
                    <a:cubicBezTo>
                      <a:pt x="196" y="194"/>
                      <a:pt x="196" y="194"/>
                      <a:pt x="196" y="194"/>
                    </a:cubicBezTo>
                    <a:cubicBezTo>
                      <a:pt x="199" y="199"/>
                      <a:pt x="203" y="204"/>
                      <a:pt x="206" y="209"/>
                    </a:cubicBezTo>
                    <a:lnTo>
                      <a:pt x="175" y="190"/>
                    </a:lnTo>
                    <a:close/>
                    <a:moveTo>
                      <a:pt x="1064" y="206"/>
                    </a:moveTo>
                    <a:cubicBezTo>
                      <a:pt x="1066" y="202"/>
                      <a:pt x="1069" y="198"/>
                      <a:pt x="1072" y="194"/>
                    </a:cubicBezTo>
                    <a:cubicBezTo>
                      <a:pt x="1089" y="191"/>
                      <a:pt x="1089" y="191"/>
                      <a:pt x="1089" y="191"/>
                    </a:cubicBezTo>
                    <a:lnTo>
                      <a:pt x="1064" y="206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121">
                <a:extLst>
                  <a:ext uri="{FF2B5EF4-FFF2-40B4-BE49-F238E27FC236}">
                    <a16:creationId xmlns:a16="http://schemas.microsoft.com/office/drawing/2014/main" id="{BC7F70F7-0600-604F-9361-5F0D364BB06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05326" y="3473451"/>
                <a:ext cx="2133600" cy="1233488"/>
              </a:xfrm>
              <a:custGeom>
                <a:avLst/>
                <a:gdLst>
                  <a:gd name="T0" fmla="*/ 1160 w 1268"/>
                  <a:gd name="T1" fmla="*/ 152 h 733"/>
                  <a:gd name="T2" fmla="*/ 1061 w 1268"/>
                  <a:gd name="T3" fmla="*/ 255 h 733"/>
                  <a:gd name="T4" fmla="*/ 1072 w 1268"/>
                  <a:gd name="T5" fmla="*/ 271 h 733"/>
                  <a:gd name="T6" fmla="*/ 1268 w 1268"/>
                  <a:gd name="T7" fmla="*/ 303 h 733"/>
                  <a:gd name="T8" fmla="*/ 1267 w 1268"/>
                  <a:gd name="T9" fmla="*/ 430 h 733"/>
                  <a:gd name="T10" fmla="*/ 1071 w 1268"/>
                  <a:gd name="T11" fmla="*/ 462 h 733"/>
                  <a:gd name="T12" fmla="*/ 1060 w 1268"/>
                  <a:gd name="T13" fmla="*/ 478 h 733"/>
                  <a:gd name="T14" fmla="*/ 1158 w 1268"/>
                  <a:gd name="T15" fmla="*/ 581 h 733"/>
                  <a:gd name="T16" fmla="*/ 1003 w 1268"/>
                  <a:gd name="T17" fmla="*/ 671 h 733"/>
                  <a:gd name="T18" fmla="*/ 826 w 1268"/>
                  <a:gd name="T19" fmla="*/ 614 h 733"/>
                  <a:gd name="T20" fmla="*/ 798 w 1268"/>
                  <a:gd name="T21" fmla="*/ 620 h 733"/>
                  <a:gd name="T22" fmla="*/ 741 w 1268"/>
                  <a:gd name="T23" fmla="*/ 733 h 733"/>
                  <a:gd name="T24" fmla="*/ 523 w 1268"/>
                  <a:gd name="T25" fmla="*/ 733 h 733"/>
                  <a:gd name="T26" fmla="*/ 467 w 1268"/>
                  <a:gd name="T27" fmla="*/ 620 h 733"/>
                  <a:gd name="T28" fmla="*/ 440 w 1268"/>
                  <a:gd name="T29" fmla="*/ 614 h 733"/>
                  <a:gd name="T30" fmla="*/ 262 w 1268"/>
                  <a:gd name="T31" fmla="*/ 671 h 733"/>
                  <a:gd name="T32" fmla="*/ 108 w 1268"/>
                  <a:gd name="T33" fmla="*/ 581 h 733"/>
                  <a:gd name="T34" fmla="*/ 207 w 1268"/>
                  <a:gd name="T35" fmla="*/ 478 h 733"/>
                  <a:gd name="T36" fmla="*/ 195 w 1268"/>
                  <a:gd name="T37" fmla="*/ 462 h 733"/>
                  <a:gd name="T38" fmla="*/ 0 w 1268"/>
                  <a:gd name="T39" fmla="*/ 430 h 733"/>
                  <a:gd name="T40" fmla="*/ 1 w 1268"/>
                  <a:gd name="T41" fmla="*/ 303 h 733"/>
                  <a:gd name="T42" fmla="*/ 197 w 1268"/>
                  <a:gd name="T43" fmla="*/ 271 h 733"/>
                  <a:gd name="T44" fmla="*/ 208 w 1268"/>
                  <a:gd name="T45" fmla="*/ 255 h 733"/>
                  <a:gd name="T46" fmla="*/ 110 w 1268"/>
                  <a:gd name="T47" fmla="*/ 152 h 733"/>
                  <a:gd name="T48" fmla="*/ 265 w 1268"/>
                  <a:gd name="T49" fmla="*/ 62 h 733"/>
                  <a:gd name="T50" fmla="*/ 442 w 1268"/>
                  <a:gd name="T51" fmla="*/ 120 h 733"/>
                  <a:gd name="T52" fmla="*/ 470 w 1268"/>
                  <a:gd name="T53" fmla="*/ 113 h 733"/>
                  <a:gd name="T54" fmla="*/ 527 w 1268"/>
                  <a:gd name="T55" fmla="*/ 0 h 733"/>
                  <a:gd name="T56" fmla="*/ 745 w 1268"/>
                  <a:gd name="T57" fmla="*/ 0 h 733"/>
                  <a:gd name="T58" fmla="*/ 800 w 1268"/>
                  <a:gd name="T59" fmla="*/ 113 h 733"/>
                  <a:gd name="T60" fmla="*/ 828 w 1268"/>
                  <a:gd name="T61" fmla="*/ 120 h 733"/>
                  <a:gd name="T62" fmla="*/ 1006 w 1268"/>
                  <a:gd name="T63" fmla="*/ 62 h 733"/>
                  <a:gd name="T64" fmla="*/ 1160 w 1268"/>
                  <a:gd name="T65" fmla="*/ 152 h 733"/>
                  <a:gd name="T66" fmla="*/ 876 w 1268"/>
                  <a:gd name="T67" fmla="*/ 507 h 733"/>
                  <a:gd name="T68" fmla="*/ 878 w 1268"/>
                  <a:gd name="T69" fmla="*/ 226 h 733"/>
                  <a:gd name="T70" fmla="*/ 391 w 1268"/>
                  <a:gd name="T71" fmla="*/ 226 h 733"/>
                  <a:gd name="T72" fmla="*/ 390 w 1268"/>
                  <a:gd name="T73" fmla="*/ 507 h 733"/>
                  <a:gd name="T74" fmla="*/ 876 w 1268"/>
                  <a:gd name="T75" fmla="*/ 507 h 7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68" h="733">
                    <a:moveTo>
                      <a:pt x="1160" y="152"/>
                    </a:moveTo>
                    <a:cubicBezTo>
                      <a:pt x="1061" y="255"/>
                      <a:pt x="1061" y="255"/>
                      <a:pt x="1061" y="255"/>
                    </a:cubicBezTo>
                    <a:cubicBezTo>
                      <a:pt x="1065" y="260"/>
                      <a:pt x="1069" y="265"/>
                      <a:pt x="1072" y="271"/>
                    </a:cubicBezTo>
                    <a:cubicBezTo>
                      <a:pt x="1268" y="303"/>
                      <a:pt x="1268" y="303"/>
                      <a:pt x="1268" y="303"/>
                    </a:cubicBezTo>
                    <a:cubicBezTo>
                      <a:pt x="1267" y="430"/>
                      <a:pt x="1267" y="430"/>
                      <a:pt x="1267" y="430"/>
                    </a:cubicBezTo>
                    <a:cubicBezTo>
                      <a:pt x="1071" y="462"/>
                      <a:pt x="1071" y="462"/>
                      <a:pt x="1071" y="462"/>
                    </a:cubicBezTo>
                    <a:cubicBezTo>
                      <a:pt x="1068" y="468"/>
                      <a:pt x="1064" y="473"/>
                      <a:pt x="1060" y="478"/>
                    </a:cubicBezTo>
                    <a:cubicBezTo>
                      <a:pt x="1158" y="581"/>
                      <a:pt x="1158" y="581"/>
                      <a:pt x="1158" y="581"/>
                    </a:cubicBezTo>
                    <a:cubicBezTo>
                      <a:pt x="1003" y="671"/>
                      <a:pt x="1003" y="671"/>
                      <a:pt x="1003" y="671"/>
                    </a:cubicBezTo>
                    <a:cubicBezTo>
                      <a:pt x="826" y="614"/>
                      <a:pt x="826" y="614"/>
                      <a:pt x="826" y="614"/>
                    </a:cubicBezTo>
                    <a:cubicBezTo>
                      <a:pt x="816" y="616"/>
                      <a:pt x="807" y="618"/>
                      <a:pt x="798" y="620"/>
                    </a:cubicBezTo>
                    <a:cubicBezTo>
                      <a:pt x="741" y="733"/>
                      <a:pt x="741" y="733"/>
                      <a:pt x="741" y="733"/>
                    </a:cubicBezTo>
                    <a:cubicBezTo>
                      <a:pt x="523" y="733"/>
                      <a:pt x="523" y="733"/>
                      <a:pt x="523" y="733"/>
                    </a:cubicBezTo>
                    <a:cubicBezTo>
                      <a:pt x="467" y="620"/>
                      <a:pt x="467" y="620"/>
                      <a:pt x="467" y="620"/>
                    </a:cubicBezTo>
                    <a:cubicBezTo>
                      <a:pt x="458" y="618"/>
                      <a:pt x="449" y="616"/>
                      <a:pt x="440" y="614"/>
                    </a:cubicBezTo>
                    <a:cubicBezTo>
                      <a:pt x="262" y="671"/>
                      <a:pt x="262" y="671"/>
                      <a:pt x="262" y="671"/>
                    </a:cubicBezTo>
                    <a:cubicBezTo>
                      <a:pt x="108" y="581"/>
                      <a:pt x="108" y="581"/>
                      <a:pt x="108" y="581"/>
                    </a:cubicBezTo>
                    <a:cubicBezTo>
                      <a:pt x="207" y="478"/>
                      <a:pt x="207" y="478"/>
                      <a:pt x="207" y="478"/>
                    </a:cubicBezTo>
                    <a:cubicBezTo>
                      <a:pt x="203" y="473"/>
                      <a:pt x="199" y="468"/>
                      <a:pt x="195" y="462"/>
                    </a:cubicBezTo>
                    <a:cubicBezTo>
                      <a:pt x="0" y="430"/>
                      <a:pt x="0" y="430"/>
                      <a:pt x="0" y="430"/>
                    </a:cubicBezTo>
                    <a:cubicBezTo>
                      <a:pt x="1" y="303"/>
                      <a:pt x="1" y="303"/>
                      <a:pt x="1" y="303"/>
                    </a:cubicBezTo>
                    <a:cubicBezTo>
                      <a:pt x="197" y="271"/>
                      <a:pt x="197" y="271"/>
                      <a:pt x="197" y="271"/>
                    </a:cubicBezTo>
                    <a:cubicBezTo>
                      <a:pt x="200" y="266"/>
                      <a:pt x="204" y="260"/>
                      <a:pt x="208" y="255"/>
                    </a:cubicBezTo>
                    <a:cubicBezTo>
                      <a:pt x="110" y="152"/>
                      <a:pt x="110" y="152"/>
                      <a:pt x="110" y="152"/>
                    </a:cubicBezTo>
                    <a:cubicBezTo>
                      <a:pt x="265" y="62"/>
                      <a:pt x="265" y="62"/>
                      <a:pt x="265" y="62"/>
                    </a:cubicBezTo>
                    <a:cubicBezTo>
                      <a:pt x="442" y="120"/>
                      <a:pt x="442" y="120"/>
                      <a:pt x="442" y="120"/>
                    </a:cubicBezTo>
                    <a:cubicBezTo>
                      <a:pt x="452" y="117"/>
                      <a:pt x="461" y="115"/>
                      <a:pt x="470" y="113"/>
                    </a:cubicBezTo>
                    <a:cubicBezTo>
                      <a:pt x="527" y="0"/>
                      <a:pt x="527" y="0"/>
                      <a:pt x="527" y="0"/>
                    </a:cubicBezTo>
                    <a:cubicBezTo>
                      <a:pt x="745" y="0"/>
                      <a:pt x="745" y="0"/>
                      <a:pt x="745" y="0"/>
                    </a:cubicBezTo>
                    <a:cubicBezTo>
                      <a:pt x="800" y="113"/>
                      <a:pt x="800" y="113"/>
                      <a:pt x="800" y="113"/>
                    </a:cubicBezTo>
                    <a:cubicBezTo>
                      <a:pt x="810" y="115"/>
                      <a:pt x="819" y="117"/>
                      <a:pt x="828" y="120"/>
                    </a:cubicBezTo>
                    <a:cubicBezTo>
                      <a:pt x="1006" y="62"/>
                      <a:pt x="1006" y="62"/>
                      <a:pt x="1006" y="62"/>
                    </a:cubicBezTo>
                    <a:lnTo>
                      <a:pt x="1160" y="152"/>
                    </a:lnTo>
                    <a:close/>
                    <a:moveTo>
                      <a:pt x="876" y="507"/>
                    </a:moveTo>
                    <a:cubicBezTo>
                      <a:pt x="1011" y="430"/>
                      <a:pt x="1012" y="303"/>
                      <a:pt x="878" y="226"/>
                    </a:cubicBezTo>
                    <a:cubicBezTo>
                      <a:pt x="744" y="148"/>
                      <a:pt x="526" y="148"/>
                      <a:pt x="391" y="226"/>
                    </a:cubicBezTo>
                    <a:cubicBezTo>
                      <a:pt x="257" y="303"/>
                      <a:pt x="256" y="430"/>
                      <a:pt x="390" y="507"/>
                    </a:cubicBezTo>
                    <a:cubicBezTo>
                      <a:pt x="524" y="585"/>
                      <a:pt x="742" y="585"/>
                      <a:pt x="876" y="507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F809D32-A64F-E049-9FB1-F71AF8F9EF30}"/>
                </a:ext>
              </a:extLst>
            </p:cNvPr>
            <p:cNvGrpSpPr/>
            <p:nvPr/>
          </p:nvGrpSpPr>
          <p:grpSpPr>
            <a:xfrm>
              <a:off x="5310189" y="2559051"/>
              <a:ext cx="1392238" cy="984250"/>
              <a:chOff x="5310189" y="2559051"/>
              <a:chExt cx="1392238" cy="984250"/>
            </a:xfrm>
          </p:grpSpPr>
          <p:sp>
            <p:nvSpPr>
              <p:cNvPr id="31" name="Freeform 122">
                <a:extLst>
                  <a:ext uri="{FF2B5EF4-FFF2-40B4-BE49-F238E27FC236}">
                    <a16:creationId xmlns:a16="http://schemas.microsoft.com/office/drawing/2014/main" id="{94D0F855-AD37-9949-9F6D-9E13FEDFF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0839" y="2725739"/>
                <a:ext cx="107950" cy="290513"/>
              </a:xfrm>
              <a:custGeom>
                <a:avLst/>
                <a:gdLst>
                  <a:gd name="T0" fmla="*/ 68 w 68"/>
                  <a:gd name="T1" fmla="*/ 71 h 183"/>
                  <a:gd name="T2" fmla="*/ 68 w 68"/>
                  <a:gd name="T3" fmla="*/ 183 h 183"/>
                  <a:gd name="T4" fmla="*/ 0 w 68"/>
                  <a:gd name="T5" fmla="*/ 112 h 183"/>
                  <a:gd name="T6" fmla="*/ 0 w 68"/>
                  <a:gd name="T7" fmla="*/ 0 h 183"/>
                  <a:gd name="T8" fmla="*/ 68 w 68"/>
                  <a:gd name="T9" fmla="*/ 71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183">
                    <a:moveTo>
                      <a:pt x="68" y="71"/>
                    </a:moveTo>
                    <a:lnTo>
                      <a:pt x="68" y="183"/>
                    </a:lnTo>
                    <a:lnTo>
                      <a:pt x="0" y="112"/>
                    </a:lnTo>
                    <a:lnTo>
                      <a:pt x="0" y="0"/>
                    </a:lnTo>
                    <a:lnTo>
                      <a:pt x="68" y="71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23">
                <a:extLst>
                  <a:ext uri="{FF2B5EF4-FFF2-40B4-BE49-F238E27FC236}">
                    <a16:creationId xmlns:a16="http://schemas.microsoft.com/office/drawing/2014/main" id="{356ADC69-4B9A-7141-AD2D-8FD5A59B47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5414" y="2725739"/>
                <a:ext cx="109538" cy="290513"/>
              </a:xfrm>
              <a:custGeom>
                <a:avLst/>
                <a:gdLst>
                  <a:gd name="T0" fmla="*/ 69 w 69"/>
                  <a:gd name="T1" fmla="*/ 0 h 183"/>
                  <a:gd name="T2" fmla="*/ 69 w 69"/>
                  <a:gd name="T3" fmla="*/ 112 h 183"/>
                  <a:gd name="T4" fmla="*/ 0 w 69"/>
                  <a:gd name="T5" fmla="*/ 183 h 183"/>
                  <a:gd name="T6" fmla="*/ 0 w 69"/>
                  <a:gd name="T7" fmla="*/ 71 h 183"/>
                  <a:gd name="T8" fmla="*/ 69 w 69"/>
                  <a:gd name="T9" fmla="*/ 0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183">
                    <a:moveTo>
                      <a:pt x="69" y="0"/>
                    </a:moveTo>
                    <a:lnTo>
                      <a:pt x="69" y="112"/>
                    </a:lnTo>
                    <a:lnTo>
                      <a:pt x="0" y="183"/>
                    </a:lnTo>
                    <a:lnTo>
                      <a:pt x="0" y="71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24">
                <a:extLst>
                  <a:ext uri="{FF2B5EF4-FFF2-40B4-BE49-F238E27FC236}">
                    <a16:creationId xmlns:a16="http://schemas.microsoft.com/office/drawing/2014/main" id="{1E577F8A-AD49-7443-86AD-B22D00218A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7689" y="2720976"/>
                <a:ext cx="757238" cy="420688"/>
              </a:xfrm>
              <a:custGeom>
                <a:avLst/>
                <a:gdLst>
                  <a:gd name="T0" fmla="*/ 450 w 450"/>
                  <a:gd name="T1" fmla="*/ 143 h 250"/>
                  <a:gd name="T2" fmla="*/ 450 w 450"/>
                  <a:gd name="T3" fmla="*/ 248 h 250"/>
                  <a:gd name="T4" fmla="*/ 385 w 450"/>
                  <a:gd name="T5" fmla="*/ 157 h 250"/>
                  <a:gd name="T6" fmla="*/ 67 w 450"/>
                  <a:gd name="T7" fmla="*/ 157 h 250"/>
                  <a:gd name="T8" fmla="*/ 1 w 450"/>
                  <a:gd name="T9" fmla="*/ 250 h 250"/>
                  <a:gd name="T10" fmla="*/ 0 w 450"/>
                  <a:gd name="T11" fmla="*/ 144 h 250"/>
                  <a:gd name="T12" fmla="*/ 67 w 450"/>
                  <a:gd name="T13" fmla="*/ 51 h 250"/>
                  <a:gd name="T14" fmla="*/ 385 w 450"/>
                  <a:gd name="T15" fmla="*/ 51 h 250"/>
                  <a:gd name="T16" fmla="*/ 450 w 450"/>
                  <a:gd name="T17" fmla="*/ 143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0" h="250">
                    <a:moveTo>
                      <a:pt x="450" y="143"/>
                    </a:moveTo>
                    <a:cubicBezTo>
                      <a:pt x="450" y="248"/>
                      <a:pt x="450" y="248"/>
                      <a:pt x="450" y="248"/>
                    </a:cubicBezTo>
                    <a:cubicBezTo>
                      <a:pt x="450" y="215"/>
                      <a:pt x="428" y="182"/>
                      <a:pt x="385" y="157"/>
                    </a:cubicBezTo>
                    <a:cubicBezTo>
                      <a:pt x="297" y="106"/>
                      <a:pt x="155" y="106"/>
                      <a:pt x="67" y="157"/>
                    </a:cubicBezTo>
                    <a:cubicBezTo>
                      <a:pt x="23" y="183"/>
                      <a:pt x="1" y="216"/>
                      <a:pt x="1" y="250"/>
                    </a:cubicBezTo>
                    <a:cubicBezTo>
                      <a:pt x="0" y="144"/>
                      <a:pt x="0" y="144"/>
                      <a:pt x="0" y="144"/>
                    </a:cubicBezTo>
                    <a:cubicBezTo>
                      <a:pt x="0" y="110"/>
                      <a:pt x="22" y="77"/>
                      <a:pt x="67" y="51"/>
                    </a:cubicBezTo>
                    <a:cubicBezTo>
                      <a:pt x="155" y="0"/>
                      <a:pt x="297" y="0"/>
                      <a:pt x="385" y="51"/>
                    </a:cubicBezTo>
                    <a:cubicBezTo>
                      <a:pt x="428" y="77"/>
                      <a:pt x="450" y="110"/>
                      <a:pt x="450" y="14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25">
                <a:extLst>
                  <a:ext uri="{FF2B5EF4-FFF2-40B4-BE49-F238E27FC236}">
                    <a16:creationId xmlns:a16="http://schemas.microsoft.com/office/drawing/2014/main" id="{5AF97930-5173-7741-834A-9CAD8C887A7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10189" y="3032126"/>
                <a:ext cx="1392238" cy="511175"/>
              </a:xfrm>
              <a:custGeom>
                <a:avLst/>
                <a:gdLst>
                  <a:gd name="T0" fmla="*/ 828 w 828"/>
                  <a:gd name="T1" fmla="*/ 105 h 304"/>
                  <a:gd name="T2" fmla="*/ 828 w 828"/>
                  <a:gd name="T3" fmla="*/ 0 h 304"/>
                  <a:gd name="T4" fmla="*/ 700 w 828"/>
                  <a:gd name="T5" fmla="*/ 21 h 304"/>
                  <a:gd name="T6" fmla="*/ 692 w 828"/>
                  <a:gd name="T7" fmla="*/ 31 h 304"/>
                  <a:gd name="T8" fmla="*/ 693 w 828"/>
                  <a:gd name="T9" fmla="*/ 135 h 304"/>
                  <a:gd name="T10" fmla="*/ 655 w 828"/>
                  <a:gd name="T11" fmla="*/ 157 h 304"/>
                  <a:gd name="T12" fmla="*/ 539 w 828"/>
                  <a:gd name="T13" fmla="*/ 120 h 304"/>
                  <a:gd name="T14" fmla="*/ 521 w 828"/>
                  <a:gd name="T15" fmla="*/ 124 h 304"/>
                  <a:gd name="T16" fmla="*/ 484 w 828"/>
                  <a:gd name="T17" fmla="*/ 198 h 304"/>
                  <a:gd name="T18" fmla="*/ 341 w 828"/>
                  <a:gd name="T19" fmla="*/ 198 h 304"/>
                  <a:gd name="T20" fmla="*/ 305 w 828"/>
                  <a:gd name="T21" fmla="*/ 124 h 304"/>
                  <a:gd name="T22" fmla="*/ 287 w 828"/>
                  <a:gd name="T23" fmla="*/ 120 h 304"/>
                  <a:gd name="T24" fmla="*/ 171 w 828"/>
                  <a:gd name="T25" fmla="*/ 157 h 304"/>
                  <a:gd name="T26" fmla="*/ 135 w 828"/>
                  <a:gd name="T27" fmla="*/ 137 h 304"/>
                  <a:gd name="T28" fmla="*/ 135 w 828"/>
                  <a:gd name="T29" fmla="*/ 31 h 304"/>
                  <a:gd name="T30" fmla="*/ 128 w 828"/>
                  <a:gd name="T31" fmla="*/ 21 h 304"/>
                  <a:gd name="T32" fmla="*/ 0 w 828"/>
                  <a:gd name="T33" fmla="*/ 0 h 304"/>
                  <a:gd name="T34" fmla="*/ 0 w 828"/>
                  <a:gd name="T35" fmla="*/ 105 h 304"/>
                  <a:gd name="T36" fmla="*/ 70 w 828"/>
                  <a:gd name="T37" fmla="*/ 117 h 304"/>
                  <a:gd name="T38" fmla="*/ 70 w 828"/>
                  <a:gd name="T39" fmla="*/ 204 h 304"/>
                  <a:gd name="T40" fmla="*/ 171 w 828"/>
                  <a:gd name="T41" fmla="*/ 263 h 304"/>
                  <a:gd name="T42" fmla="*/ 287 w 828"/>
                  <a:gd name="T43" fmla="*/ 225 h 304"/>
                  <a:gd name="T44" fmla="*/ 306 w 828"/>
                  <a:gd name="T45" fmla="*/ 230 h 304"/>
                  <a:gd name="T46" fmla="*/ 342 w 828"/>
                  <a:gd name="T47" fmla="*/ 304 h 304"/>
                  <a:gd name="T48" fmla="*/ 485 w 828"/>
                  <a:gd name="T49" fmla="*/ 304 h 304"/>
                  <a:gd name="T50" fmla="*/ 521 w 828"/>
                  <a:gd name="T51" fmla="*/ 230 h 304"/>
                  <a:gd name="T52" fmla="*/ 540 w 828"/>
                  <a:gd name="T53" fmla="*/ 225 h 304"/>
                  <a:gd name="T54" fmla="*/ 655 w 828"/>
                  <a:gd name="T55" fmla="*/ 263 h 304"/>
                  <a:gd name="T56" fmla="*/ 757 w 828"/>
                  <a:gd name="T57" fmla="*/ 204 h 304"/>
                  <a:gd name="T58" fmla="*/ 757 w 828"/>
                  <a:gd name="T59" fmla="*/ 117 h 304"/>
                  <a:gd name="T60" fmla="*/ 828 w 828"/>
                  <a:gd name="T61" fmla="*/ 105 h 304"/>
                  <a:gd name="T62" fmla="*/ 114 w 828"/>
                  <a:gd name="T63" fmla="*/ 124 h 304"/>
                  <a:gd name="T64" fmla="*/ 128 w 828"/>
                  <a:gd name="T65" fmla="*/ 126 h 304"/>
                  <a:gd name="T66" fmla="*/ 135 w 828"/>
                  <a:gd name="T67" fmla="*/ 136 h 304"/>
                  <a:gd name="T68" fmla="*/ 114 w 828"/>
                  <a:gd name="T69" fmla="*/ 124 h 304"/>
                  <a:gd name="T70" fmla="*/ 695 w 828"/>
                  <a:gd name="T71" fmla="*/ 134 h 304"/>
                  <a:gd name="T72" fmla="*/ 700 w 828"/>
                  <a:gd name="T73" fmla="*/ 126 h 304"/>
                  <a:gd name="T74" fmla="*/ 711 w 828"/>
                  <a:gd name="T75" fmla="*/ 125 h 304"/>
                  <a:gd name="T76" fmla="*/ 695 w 828"/>
                  <a:gd name="T77" fmla="*/ 134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28" h="304">
                    <a:moveTo>
                      <a:pt x="828" y="105"/>
                    </a:moveTo>
                    <a:cubicBezTo>
                      <a:pt x="828" y="0"/>
                      <a:pt x="828" y="0"/>
                      <a:pt x="828" y="0"/>
                    </a:cubicBezTo>
                    <a:cubicBezTo>
                      <a:pt x="700" y="21"/>
                      <a:pt x="700" y="21"/>
                      <a:pt x="700" y="21"/>
                    </a:cubicBezTo>
                    <a:cubicBezTo>
                      <a:pt x="698" y="24"/>
                      <a:pt x="695" y="28"/>
                      <a:pt x="692" y="31"/>
                    </a:cubicBezTo>
                    <a:cubicBezTo>
                      <a:pt x="693" y="135"/>
                      <a:pt x="693" y="135"/>
                      <a:pt x="693" y="135"/>
                    </a:cubicBezTo>
                    <a:cubicBezTo>
                      <a:pt x="655" y="157"/>
                      <a:pt x="655" y="157"/>
                      <a:pt x="655" y="157"/>
                    </a:cubicBezTo>
                    <a:cubicBezTo>
                      <a:pt x="539" y="120"/>
                      <a:pt x="539" y="120"/>
                      <a:pt x="539" y="120"/>
                    </a:cubicBezTo>
                    <a:cubicBezTo>
                      <a:pt x="533" y="121"/>
                      <a:pt x="527" y="123"/>
                      <a:pt x="521" y="124"/>
                    </a:cubicBezTo>
                    <a:cubicBezTo>
                      <a:pt x="484" y="198"/>
                      <a:pt x="484" y="198"/>
                      <a:pt x="484" y="198"/>
                    </a:cubicBezTo>
                    <a:cubicBezTo>
                      <a:pt x="341" y="198"/>
                      <a:pt x="341" y="198"/>
                      <a:pt x="341" y="198"/>
                    </a:cubicBezTo>
                    <a:cubicBezTo>
                      <a:pt x="305" y="124"/>
                      <a:pt x="305" y="124"/>
                      <a:pt x="305" y="124"/>
                    </a:cubicBezTo>
                    <a:cubicBezTo>
                      <a:pt x="299" y="123"/>
                      <a:pt x="293" y="121"/>
                      <a:pt x="287" y="120"/>
                    </a:cubicBezTo>
                    <a:cubicBezTo>
                      <a:pt x="171" y="157"/>
                      <a:pt x="171" y="157"/>
                      <a:pt x="171" y="157"/>
                    </a:cubicBezTo>
                    <a:cubicBezTo>
                      <a:pt x="135" y="137"/>
                      <a:pt x="135" y="137"/>
                      <a:pt x="135" y="137"/>
                    </a:cubicBezTo>
                    <a:cubicBezTo>
                      <a:pt x="135" y="31"/>
                      <a:pt x="135" y="31"/>
                      <a:pt x="135" y="31"/>
                    </a:cubicBezTo>
                    <a:cubicBezTo>
                      <a:pt x="132" y="28"/>
                      <a:pt x="130" y="24"/>
                      <a:pt x="128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05"/>
                      <a:pt x="0" y="105"/>
                      <a:pt x="0" y="105"/>
                    </a:cubicBezTo>
                    <a:cubicBezTo>
                      <a:pt x="70" y="117"/>
                      <a:pt x="70" y="117"/>
                      <a:pt x="70" y="117"/>
                    </a:cubicBezTo>
                    <a:cubicBezTo>
                      <a:pt x="70" y="204"/>
                      <a:pt x="70" y="204"/>
                      <a:pt x="70" y="204"/>
                    </a:cubicBezTo>
                    <a:cubicBezTo>
                      <a:pt x="171" y="263"/>
                      <a:pt x="171" y="263"/>
                      <a:pt x="171" y="263"/>
                    </a:cubicBezTo>
                    <a:cubicBezTo>
                      <a:pt x="287" y="225"/>
                      <a:pt x="287" y="225"/>
                      <a:pt x="287" y="225"/>
                    </a:cubicBezTo>
                    <a:cubicBezTo>
                      <a:pt x="293" y="227"/>
                      <a:pt x="300" y="228"/>
                      <a:pt x="306" y="230"/>
                    </a:cubicBezTo>
                    <a:cubicBezTo>
                      <a:pt x="342" y="304"/>
                      <a:pt x="342" y="304"/>
                      <a:pt x="342" y="304"/>
                    </a:cubicBezTo>
                    <a:cubicBezTo>
                      <a:pt x="485" y="304"/>
                      <a:pt x="485" y="304"/>
                      <a:pt x="485" y="304"/>
                    </a:cubicBezTo>
                    <a:cubicBezTo>
                      <a:pt x="521" y="230"/>
                      <a:pt x="521" y="230"/>
                      <a:pt x="521" y="230"/>
                    </a:cubicBezTo>
                    <a:cubicBezTo>
                      <a:pt x="528" y="228"/>
                      <a:pt x="534" y="227"/>
                      <a:pt x="540" y="225"/>
                    </a:cubicBezTo>
                    <a:cubicBezTo>
                      <a:pt x="655" y="263"/>
                      <a:pt x="655" y="263"/>
                      <a:pt x="655" y="263"/>
                    </a:cubicBezTo>
                    <a:cubicBezTo>
                      <a:pt x="757" y="204"/>
                      <a:pt x="757" y="204"/>
                      <a:pt x="757" y="204"/>
                    </a:cubicBezTo>
                    <a:cubicBezTo>
                      <a:pt x="757" y="117"/>
                      <a:pt x="757" y="117"/>
                      <a:pt x="757" y="117"/>
                    </a:cubicBezTo>
                    <a:lnTo>
                      <a:pt x="828" y="105"/>
                    </a:lnTo>
                    <a:close/>
                    <a:moveTo>
                      <a:pt x="114" y="124"/>
                    </a:moveTo>
                    <a:cubicBezTo>
                      <a:pt x="128" y="126"/>
                      <a:pt x="128" y="126"/>
                      <a:pt x="128" y="126"/>
                    </a:cubicBezTo>
                    <a:cubicBezTo>
                      <a:pt x="130" y="130"/>
                      <a:pt x="132" y="133"/>
                      <a:pt x="135" y="136"/>
                    </a:cubicBezTo>
                    <a:lnTo>
                      <a:pt x="114" y="124"/>
                    </a:lnTo>
                    <a:close/>
                    <a:moveTo>
                      <a:pt x="695" y="134"/>
                    </a:moveTo>
                    <a:cubicBezTo>
                      <a:pt x="697" y="132"/>
                      <a:pt x="699" y="129"/>
                      <a:pt x="700" y="126"/>
                    </a:cubicBezTo>
                    <a:cubicBezTo>
                      <a:pt x="711" y="125"/>
                      <a:pt x="711" y="125"/>
                      <a:pt x="711" y="125"/>
                    </a:cubicBezTo>
                    <a:lnTo>
                      <a:pt x="695" y="134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126">
                <a:extLst>
                  <a:ext uri="{FF2B5EF4-FFF2-40B4-BE49-F238E27FC236}">
                    <a16:creationId xmlns:a16="http://schemas.microsoft.com/office/drawing/2014/main" id="{72609A8A-CE02-0649-AC37-DFF8AB452F8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10189" y="2559051"/>
                <a:ext cx="1392238" cy="806450"/>
              </a:xfrm>
              <a:custGeom>
                <a:avLst/>
                <a:gdLst>
                  <a:gd name="T0" fmla="*/ 758 w 828"/>
                  <a:gd name="T1" fmla="*/ 99 h 479"/>
                  <a:gd name="T2" fmla="*/ 693 w 828"/>
                  <a:gd name="T3" fmla="*/ 166 h 479"/>
                  <a:gd name="T4" fmla="*/ 701 w 828"/>
                  <a:gd name="T5" fmla="*/ 177 h 479"/>
                  <a:gd name="T6" fmla="*/ 828 w 828"/>
                  <a:gd name="T7" fmla="*/ 198 h 479"/>
                  <a:gd name="T8" fmla="*/ 828 w 828"/>
                  <a:gd name="T9" fmla="*/ 281 h 479"/>
                  <a:gd name="T10" fmla="*/ 700 w 828"/>
                  <a:gd name="T11" fmla="*/ 302 h 479"/>
                  <a:gd name="T12" fmla="*/ 692 w 828"/>
                  <a:gd name="T13" fmla="*/ 312 h 479"/>
                  <a:gd name="T14" fmla="*/ 756 w 828"/>
                  <a:gd name="T15" fmla="*/ 380 h 479"/>
                  <a:gd name="T16" fmla="*/ 655 w 828"/>
                  <a:gd name="T17" fmla="*/ 438 h 479"/>
                  <a:gd name="T18" fmla="*/ 539 w 828"/>
                  <a:gd name="T19" fmla="*/ 401 h 479"/>
                  <a:gd name="T20" fmla="*/ 521 w 828"/>
                  <a:gd name="T21" fmla="*/ 405 h 479"/>
                  <a:gd name="T22" fmla="*/ 484 w 828"/>
                  <a:gd name="T23" fmla="*/ 479 h 479"/>
                  <a:gd name="T24" fmla="*/ 341 w 828"/>
                  <a:gd name="T25" fmla="*/ 479 h 479"/>
                  <a:gd name="T26" fmla="*/ 305 w 828"/>
                  <a:gd name="T27" fmla="*/ 405 h 479"/>
                  <a:gd name="T28" fmla="*/ 287 w 828"/>
                  <a:gd name="T29" fmla="*/ 401 h 479"/>
                  <a:gd name="T30" fmla="*/ 171 w 828"/>
                  <a:gd name="T31" fmla="*/ 438 h 479"/>
                  <a:gd name="T32" fmla="*/ 70 w 828"/>
                  <a:gd name="T33" fmla="*/ 380 h 479"/>
                  <a:gd name="T34" fmla="*/ 135 w 828"/>
                  <a:gd name="T35" fmla="*/ 312 h 479"/>
                  <a:gd name="T36" fmla="*/ 128 w 828"/>
                  <a:gd name="T37" fmla="*/ 302 h 479"/>
                  <a:gd name="T38" fmla="*/ 0 w 828"/>
                  <a:gd name="T39" fmla="*/ 281 h 479"/>
                  <a:gd name="T40" fmla="*/ 1 w 828"/>
                  <a:gd name="T41" fmla="*/ 198 h 479"/>
                  <a:gd name="T42" fmla="*/ 128 w 828"/>
                  <a:gd name="T43" fmla="*/ 177 h 479"/>
                  <a:gd name="T44" fmla="*/ 136 w 828"/>
                  <a:gd name="T45" fmla="*/ 166 h 479"/>
                  <a:gd name="T46" fmla="*/ 72 w 828"/>
                  <a:gd name="T47" fmla="*/ 99 h 479"/>
                  <a:gd name="T48" fmla="*/ 173 w 828"/>
                  <a:gd name="T49" fmla="*/ 41 h 479"/>
                  <a:gd name="T50" fmla="*/ 289 w 828"/>
                  <a:gd name="T51" fmla="*/ 78 h 479"/>
                  <a:gd name="T52" fmla="*/ 307 w 828"/>
                  <a:gd name="T53" fmla="*/ 74 h 479"/>
                  <a:gd name="T54" fmla="*/ 344 w 828"/>
                  <a:gd name="T55" fmla="*/ 0 h 479"/>
                  <a:gd name="T56" fmla="*/ 487 w 828"/>
                  <a:gd name="T57" fmla="*/ 0 h 479"/>
                  <a:gd name="T58" fmla="*/ 523 w 828"/>
                  <a:gd name="T59" fmla="*/ 74 h 479"/>
                  <a:gd name="T60" fmla="*/ 541 w 828"/>
                  <a:gd name="T61" fmla="*/ 78 h 479"/>
                  <a:gd name="T62" fmla="*/ 657 w 828"/>
                  <a:gd name="T63" fmla="*/ 41 h 479"/>
                  <a:gd name="T64" fmla="*/ 758 w 828"/>
                  <a:gd name="T65" fmla="*/ 99 h 479"/>
                  <a:gd name="T66" fmla="*/ 573 w 828"/>
                  <a:gd name="T67" fmla="*/ 331 h 479"/>
                  <a:gd name="T68" fmla="*/ 574 w 828"/>
                  <a:gd name="T69" fmla="*/ 147 h 479"/>
                  <a:gd name="T70" fmla="*/ 256 w 828"/>
                  <a:gd name="T71" fmla="*/ 147 h 479"/>
                  <a:gd name="T72" fmla="*/ 255 w 828"/>
                  <a:gd name="T73" fmla="*/ 331 h 479"/>
                  <a:gd name="T74" fmla="*/ 573 w 828"/>
                  <a:gd name="T75" fmla="*/ 331 h 4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28" h="479">
                    <a:moveTo>
                      <a:pt x="758" y="99"/>
                    </a:moveTo>
                    <a:cubicBezTo>
                      <a:pt x="693" y="166"/>
                      <a:pt x="693" y="166"/>
                      <a:pt x="693" y="166"/>
                    </a:cubicBezTo>
                    <a:cubicBezTo>
                      <a:pt x="696" y="170"/>
                      <a:pt x="698" y="173"/>
                      <a:pt x="701" y="177"/>
                    </a:cubicBezTo>
                    <a:cubicBezTo>
                      <a:pt x="828" y="198"/>
                      <a:pt x="828" y="198"/>
                      <a:pt x="828" y="198"/>
                    </a:cubicBezTo>
                    <a:cubicBezTo>
                      <a:pt x="828" y="281"/>
                      <a:pt x="828" y="281"/>
                      <a:pt x="828" y="281"/>
                    </a:cubicBezTo>
                    <a:cubicBezTo>
                      <a:pt x="700" y="302"/>
                      <a:pt x="700" y="302"/>
                      <a:pt x="700" y="302"/>
                    </a:cubicBezTo>
                    <a:cubicBezTo>
                      <a:pt x="698" y="305"/>
                      <a:pt x="695" y="309"/>
                      <a:pt x="692" y="312"/>
                    </a:cubicBezTo>
                    <a:cubicBezTo>
                      <a:pt x="756" y="380"/>
                      <a:pt x="756" y="380"/>
                      <a:pt x="756" y="380"/>
                    </a:cubicBezTo>
                    <a:cubicBezTo>
                      <a:pt x="655" y="438"/>
                      <a:pt x="655" y="438"/>
                      <a:pt x="655" y="438"/>
                    </a:cubicBezTo>
                    <a:cubicBezTo>
                      <a:pt x="539" y="401"/>
                      <a:pt x="539" y="401"/>
                      <a:pt x="539" y="401"/>
                    </a:cubicBezTo>
                    <a:cubicBezTo>
                      <a:pt x="533" y="402"/>
                      <a:pt x="527" y="404"/>
                      <a:pt x="521" y="405"/>
                    </a:cubicBezTo>
                    <a:cubicBezTo>
                      <a:pt x="484" y="479"/>
                      <a:pt x="484" y="479"/>
                      <a:pt x="484" y="479"/>
                    </a:cubicBezTo>
                    <a:cubicBezTo>
                      <a:pt x="341" y="479"/>
                      <a:pt x="341" y="479"/>
                      <a:pt x="341" y="479"/>
                    </a:cubicBezTo>
                    <a:cubicBezTo>
                      <a:pt x="305" y="405"/>
                      <a:pt x="305" y="405"/>
                      <a:pt x="305" y="405"/>
                    </a:cubicBezTo>
                    <a:cubicBezTo>
                      <a:pt x="299" y="404"/>
                      <a:pt x="293" y="402"/>
                      <a:pt x="287" y="401"/>
                    </a:cubicBezTo>
                    <a:cubicBezTo>
                      <a:pt x="171" y="438"/>
                      <a:pt x="171" y="438"/>
                      <a:pt x="171" y="438"/>
                    </a:cubicBezTo>
                    <a:cubicBezTo>
                      <a:pt x="70" y="380"/>
                      <a:pt x="70" y="380"/>
                      <a:pt x="70" y="380"/>
                    </a:cubicBezTo>
                    <a:cubicBezTo>
                      <a:pt x="135" y="312"/>
                      <a:pt x="135" y="312"/>
                      <a:pt x="135" y="312"/>
                    </a:cubicBezTo>
                    <a:cubicBezTo>
                      <a:pt x="132" y="309"/>
                      <a:pt x="130" y="305"/>
                      <a:pt x="128" y="302"/>
                    </a:cubicBezTo>
                    <a:cubicBezTo>
                      <a:pt x="0" y="281"/>
                      <a:pt x="0" y="281"/>
                      <a:pt x="0" y="281"/>
                    </a:cubicBezTo>
                    <a:cubicBezTo>
                      <a:pt x="1" y="198"/>
                      <a:pt x="1" y="198"/>
                      <a:pt x="1" y="198"/>
                    </a:cubicBezTo>
                    <a:cubicBezTo>
                      <a:pt x="128" y="177"/>
                      <a:pt x="128" y="177"/>
                      <a:pt x="128" y="177"/>
                    </a:cubicBezTo>
                    <a:cubicBezTo>
                      <a:pt x="131" y="173"/>
                      <a:pt x="133" y="170"/>
                      <a:pt x="136" y="166"/>
                    </a:cubicBezTo>
                    <a:cubicBezTo>
                      <a:pt x="72" y="99"/>
                      <a:pt x="72" y="99"/>
                      <a:pt x="72" y="99"/>
                    </a:cubicBezTo>
                    <a:cubicBezTo>
                      <a:pt x="173" y="41"/>
                      <a:pt x="173" y="41"/>
                      <a:pt x="173" y="41"/>
                    </a:cubicBezTo>
                    <a:cubicBezTo>
                      <a:pt x="289" y="78"/>
                      <a:pt x="289" y="78"/>
                      <a:pt x="289" y="78"/>
                    </a:cubicBezTo>
                    <a:cubicBezTo>
                      <a:pt x="295" y="76"/>
                      <a:pt x="301" y="75"/>
                      <a:pt x="307" y="74"/>
                    </a:cubicBezTo>
                    <a:cubicBezTo>
                      <a:pt x="344" y="0"/>
                      <a:pt x="344" y="0"/>
                      <a:pt x="344" y="0"/>
                    </a:cubicBezTo>
                    <a:cubicBezTo>
                      <a:pt x="487" y="0"/>
                      <a:pt x="487" y="0"/>
                      <a:pt x="487" y="0"/>
                    </a:cubicBezTo>
                    <a:cubicBezTo>
                      <a:pt x="523" y="74"/>
                      <a:pt x="523" y="74"/>
                      <a:pt x="523" y="74"/>
                    </a:cubicBezTo>
                    <a:cubicBezTo>
                      <a:pt x="529" y="75"/>
                      <a:pt x="535" y="76"/>
                      <a:pt x="541" y="78"/>
                    </a:cubicBezTo>
                    <a:cubicBezTo>
                      <a:pt x="657" y="41"/>
                      <a:pt x="657" y="41"/>
                      <a:pt x="657" y="41"/>
                    </a:cubicBezTo>
                    <a:lnTo>
                      <a:pt x="758" y="99"/>
                    </a:lnTo>
                    <a:close/>
                    <a:moveTo>
                      <a:pt x="573" y="331"/>
                    </a:moveTo>
                    <a:cubicBezTo>
                      <a:pt x="661" y="281"/>
                      <a:pt x="661" y="198"/>
                      <a:pt x="574" y="147"/>
                    </a:cubicBezTo>
                    <a:cubicBezTo>
                      <a:pt x="486" y="96"/>
                      <a:pt x="344" y="96"/>
                      <a:pt x="256" y="147"/>
                    </a:cubicBezTo>
                    <a:cubicBezTo>
                      <a:pt x="168" y="198"/>
                      <a:pt x="167" y="281"/>
                      <a:pt x="255" y="331"/>
                    </a:cubicBezTo>
                    <a:cubicBezTo>
                      <a:pt x="342" y="382"/>
                      <a:pt x="484" y="382"/>
                      <a:pt x="573" y="331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85583F1-71E9-CC49-84BC-C1CEBAB00527}"/>
                </a:ext>
              </a:extLst>
            </p:cNvPr>
            <p:cNvGrpSpPr/>
            <p:nvPr/>
          </p:nvGrpSpPr>
          <p:grpSpPr>
            <a:xfrm>
              <a:off x="6597650" y="3066257"/>
              <a:ext cx="1725613" cy="1220788"/>
              <a:chOff x="6889752" y="3270251"/>
              <a:chExt cx="1725613" cy="1220788"/>
            </a:xfrm>
          </p:grpSpPr>
          <p:sp>
            <p:nvSpPr>
              <p:cNvPr id="26" name="Freeform 127">
                <a:extLst>
                  <a:ext uri="{FF2B5EF4-FFF2-40B4-BE49-F238E27FC236}">
                    <a16:creationId xmlns:a16="http://schemas.microsoft.com/office/drawing/2014/main" id="{4A1DDE41-8593-9B43-8D9F-9829EA238B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38977" y="3476626"/>
                <a:ext cx="134938" cy="360363"/>
              </a:xfrm>
              <a:custGeom>
                <a:avLst/>
                <a:gdLst>
                  <a:gd name="T0" fmla="*/ 85 w 85"/>
                  <a:gd name="T1" fmla="*/ 89 h 227"/>
                  <a:gd name="T2" fmla="*/ 85 w 85"/>
                  <a:gd name="T3" fmla="*/ 227 h 227"/>
                  <a:gd name="T4" fmla="*/ 1 w 85"/>
                  <a:gd name="T5" fmla="*/ 139 h 227"/>
                  <a:gd name="T6" fmla="*/ 0 w 85"/>
                  <a:gd name="T7" fmla="*/ 0 h 227"/>
                  <a:gd name="T8" fmla="*/ 85 w 85"/>
                  <a:gd name="T9" fmla="*/ 89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227">
                    <a:moveTo>
                      <a:pt x="85" y="89"/>
                    </a:moveTo>
                    <a:lnTo>
                      <a:pt x="85" y="227"/>
                    </a:lnTo>
                    <a:lnTo>
                      <a:pt x="1" y="139"/>
                    </a:lnTo>
                    <a:lnTo>
                      <a:pt x="0" y="0"/>
                    </a:lnTo>
                    <a:lnTo>
                      <a:pt x="85" y="89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128">
                <a:extLst>
                  <a:ext uri="{FF2B5EF4-FFF2-40B4-BE49-F238E27FC236}">
                    <a16:creationId xmlns:a16="http://schemas.microsoft.com/office/drawing/2014/main" id="{700473A5-E152-B547-AE2A-A1004C0AF1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4377" y="3476626"/>
                <a:ext cx="136525" cy="360363"/>
              </a:xfrm>
              <a:custGeom>
                <a:avLst/>
                <a:gdLst>
                  <a:gd name="T0" fmla="*/ 85 w 86"/>
                  <a:gd name="T1" fmla="*/ 0 h 227"/>
                  <a:gd name="T2" fmla="*/ 86 w 86"/>
                  <a:gd name="T3" fmla="*/ 139 h 227"/>
                  <a:gd name="T4" fmla="*/ 0 w 86"/>
                  <a:gd name="T5" fmla="*/ 227 h 227"/>
                  <a:gd name="T6" fmla="*/ 0 w 86"/>
                  <a:gd name="T7" fmla="*/ 89 h 227"/>
                  <a:gd name="T8" fmla="*/ 85 w 86"/>
                  <a:gd name="T9" fmla="*/ 0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7">
                    <a:moveTo>
                      <a:pt x="85" y="0"/>
                    </a:moveTo>
                    <a:lnTo>
                      <a:pt x="86" y="139"/>
                    </a:lnTo>
                    <a:lnTo>
                      <a:pt x="0" y="227"/>
                    </a:lnTo>
                    <a:lnTo>
                      <a:pt x="0" y="89"/>
                    </a:lnTo>
                    <a:lnTo>
                      <a:pt x="85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129">
                <a:extLst>
                  <a:ext uri="{FF2B5EF4-FFF2-40B4-BE49-F238E27FC236}">
                    <a16:creationId xmlns:a16="http://schemas.microsoft.com/office/drawing/2014/main" id="{35E4A4F5-B022-954D-8DD2-11441B9D7F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85039" y="3471864"/>
                <a:ext cx="936625" cy="520700"/>
              </a:xfrm>
              <a:custGeom>
                <a:avLst/>
                <a:gdLst>
                  <a:gd name="T0" fmla="*/ 557 w 557"/>
                  <a:gd name="T1" fmla="*/ 176 h 309"/>
                  <a:gd name="T2" fmla="*/ 557 w 557"/>
                  <a:gd name="T3" fmla="*/ 307 h 309"/>
                  <a:gd name="T4" fmla="*/ 476 w 557"/>
                  <a:gd name="T5" fmla="*/ 194 h 309"/>
                  <a:gd name="T6" fmla="*/ 82 w 557"/>
                  <a:gd name="T7" fmla="*/ 194 h 309"/>
                  <a:gd name="T8" fmla="*/ 0 w 557"/>
                  <a:gd name="T9" fmla="*/ 309 h 309"/>
                  <a:gd name="T10" fmla="*/ 0 w 557"/>
                  <a:gd name="T11" fmla="*/ 178 h 309"/>
                  <a:gd name="T12" fmla="*/ 82 w 557"/>
                  <a:gd name="T13" fmla="*/ 63 h 309"/>
                  <a:gd name="T14" fmla="*/ 476 w 557"/>
                  <a:gd name="T15" fmla="*/ 63 h 309"/>
                  <a:gd name="T16" fmla="*/ 557 w 557"/>
                  <a:gd name="T17" fmla="*/ 176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7" h="309">
                    <a:moveTo>
                      <a:pt x="557" y="176"/>
                    </a:moveTo>
                    <a:cubicBezTo>
                      <a:pt x="557" y="307"/>
                      <a:pt x="557" y="307"/>
                      <a:pt x="557" y="307"/>
                    </a:cubicBezTo>
                    <a:cubicBezTo>
                      <a:pt x="557" y="266"/>
                      <a:pt x="530" y="225"/>
                      <a:pt x="476" y="194"/>
                    </a:cubicBezTo>
                    <a:cubicBezTo>
                      <a:pt x="368" y="131"/>
                      <a:pt x="192" y="131"/>
                      <a:pt x="82" y="194"/>
                    </a:cubicBezTo>
                    <a:cubicBezTo>
                      <a:pt x="27" y="226"/>
                      <a:pt x="0" y="267"/>
                      <a:pt x="0" y="309"/>
                    </a:cubicBezTo>
                    <a:cubicBezTo>
                      <a:pt x="0" y="178"/>
                      <a:pt x="0" y="178"/>
                      <a:pt x="0" y="178"/>
                    </a:cubicBezTo>
                    <a:cubicBezTo>
                      <a:pt x="0" y="136"/>
                      <a:pt x="27" y="95"/>
                      <a:pt x="82" y="63"/>
                    </a:cubicBezTo>
                    <a:cubicBezTo>
                      <a:pt x="191" y="0"/>
                      <a:pt x="367" y="0"/>
                      <a:pt x="476" y="63"/>
                    </a:cubicBezTo>
                    <a:cubicBezTo>
                      <a:pt x="530" y="94"/>
                      <a:pt x="557" y="135"/>
                      <a:pt x="557" y="176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130">
                <a:extLst>
                  <a:ext uri="{FF2B5EF4-FFF2-40B4-BE49-F238E27FC236}">
                    <a16:creationId xmlns:a16="http://schemas.microsoft.com/office/drawing/2014/main" id="{AAADEDD0-8E8B-1048-86B8-CA519362B4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889752" y="3856039"/>
                <a:ext cx="1725613" cy="635000"/>
              </a:xfrm>
              <a:custGeom>
                <a:avLst/>
                <a:gdLst>
                  <a:gd name="T0" fmla="*/ 1026 w 1026"/>
                  <a:gd name="T1" fmla="*/ 131 h 377"/>
                  <a:gd name="T2" fmla="*/ 1026 w 1026"/>
                  <a:gd name="T3" fmla="*/ 0 h 377"/>
                  <a:gd name="T4" fmla="*/ 867 w 1026"/>
                  <a:gd name="T5" fmla="*/ 26 h 377"/>
                  <a:gd name="T6" fmla="*/ 858 w 1026"/>
                  <a:gd name="T7" fmla="*/ 40 h 377"/>
                  <a:gd name="T8" fmla="*/ 858 w 1026"/>
                  <a:gd name="T9" fmla="*/ 168 h 377"/>
                  <a:gd name="T10" fmla="*/ 812 w 1026"/>
                  <a:gd name="T11" fmla="*/ 195 h 377"/>
                  <a:gd name="T12" fmla="*/ 668 w 1026"/>
                  <a:gd name="T13" fmla="*/ 149 h 377"/>
                  <a:gd name="T14" fmla="*/ 646 w 1026"/>
                  <a:gd name="T15" fmla="*/ 154 h 377"/>
                  <a:gd name="T16" fmla="*/ 600 w 1026"/>
                  <a:gd name="T17" fmla="*/ 246 h 377"/>
                  <a:gd name="T18" fmla="*/ 423 w 1026"/>
                  <a:gd name="T19" fmla="*/ 246 h 377"/>
                  <a:gd name="T20" fmla="*/ 379 w 1026"/>
                  <a:gd name="T21" fmla="*/ 154 h 377"/>
                  <a:gd name="T22" fmla="*/ 356 w 1026"/>
                  <a:gd name="T23" fmla="*/ 149 h 377"/>
                  <a:gd name="T24" fmla="*/ 212 w 1026"/>
                  <a:gd name="T25" fmla="*/ 195 h 377"/>
                  <a:gd name="T26" fmla="*/ 168 w 1026"/>
                  <a:gd name="T27" fmla="*/ 170 h 377"/>
                  <a:gd name="T28" fmla="*/ 168 w 1026"/>
                  <a:gd name="T29" fmla="*/ 40 h 377"/>
                  <a:gd name="T30" fmla="*/ 158 w 1026"/>
                  <a:gd name="T31" fmla="*/ 26 h 377"/>
                  <a:gd name="T32" fmla="*/ 0 w 1026"/>
                  <a:gd name="T33" fmla="*/ 0 h 377"/>
                  <a:gd name="T34" fmla="*/ 1 w 1026"/>
                  <a:gd name="T35" fmla="*/ 131 h 377"/>
                  <a:gd name="T36" fmla="*/ 87 w 1026"/>
                  <a:gd name="T37" fmla="*/ 146 h 377"/>
                  <a:gd name="T38" fmla="*/ 88 w 1026"/>
                  <a:gd name="T39" fmla="*/ 254 h 377"/>
                  <a:gd name="T40" fmla="*/ 212 w 1026"/>
                  <a:gd name="T41" fmla="*/ 326 h 377"/>
                  <a:gd name="T42" fmla="*/ 356 w 1026"/>
                  <a:gd name="T43" fmla="*/ 280 h 377"/>
                  <a:gd name="T44" fmla="*/ 379 w 1026"/>
                  <a:gd name="T45" fmla="*/ 285 h 377"/>
                  <a:gd name="T46" fmla="*/ 423 w 1026"/>
                  <a:gd name="T47" fmla="*/ 377 h 377"/>
                  <a:gd name="T48" fmla="*/ 601 w 1026"/>
                  <a:gd name="T49" fmla="*/ 377 h 377"/>
                  <a:gd name="T50" fmla="*/ 646 w 1026"/>
                  <a:gd name="T51" fmla="*/ 285 h 377"/>
                  <a:gd name="T52" fmla="*/ 669 w 1026"/>
                  <a:gd name="T53" fmla="*/ 280 h 377"/>
                  <a:gd name="T54" fmla="*/ 812 w 1026"/>
                  <a:gd name="T55" fmla="*/ 326 h 377"/>
                  <a:gd name="T56" fmla="*/ 938 w 1026"/>
                  <a:gd name="T57" fmla="*/ 254 h 377"/>
                  <a:gd name="T58" fmla="*/ 937 w 1026"/>
                  <a:gd name="T59" fmla="*/ 146 h 377"/>
                  <a:gd name="T60" fmla="*/ 1026 w 1026"/>
                  <a:gd name="T61" fmla="*/ 131 h 377"/>
                  <a:gd name="T62" fmla="*/ 142 w 1026"/>
                  <a:gd name="T63" fmla="*/ 155 h 377"/>
                  <a:gd name="T64" fmla="*/ 159 w 1026"/>
                  <a:gd name="T65" fmla="*/ 157 h 377"/>
                  <a:gd name="T66" fmla="*/ 167 w 1026"/>
                  <a:gd name="T67" fmla="*/ 169 h 377"/>
                  <a:gd name="T68" fmla="*/ 142 w 1026"/>
                  <a:gd name="T69" fmla="*/ 155 h 377"/>
                  <a:gd name="T70" fmla="*/ 861 w 1026"/>
                  <a:gd name="T71" fmla="*/ 167 h 377"/>
                  <a:gd name="T72" fmla="*/ 868 w 1026"/>
                  <a:gd name="T73" fmla="*/ 157 h 377"/>
                  <a:gd name="T74" fmla="*/ 881 w 1026"/>
                  <a:gd name="T75" fmla="*/ 155 h 377"/>
                  <a:gd name="T76" fmla="*/ 861 w 1026"/>
                  <a:gd name="T77" fmla="*/ 167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026" h="377">
                    <a:moveTo>
                      <a:pt x="1026" y="131"/>
                    </a:moveTo>
                    <a:cubicBezTo>
                      <a:pt x="1026" y="0"/>
                      <a:pt x="1026" y="0"/>
                      <a:pt x="1026" y="0"/>
                    </a:cubicBezTo>
                    <a:cubicBezTo>
                      <a:pt x="867" y="26"/>
                      <a:pt x="867" y="26"/>
                      <a:pt x="867" y="26"/>
                    </a:cubicBezTo>
                    <a:cubicBezTo>
                      <a:pt x="864" y="31"/>
                      <a:pt x="861" y="35"/>
                      <a:pt x="858" y="40"/>
                    </a:cubicBezTo>
                    <a:cubicBezTo>
                      <a:pt x="858" y="168"/>
                      <a:pt x="858" y="168"/>
                      <a:pt x="858" y="168"/>
                    </a:cubicBezTo>
                    <a:cubicBezTo>
                      <a:pt x="812" y="195"/>
                      <a:pt x="812" y="195"/>
                      <a:pt x="812" y="195"/>
                    </a:cubicBezTo>
                    <a:cubicBezTo>
                      <a:pt x="668" y="149"/>
                      <a:pt x="668" y="149"/>
                      <a:pt x="668" y="149"/>
                    </a:cubicBezTo>
                    <a:cubicBezTo>
                      <a:pt x="661" y="151"/>
                      <a:pt x="653" y="153"/>
                      <a:pt x="646" y="154"/>
                    </a:cubicBezTo>
                    <a:cubicBezTo>
                      <a:pt x="600" y="246"/>
                      <a:pt x="600" y="246"/>
                      <a:pt x="600" y="246"/>
                    </a:cubicBezTo>
                    <a:cubicBezTo>
                      <a:pt x="423" y="246"/>
                      <a:pt x="423" y="246"/>
                      <a:pt x="423" y="246"/>
                    </a:cubicBezTo>
                    <a:cubicBezTo>
                      <a:pt x="379" y="154"/>
                      <a:pt x="379" y="154"/>
                      <a:pt x="379" y="154"/>
                    </a:cubicBezTo>
                    <a:cubicBezTo>
                      <a:pt x="371" y="153"/>
                      <a:pt x="363" y="151"/>
                      <a:pt x="356" y="149"/>
                    </a:cubicBezTo>
                    <a:cubicBezTo>
                      <a:pt x="212" y="195"/>
                      <a:pt x="212" y="195"/>
                      <a:pt x="212" y="195"/>
                    </a:cubicBezTo>
                    <a:cubicBezTo>
                      <a:pt x="168" y="170"/>
                      <a:pt x="168" y="170"/>
                      <a:pt x="168" y="170"/>
                    </a:cubicBezTo>
                    <a:cubicBezTo>
                      <a:pt x="168" y="40"/>
                      <a:pt x="168" y="40"/>
                      <a:pt x="168" y="40"/>
                    </a:cubicBezTo>
                    <a:cubicBezTo>
                      <a:pt x="164" y="35"/>
                      <a:pt x="161" y="31"/>
                      <a:pt x="158" y="2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31"/>
                      <a:pt x="1" y="131"/>
                      <a:pt x="1" y="131"/>
                    </a:cubicBezTo>
                    <a:cubicBezTo>
                      <a:pt x="87" y="146"/>
                      <a:pt x="87" y="146"/>
                      <a:pt x="87" y="146"/>
                    </a:cubicBezTo>
                    <a:cubicBezTo>
                      <a:pt x="88" y="254"/>
                      <a:pt x="88" y="254"/>
                      <a:pt x="88" y="254"/>
                    </a:cubicBezTo>
                    <a:cubicBezTo>
                      <a:pt x="212" y="326"/>
                      <a:pt x="212" y="326"/>
                      <a:pt x="212" y="326"/>
                    </a:cubicBezTo>
                    <a:cubicBezTo>
                      <a:pt x="356" y="280"/>
                      <a:pt x="356" y="280"/>
                      <a:pt x="356" y="280"/>
                    </a:cubicBezTo>
                    <a:cubicBezTo>
                      <a:pt x="364" y="282"/>
                      <a:pt x="371" y="284"/>
                      <a:pt x="379" y="285"/>
                    </a:cubicBezTo>
                    <a:cubicBezTo>
                      <a:pt x="423" y="377"/>
                      <a:pt x="423" y="377"/>
                      <a:pt x="423" y="377"/>
                    </a:cubicBezTo>
                    <a:cubicBezTo>
                      <a:pt x="601" y="377"/>
                      <a:pt x="601" y="377"/>
                      <a:pt x="601" y="377"/>
                    </a:cubicBezTo>
                    <a:cubicBezTo>
                      <a:pt x="646" y="285"/>
                      <a:pt x="646" y="285"/>
                      <a:pt x="646" y="285"/>
                    </a:cubicBezTo>
                    <a:cubicBezTo>
                      <a:pt x="654" y="284"/>
                      <a:pt x="661" y="282"/>
                      <a:pt x="669" y="280"/>
                    </a:cubicBezTo>
                    <a:cubicBezTo>
                      <a:pt x="812" y="326"/>
                      <a:pt x="812" y="326"/>
                      <a:pt x="812" y="326"/>
                    </a:cubicBezTo>
                    <a:cubicBezTo>
                      <a:pt x="938" y="254"/>
                      <a:pt x="938" y="254"/>
                      <a:pt x="938" y="254"/>
                    </a:cubicBezTo>
                    <a:cubicBezTo>
                      <a:pt x="937" y="146"/>
                      <a:pt x="937" y="146"/>
                      <a:pt x="937" y="146"/>
                    </a:cubicBezTo>
                    <a:lnTo>
                      <a:pt x="1026" y="131"/>
                    </a:lnTo>
                    <a:close/>
                    <a:moveTo>
                      <a:pt x="142" y="155"/>
                    </a:moveTo>
                    <a:cubicBezTo>
                      <a:pt x="159" y="157"/>
                      <a:pt x="159" y="157"/>
                      <a:pt x="159" y="157"/>
                    </a:cubicBezTo>
                    <a:cubicBezTo>
                      <a:pt x="161" y="161"/>
                      <a:pt x="164" y="165"/>
                      <a:pt x="167" y="169"/>
                    </a:cubicBezTo>
                    <a:lnTo>
                      <a:pt x="142" y="155"/>
                    </a:lnTo>
                    <a:close/>
                    <a:moveTo>
                      <a:pt x="861" y="167"/>
                    </a:moveTo>
                    <a:cubicBezTo>
                      <a:pt x="863" y="164"/>
                      <a:pt x="866" y="160"/>
                      <a:pt x="868" y="157"/>
                    </a:cubicBezTo>
                    <a:cubicBezTo>
                      <a:pt x="881" y="155"/>
                      <a:pt x="881" y="155"/>
                      <a:pt x="881" y="155"/>
                    </a:cubicBezTo>
                    <a:lnTo>
                      <a:pt x="861" y="167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131">
                <a:extLst>
                  <a:ext uri="{FF2B5EF4-FFF2-40B4-BE49-F238E27FC236}">
                    <a16:creationId xmlns:a16="http://schemas.microsoft.com/office/drawing/2014/main" id="{6C940270-BE9D-434D-8449-9E44605D6B7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889752" y="3270251"/>
                <a:ext cx="1725613" cy="1000125"/>
              </a:xfrm>
              <a:custGeom>
                <a:avLst/>
                <a:gdLst>
                  <a:gd name="T0" fmla="*/ 939 w 1026"/>
                  <a:gd name="T1" fmla="*/ 123 h 594"/>
                  <a:gd name="T2" fmla="*/ 859 w 1026"/>
                  <a:gd name="T3" fmla="*/ 207 h 594"/>
                  <a:gd name="T4" fmla="*/ 868 w 1026"/>
                  <a:gd name="T5" fmla="*/ 220 h 594"/>
                  <a:gd name="T6" fmla="*/ 1026 w 1026"/>
                  <a:gd name="T7" fmla="*/ 246 h 594"/>
                  <a:gd name="T8" fmla="*/ 1026 w 1026"/>
                  <a:gd name="T9" fmla="*/ 348 h 594"/>
                  <a:gd name="T10" fmla="*/ 867 w 1026"/>
                  <a:gd name="T11" fmla="*/ 374 h 594"/>
                  <a:gd name="T12" fmla="*/ 858 w 1026"/>
                  <a:gd name="T13" fmla="*/ 388 h 594"/>
                  <a:gd name="T14" fmla="*/ 937 w 1026"/>
                  <a:gd name="T15" fmla="*/ 471 h 594"/>
                  <a:gd name="T16" fmla="*/ 812 w 1026"/>
                  <a:gd name="T17" fmla="*/ 543 h 594"/>
                  <a:gd name="T18" fmla="*/ 668 w 1026"/>
                  <a:gd name="T19" fmla="*/ 497 h 594"/>
                  <a:gd name="T20" fmla="*/ 646 w 1026"/>
                  <a:gd name="T21" fmla="*/ 502 h 594"/>
                  <a:gd name="T22" fmla="*/ 600 w 1026"/>
                  <a:gd name="T23" fmla="*/ 594 h 594"/>
                  <a:gd name="T24" fmla="*/ 423 w 1026"/>
                  <a:gd name="T25" fmla="*/ 594 h 594"/>
                  <a:gd name="T26" fmla="*/ 378 w 1026"/>
                  <a:gd name="T27" fmla="*/ 502 h 594"/>
                  <a:gd name="T28" fmla="*/ 356 w 1026"/>
                  <a:gd name="T29" fmla="*/ 497 h 594"/>
                  <a:gd name="T30" fmla="*/ 212 w 1026"/>
                  <a:gd name="T31" fmla="*/ 543 h 594"/>
                  <a:gd name="T32" fmla="*/ 87 w 1026"/>
                  <a:gd name="T33" fmla="*/ 471 h 594"/>
                  <a:gd name="T34" fmla="*/ 168 w 1026"/>
                  <a:gd name="T35" fmla="*/ 388 h 594"/>
                  <a:gd name="T36" fmla="*/ 158 w 1026"/>
                  <a:gd name="T37" fmla="*/ 374 h 594"/>
                  <a:gd name="T38" fmla="*/ 0 w 1026"/>
                  <a:gd name="T39" fmla="*/ 348 h 594"/>
                  <a:gd name="T40" fmla="*/ 1 w 1026"/>
                  <a:gd name="T41" fmla="*/ 246 h 594"/>
                  <a:gd name="T42" fmla="*/ 159 w 1026"/>
                  <a:gd name="T43" fmla="*/ 220 h 594"/>
                  <a:gd name="T44" fmla="*/ 169 w 1026"/>
                  <a:gd name="T45" fmla="*/ 207 h 594"/>
                  <a:gd name="T46" fmla="*/ 89 w 1026"/>
                  <a:gd name="T47" fmla="*/ 123 h 594"/>
                  <a:gd name="T48" fmla="*/ 215 w 1026"/>
                  <a:gd name="T49" fmla="*/ 51 h 594"/>
                  <a:gd name="T50" fmla="*/ 358 w 1026"/>
                  <a:gd name="T51" fmla="*/ 97 h 594"/>
                  <a:gd name="T52" fmla="*/ 381 w 1026"/>
                  <a:gd name="T53" fmla="*/ 92 h 594"/>
                  <a:gd name="T54" fmla="*/ 426 w 1026"/>
                  <a:gd name="T55" fmla="*/ 0 h 594"/>
                  <a:gd name="T56" fmla="*/ 603 w 1026"/>
                  <a:gd name="T57" fmla="*/ 0 h 594"/>
                  <a:gd name="T58" fmla="*/ 648 w 1026"/>
                  <a:gd name="T59" fmla="*/ 92 h 594"/>
                  <a:gd name="T60" fmla="*/ 671 w 1026"/>
                  <a:gd name="T61" fmla="*/ 97 h 594"/>
                  <a:gd name="T62" fmla="*/ 815 w 1026"/>
                  <a:gd name="T63" fmla="*/ 51 h 594"/>
                  <a:gd name="T64" fmla="*/ 939 w 1026"/>
                  <a:gd name="T65" fmla="*/ 123 h 594"/>
                  <a:gd name="T66" fmla="*/ 710 w 1026"/>
                  <a:gd name="T67" fmla="*/ 411 h 594"/>
                  <a:gd name="T68" fmla="*/ 711 w 1026"/>
                  <a:gd name="T69" fmla="*/ 183 h 594"/>
                  <a:gd name="T70" fmla="*/ 317 w 1026"/>
                  <a:gd name="T71" fmla="*/ 183 h 594"/>
                  <a:gd name="T72" fmla="*/ 316 w 1026"/>
                  <a:gd name="T73" fmla="*/ 411 h 594"/>
                  <a:gd name="T74" fmla="*/ 710 w 1026"/>
                  <a:gd name="T75" fmla="*/ 411 h 5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26" h="594">
                    <a:moveTo>
                      <a:pt x="939" y="123"/>
                    </a:moveTo>
                    <a:cubicBezTo>
                      <a:pt x="859" y="207"/>
                      <a:pt x="859" y="207"/>
                      <a:pt x="859" y="207"/>
                    </a:cubicBezTo>
                    <a:cubicBezTo>
                      <a:pt x="862" y="211"/>
                      <a:pt x="865" y="215"/>
                      <a:pt x="868" y="220"/>
                    </a:cubicBezTo>
                    <a:cubicBezTo>
                      <a:pt x="1026" y="246"/>
                      <a:pt x="1026" y="246"/>
                      <a:pt x="1026" y="246"/>
                    </a:cubicBezTo>
                    <a:cubicBezTo>
                      <a:pt x="1026" y="348"/>
                      <a:pt x="1026" y="348"/>
                      <a:pt x="1026" y="348"/>
                    </a:cubicBezTo>
                    <a:cubicBezTo>
                      <a:pt x="867" y="374"/>
                      <a:pt x="867" y="374"/>
                      <a:pt x="867" y="374"/>
                    </a:cubicBezTo>
                    <a:cubicBezTo>
                      <a:pt x="864" y="379"/>
                      <a:pt x="861" y="383"/>
                      <a:pt x="858" y="388"/>
                    </a:cubicBezTo>
                    <a:cubicBezTo>
                      <a:pt x="937" y="471"/>
                      <a:pt x="937" y="471"/>
                      <a:pt x="937" y="471"/>
                    </a:cubicBezTo>
                    <a:cubicBezTo>
                      <a:pt x="812" y="543"/>
                      <a:pt x="812" y="543"/>
                      <a:pt x="812" y="543"/>
                    </a:cubicBezTo>
                    <a:cubicBezTo>
                      <a:pt x="668" y="497"/>
                      <a:pt x="668" y="497"/>
                      <a:pt x="668" y="497"/>
                    </a:cubicBezTo>
                    <a:cubicBezTo>
                      <a:pt x="661" y="499"/>
                      <a:pt x="653" y="501"/>
                      <a:pt x="646" y="502"/>
                    </a:cubicBezTo>
                    <a:cubicBezTo>
                      <a:pt x="600" y="594"/>
                      <a:pt x="600" y="594"/>
                      <a:pt x="600" y="594"/>
                    </a:cubicBezTo>
                    <a:cubicBezTo>
                      <a:pt x="423" y="594"/>
                      <a:pt x="423" y="594"/>
                      <a:pt x="423" y="594"/>
                    </a:cubicBezTo>
                    <a:cubicBezTo>
                      <a:pt x="378" y="502"/>
                      <a:pt x="378" y="502"/>
                      <a:pt x="378" y="502"/>
                    </a:cubicBezTo>
                    <a:cubicBezTo>
                      <a:pt x="371" y="501"/>
                      <a:pt x="363" y="499"/>
                      <a:pt x="356" y="497"/>
                    </a:cubicBezTo>
                    <a:cubicBezTo>
                      <a:pt x="212" y="543"/>
                      <a:pt x="212" y="543"/>
                      <a:pt x="212" y="543"/>
                    </a:cubicBezTo>
                    <a:cubicBezTo>
                      <a:pt x="87" y="471"/>
                      <a:pt x="87" y="471"/>
                      <a:pt x="87" y="471"/>
                    </a:cubicBezTo>
                    <a:cubicBezTo>
                      <a:pt x="168" y="388"/>
                      <a:pt x="168" y="388"/>
                      <a:pt x="168" y="388"/>
                    </a:cubicBezTo>
                    <a:cubicBezTo>
                      <a:pt x="164" y="383"/>
                      <a:pt x="161" y="379"/>
                      <a:pt x="158" y="374"/>
                    </a:cubicBezTo>
                    <a:cubicBezTo>
                      <a:pt x="0" y="348"/>
                      <a:pt x="0" y="348"/>
                      <a:pt x="0" y="348"/>
                    </a:cubicBezTo>
                    <a:cubicBezTo>
                      <a:pt x="1" y="246"/>
                      <a:pt x="1" y="246"/>
                      <a:pt x="1" y="246"/>
                    </a:cubicBezTo>
                    <a:cubicBezTo>
                      <a:pt x="159" y="220"/>
                      <a:pt x="159" y="220"/>
                      <a:pt x="159" y="220"/>
                    </a:cubicBezTo>
                    <a:cubicBezTo>
                      <a:pt x="162" y="215"/>
                      <a:pt x="165" y="211"/>
                      <a:pt x="169" y="207"/>
                    </a:cubicBezTo>
                    <a:cubicBezTo>
                      <a:pt x="89" y="123"/>
                      <a:pt x="89" y="123"/>
                      <a:pt x="89" y="123"/>
                    </a:cubicBezTo>
                    <a:cubicBezTo>
                      <a:pt x="215" y="51"/>
                      <a:pt x="215" y="51"/>
                      <a:pt x="215" y="51"/>
                    </a:cubicBezTo>
                    <a:cubicBezTo>
                      <a:pt x="358" y="97"/>
                      <a:pt x="358" y="97"/>
                      <a:pt x="358" y="97"/>
                    </a:cubicBezTo>
                    <a:cubicBezTo>
                      <a:pt x="366" y="95"/>
                      <a:pt x="373" y="93"/>
                      <a:pt x="381" y="92"/>
                    </a:cubicBezTo>
                    <a:cubicBezTo>
                      <a:pt x="426" y="0"/>
                      <a:pt x="426" y="0"/>
                      <a:pt x="426" y="0"/>
                    </a:cubicBezTo>
                    <a:cubicBezTo>
                      <a:pt x="603" y="0"/>
                      <a:pt x="603" y="0"/>
                      <a:pt x="603" y="0"/>
                    </a:cubicBezTo>
                    <a:cubicBezTo>
                      <a:pt x="648" y="92"/>
                      <a:pt x="648" y="92"/>
                      <a:pt x="648" y="92"/>
                    </a:cubicBezTo>
                    <a:cubicBezTo>
                      <a:pt x="656" y="93"/>
                      <a:pt x="663" y="95"/>
                      <a:pt x="671" y="97"/>
                    </a:cubicBezTo>
                    <a:cubicBezTo>
                      <a:pt x="815" y="51"/>
                      <a:pt x="815" y="51"/>
                      <a:pt x="815" y="51"/>
                    </a:cubicBezTo>
                    <a:lnTo>
                      <a:pt x="939" y="123"/>
                    </a:lnTo>
                    <a:close/>
                    <a:moveTo>
                      <a:pt x="710" y="411"/>
                    </a:moveTo>
                    <a:cubicBezTo>
                      <a:pt x="819" y="348"/>
                      <a:pt x="819" y="246"/>
                      <a:pt x="711" y="183"/>
                    </a:cubicBezTo>
                    <a:cubicBezTo>
                      <a:pt x="602" y="120"/>
                      <a:pt x="426" y="120"/>
                      <a:pt x="317" y="183"/>
                    </a:cubicBezTo>
                    <a:cubicBezTo>
                      <a:pt x="208" y="246"/>
                      <a:pt x="207" y="348"/>
                      <a:pt x="316" y="411"/>
                    </a:cubicBezTo>
                    <a:cubicBezTo>
                      <a:pt x="424" y="474"/>
                      <a:pt x="600" y="474"/>
                      <a:pt x="710" y="411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A97E5D5-DCB4-6C46-9AFC-F60CE5447C55}"/>
              </a:ext>
            </a:extLst>
          </p:cNvPr>
          <p:cNvGrpSpPr/>
          <p:nvPr/>
        </p:nvGrpSpPr>
        <p:grpSpPr>
          <a:xfrm>
            <a:off x="8006955" y="801261"/>
            <a:ext cx="3492355" cy="2222407"/>
            <a:chOff x="7880496" y="761666"/>
            <a:chExt cx="3492355" cy="2222407"/>
          </a:xfrm>
        </p:grpSpPr>
        <p:sp>
          <p:nvSpPr>
            <p:cNvPr id="15" name="Freeform 684">
              <a:extLst>
                <a:ext uri="{FF2B5EF4-FFF2-40B4-BE49-F238E27FC236}">
                  <a16:creationId xmlns:a16="http://schemas.microsoft.com/office/drawing/2014/main" id="{9FB20D7D-C30B-694E-884C-A524F0DFF2C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0496" y="1295826"/>
              <a:ext cx="1837210" cy="802745"/>
            </a:xfrm>
            <a:custGeom>
              <a:avLst/>
              <a:gdLst>
                <a:gd name="T0" fmla="*/ 172 w 172"/>
                <a:gd name="T1" fmla="*/ 0 h 75"/>
                <a:gd name="T2" fmla="*/ 172 w 172"/>
                <a:gd name="T3" fmla="*/ 20 h 75"/>
                <a:gd name="T4" fmla="*/ 147 w 172"/>
                <a:gd name="T5" fmla="*/ 55 h 75"/>
                <a:gd name="T6" fmla="*/ 25 w 172"/>
                <a:gd name="T7" fmla="*/ 55 h 75"/>
                <a:gd name="T8" fmla="*/ 0 w 172"/>
                <a:gd name="T9" fmla="*/ 20 h 75"/>
                <a:gd name="T10" fmla="*/ 0 w 172"/>
                <a:gd name="T11" fmla="*/ 0 h 75"/>
                <a:gd name="T12" fmla="*/ 25 w 172"/>
                <a:gd name="T13" fmla="*/ 35 h 75"/>
                <a:gd name="T14" fmla="*/ 147 w 172"/>
                <a:gd name="T15" fmla="*/ 35 h 75"/>
                <a:gd name="T16" fmla="*/ 172 w 172"/>
                <a:gd name="T1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" h="75">
                  <a:moveTo>
                    <a:pt x="172" y="0"/>
                  </a:moveTo>
                  <a:cubicBezTo>
                    <a:pt x="172" y="20"/>
                    <a:pt x="172" y="20"/>
                    <a:pt x="172" y="20"/>
                  </a:cubicBezTo>
                  <a:cubicBezTo>
                    <a:pt x="172" y="33"/>
                    <a:pt x="164" y="45"/>
                    <a:pt x="147" y="55"/>
                  </a:cubicBezTo>
                  <a:cubicBezTo>
                    <a:pt x="113" y="75"/>
                    <a:pt x="59" y="75"/>
                    <a:pt x="25" y="55"/>
                  </a:cubicBezTo>
                  <a:cubicBezTo>
                    <a:pt x="9" y="46"/>
                    <a:pt x="0" y="33"/>
                    <a:pt x="0" y="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3"/>
                    <a:pt x="9" y="26"/>
                    <a:pt x="25" y="35"/>
                  </a:cubicBezTo>
                  <a:cubicBezTo>
                    <a:pt x="59" y="55"/>
                    <a:pt x="113" y="55"/>
                    <a:pt x="147" y="35"/>
                  </a:cubicBezTo>
                  <a:cubicBezTo>
                    <a:pt x="164" y="25"/>
                    <a:pt x="172" y="13"/>
                    <a:pt x="172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7852D85-3942-8A43-B792-9DF095B2CB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3064" y="761666"/>
              <a:ext cx="1838999" cy="1068320"/>
            </a:xfrm>
            <a:custGeom>
              <a:avLst/>
              <a:gdLst>
                <a:gd name="connsiteX0" fmla="*/ 913969 w 1838999"/>
                <a:gd name="connsiteY0" fmla="*/ 87271 h 1068320"/>
                <a:gd name="connsiteX1" fmla="*/ 315359 w 1838999"/>
                <a:gd name="connsiteY1" fmla="*/ 236234 h 1068320"/>
                <a:gd name="connsiteX2" fmla="*/ 80190 w 1838999"/>
                <a:gd name="connsiteY2" fmla="*/ 534160 h 1068320"/>
                <a:gd name="connsiteX3" fmla="*/ 304669 w 1838999"/>
                <a:gd name="connsiteY3" fmla="*/ 832086 h 1068320"/>
                <a:gd name="connsiteX4" fmla="*/ 913969 w 1838999"/>
                <a:gd name="connsiteY4" fmla="*/ 981049 h 1068320"/>
                <a:gd name="connsiteX5" fmla="*/ 1523270 w 1838999"/>
                <a:gd name="connsiteY5" fmla="*/ 832086 h 1068320"/>
                <a:gd name="connsiteX6" fmla="*/ 1747749 w 1838999"/>
                <a:gd name="connsiteY6" fmla="*/ 534160 h 1068320"/>
                <a:gd name="connsiteX7" fmla="*/ 1523270 w 1838999"/>
                <a:gd name="connsiteY7" fmla="*/ 236234 h 1068320"/>
                <a:gd name="connsiteX8" fmla="*/ 913969 w 1838999"/>
                <a:gd name="connsiteY8" fmla="*/ 87271 h 1068320"/>
                <a:gd name="connsiteX9" fmla="*/ 920175 w 1838999"/>
                <a:gd name="connsiteY9" fmla="*/ 0 h 1068320"/>
                <a:gd name="connsiteX10" fmla="*/ 1566557 w 1838999"/>
                <a:gd name="connsiteY10" fmla="*/ 160248 h 1068320"/>
                <a:gd name="connsiteX11" fmla="*/ 1566557 w 1838999"/>
                <a:gd name="connsiteY11" fmla="*/ 908072 h 1068320"/>
                <a:gd name="connsiteX12" fmla="*/ 263109 w 1838999"/>
                <a:gd name="connsiteY12" fmla="*/ 908072 h 1068320"/>
                <a:gd name="connsiteX13" fmla="*/ 273793 w 1838999"/>
                <a:gd name="connsiteY13" fmla="*/ 160248 h 1068320"/>
                <a:gd name="connsiteX14" fmla="*/ 920175 w 1838999"/>
                <a:gd name="connsiteY14" fmla="*/ 0 h 1068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38999" h="1068320">
                  <a:moveTo>
                    <a:pt x="913969" y="87271"/>
                  </a:moveTo>
                  <a:cubicBezTo>
                    <a:pt x="689490" y="87271"/>
                    <a:pt x="475701" y="140472"/>
                    <a:pt x="315359" y="236234"/>
                  </a:cubicBezTo>
                  <a:cubicBezTo>
                    <a:pt x="165706" y="321356"/>
                    <a:pt x="80190" y="427758"/>
                    <a:pt x="80190" y="534160"/>
                  </a:cubicBezTo>
                  <a:cubicBezTo>
                    <a:pt x="80190" y="640562"/>
                    <a:pt x="165706" y="746964"/>
                    <a:pt x="304669" y="832086"/>
                  </a:cubicBezTo>
                  <a:cubicBezTo>
                    <a:pt x="465012" y="927848"/>
                    <a:pt x="678801" y="981049"/>
                    <a:pt x="913969" y="981049"/>
                  </a:cubicBezTo>
                  <a:cubicBezTo>
                    <a:pt x="1138449" y="981049"/>
                    <a:pt x="1362928" y="927848"/>
                    <a:pt x="1523270" y="832086"/>
                  </a:cubicBezTo>
                  <a:cubicBezTo>
                    <a:pt x="1662233" y="746964"/>
                    <a:pt x="1747749" y="640562"/>
                    <a:pt x="1747749" y="534160"/>
                  </a:cubicBezTo>
                  <a:cubicBezTo>
                    <a:pt x="1747749" y="427758"/>
                    <a:pt x="1672923" y="321356"/>
                    <a:pt x="1523270" y="236234"/>
                  </a:cubicBezTo>
                  <a:cubicBezTo>
                    <a:pt x="1362928" y="140472"/>
                    <a:pt x="1149138" y="87271"/>
                    <a:pt x="913969" y="87271"/>
                  </a:cubicBezTo>
                  <a:close/>
                  <a:moveTo>
                    <a:pt x="920175" y="0"/>
                  </a:moveTo>
                  <a:cubicBezTo>
                    <a:pt x="1155223" y="0"/>
                    <a:pt x="1390271" y="53416"/>
                    <a:pt x="1566557" y="160248"/>
                  </a:cubicBezTo>
                  <a:cubicBezTo>
                    <a:pt x="1929813" y="363229"/>
                    <a:pt x="1929813" y="705091"/>
                    <a:pt x="1566557" y="908072"/>
                  </a:cubicBezTo>
                  <a:cubicBezTo>
                    <a:pt x="1203301" y="1121736"/>
                    <a:pt x="626365" y="1121736"/>
                    <a:pt x="263109" y="908072"/>
                  </a:cubicBezTo>
                  <a:cubicBezTo>
                    <a:pt x="-89463" y="705091"/>
                    <a:pt x="-89463" y="363229"/>
                    <a:pt x="273793" y="160248"/>
                  </a:cubicBezTo>
                  <a:cubicBezTo>
                    <a:pt x="450079" y="53416"/>
                    <a:pt x="685127" y="0"/>
                    <a:pt x="920175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18" name="Freeform 687">
              <a:extLst>
                <a:ext uri="{FF2B5EF4-FFF2-40B4-BE49-F238E27FC236}">
                  <a16:creationId xmlns:a16="http://schemas.microsoft.com/office/drawing/2014/main" id="{5B2034BE-AB97-0446-AA00-5C61C835F6B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45319" y="848937"/>
              <a:ext cx="1485493" cy="744815"/>
            </a:xfrm>
            <a:custGeom>
              <a:avLst/>
              <a:gdLst>
                <a:gd name="T0" fmla="*/ 133 w 139"/>
                <a:gd name="T1" fmla="*/ 45 h 70"/>
                <a:gd name="T2" fmla="*/ 112 w 139"/>
                <a:gd name="T3" fmla="*/ 17 h 70"/>
                <a:gd name="T4" fmla="*/ 56 w 139"/>
                <a:gd name="T5" fmla="*/ 4 h 70"/>
                <a:gd name="T6" fmla="*/ 0 w 139"/>
                <a:gd name="T7" fmla="*/ 17 h 70"/>
                <a:gd name="T8" fmla="*/ 5 w 139"/>
                <a:gd name="T9" fmla="*/ 14 h 70"/>
                <a:gd name="T10" fmla="*/ 61 w 139"/>
                <a:gd name="T11" fmla="*/ 0 h 70"/>
                <a:gd name="T12" fmla="*/ 118 w 139"/>
                <a:gd name="T13" fmla="*/ 14 h 70"/>
                <a:gd name="T14" fmla="*/ 139 w 139"/>
                <a:gd name="T15" fmla="*/ 42 h 70"/>
                <a:gd name="T16" fmla="*/ 118 w 139"/>
                <a:gd name="T17" fmla="*/ 70 h 70"/>
                <a:gd name="T18" fmla="*/ 117 w 139"/>
                <a:gd name="T19" fmla="*/ 70 h 70"/>
                <a:gd name="T20" fmla="*/ 133 w 139"/>
                <a:gd name="T21" fmla="*/ 4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9" h="70">
                  <a:moveTo>
                    <a:pt x="133" y="45"/>
                  </a:moveTo>
                  <a:cubicBezTo>
                    <a:pt x="133" y="35"/>
                    <a:pt x="126" y="25"/>
                    <a:pt x="112" y="17"/>
                  </a:cubicBezTo>
                  <a:cubicBezTo>
                    <a:pt x="97" y="9"/>
                    <a:pt x="77" y="4"/>
                    <a:pt x="56" y="4"/>
                  </a:cubicBezTo>
                  <a:cubicBezTo>
                    <a:pt x="34" y="4"/>
                    <a:pt x="15" y="9"/>
                    <a:pt x="0" y="17"/>
                  </a:cubicBezTo>
                  <a:cubicBezTo>
                    <a:pt x="1" y="16"/>
                    <a:pt x="3" y="15"/>
                    <a:pt x="5" y="14"/>
                  </a:cubicBezTo>
                  <a:cubicBezTo>
                    <a:pt x="20" y="5"/>
                    <a:pt x="40" y="0"/>
                    <a:pt x="61" y="0"/>
                  </a:cubicBezTo>
                  <a:cubicBezTo>
                    <a:pt x="83" y="0"/>
                    <a:pt x="103" y="5"/>
                    <a:pt x="118" y="14"/>
                  </a:cubicBezTo>
                  <a:cubicBezTo>
                    <a:pt x="132" y="22"/>
                    <a:pt x="139" y="32"/>
                    <a:pt x="139" y="42"/>
                  </a:cubicBezTo>
                  <a:cubicBezTo>
                    <a:pt x="139" y="52"/>
                    <a:pt x="131" y="62"/>
                    <a:pt x="118" y="70"/>
                  </a:cubicBezTo>
                  <a:cubicBezTo>
                    <a:pt x="117" y="70"/>
                    <a:pt x="117" y="70"/>
                    <a:pt x="117" y="70"/>
                  </a:cubicBezTo>
                  <a:cubicBezTo>
                    <a:pt x="127" y="63"/>
                    <a:pt x="133" y="54"/>
                    <a:pt x="133" y="45"/>
                  </a:cubicBezTo>
                  <a:close/>
                </a:path>
              </a:pathLst>
            </a:custGeom>
            <a:solidFill>
              <a:srgbClr val="00B1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Freeform 688">
              <a:extLst>
                <a:ext uri="{FF2B5EF4-FFF2-40B4-BE49-F238E27FC236}">
                  <a16:creationId xmlns:a16="http://schemas.microsoft.com/office/drawing/2014/main" id="{D82DD8BB-25ED-ED4E-BF6F-875031B2E2E7}"/>
                </a:ext>
              </a:extLst>
            </p:cNvPr>
            <p:cNvSpPr>
              <a:spLocks/>
            </p:cNvSpPr>
            <p:nvPr/>
          </p:nvSpPr>
          <p:spPr bwMode="auto">
            <a:xfrm>
              <a:off x="9436332" y="1626855"/>
              <a:ext cx="674473" cy="525510"/>
            </a:xfrm>
            <a:custGeom>
              <a:avLst/>
              <a:gdLst>
                <a:gd name="T0" fmla="*/ 8 w 63"/>
                <a:gd name="T1" fmla="*/ 2 h 49"/>
                <a:gd name="T2" fmla="*/ 13 w 63"/>
                <a:gd name="T3" fmla="*/ 1 h 49"/>
                <a:gd name="T4" fmla="*/ 63 w 63"/>
                <a:gd name="T5" fmla="*/ 30 h 49"/>
                <a:gd name="T6" fmla="*/ 57 w 63"/>
                <a:gd name="T7" fmla="*/ 31 h 49"/>
                <a:gd name="T8" fmla="*/ 50 w 63"/>
                <a:gd name="T9" fmla="*/ 44 h 49"/>
                <a:gd name="T10" fmla="*/ 52 w 63"/>
                <a:gd name="T11" fmla="*/ 49 h 49"/>
                <a:gd name="T12" fmla="*/ 2 w 63"/>
                <a:gd name="T13" fmla="*/ 20 h 49"/>
                <a:gd name="T14" fmla="*/ 0 w 63"/>
                <a:gd name="T15" fmla="*/ 15 h 49"/>
                <a:gd name="T16" fmla="*/ 8 w 63"/>
                <a:gd name="T17" fmla="*/ 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49">
                  <a:moveTo>
                    <a:pt x="8" y="2"/>
                  </a:moveTo>
                  <a:cubicBezTo>
                    <a:pt x="10" y="1"/>
                    <a:pt x="12" y="0"/>
                    <a:pt x="13" y="1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2" y="29"/>
                    <a:pt x="60" y="29"/>
                    <a:pt x="57" y="31"/>
                  </a:cubicBezTo>
                  <a:cubicBezTo>
                    <a:pt x="53" y="33"/>
                    <a:pt x="50" y="39"/>
                    <a:pt x="50" y="44"/>
                  </a:cubicBezTo>
                  <a:cubicBezTo>
                    <a:pt x="50" y="46"/>
                    <a:pt x="51" y="48"/>
                    <a:pt x="52" y="49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" y="19"/>
                    <a:pt x="0" y="18"/>
                    <a:pt x="0" y="15"/>
                  </a:cubicBezTo>
                  <a:cubicBezTo>
                    <a:pt x="0" y="10"/>
                    <a:pt x="4" y="4"/>
                    <a:pt x="8" y="2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" name="Freeform 690">
              <a:extLst>
                <a:ext uri="{FF2B5EF4-FFF2-40B4-BE49-F238E27FC236}">
                  <a16:creationId xmlns:a16="http://schemas.microsoft.com/office/drawing/2014/main" id="{346A9B64-FCC9-1746-9A77-5287AF778E04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0460" y="1862712"/>
              <a:ext cx="1398597" cy="1079983"/>
            </a:xfrm>
            <a:custGeom>
              <a:avLst/>
              <a:gdLst>
                <a:gd name="T0" fmla="*/ 16 w 131"/>
                <a:gd name="T1" fmla="*/ 2 h 101"/>
                <a:gd name="T2" fmla="*/ 28 w 131"/>
                <a:gd name="T3" fmla="*/ 1 h 101"/>
                <a:gd name="T4" fmla="*/ 131 w 131"/>
                <a:gd name="T5" fmla="*/ 62 h 101"/>
                <a:gd name="T6" fmla="*/ 120 w 131"/>
                <a:gd name="T7" fmla="*/ 63 h 101"/>
                <a:gd name="T8" fmla="*/ 104 w 131"/>
                <a:gd name="T9" fmla="*/ 91 h 101"/>
                <a:gd name="T10" fmla="*/ 108 w 131"/>
                <a:gd name="T11" fmla="*/ 101 h 101"/>
                <a:gd name="T12" fmla="*/ 5 w 131"/>
                <a:gd name="T13" fmla="*/ 41 h 101"/>
                <a:gd name="T14" fmla="*/ 0 w 131"/>
                <a:gd name="T15" fmla="*/ 30 h 101"/>
                <a:gd name="T16" fmla="*/ 16 w 131"/>
                <a:gd name="T17" fmla="*/ 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" h="101">
                  <a:moveTo>
                    <a:pt x="16" y="2"/>
                  </a:moveTo>
                  <a:cubicBezTo>
                    <a:pt x="21" y="0"/>
                    <a:pt x="25" y="0"/>
                    <a:pt x="28" y="1"/>
                  </a:cubicBezTo>
                  <a:cubicBezTo>
                    <a:pt x="131" y="62"/>
                    <a:pt x="131" y="62"/>
                    <a:pt x="131" y="62"/>
                  </a:cubicBezTo>
                  <a:cubicBezTo>
                    <a:pt x="128" y="60"/>
                    <a:pt x="124" y="60"/>
                    <a:pt x="120" y="63"/>
                  </a:cubicBezTo>
                  <a:cubicBezTo>
                    <a:pt x="111" y="68"/>
                    <a:pt x="104" y="80"/>
                    <a:pt x="104" y="91"/>
                  </a:cubicBezTo>
                  <a:cubicBezTo>
                    <a:pt x="104" y="96"/>
                    <a:pt x="106" y="99"/>
                    <a:pt x="108" y="101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2" y="39"/>
                    <a:pt x="0" y="35"/>
                    <a:pt x="0" y="30"/>
                  </a:cubicBezTo>
                  <a:cubicBezTo>
                    <a:pt x="0" y="20"/>
                    <a:pt x="7" y="8"/>
                    <a:pt x="16" y="2"/>
                  </a:cubicBezTo>
                  <a:close/>
                </a:path>
              </a:pathLst>
            </a:custGeom>
            <a:solidFill>
              <a:srgbClr val="0757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" name="Freeform 691">
              <a:extLst>
                <a:ext uri="{FF2B5EF4-FFF2-40B4-BE49-F238E27FC236}">
                  <a16:creationId xmlns:a16="http://schemas.microsoft.com/office/drawing/2014/main" id="{3DABA33D-7599-9944-96E1-248F3E0306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407" y="2483391"/>
              <a:ext cx="343444" cy="500682"/>
            </a:xfrm>
            <a:custGeom>
              <a:avLst/>
              <a:gdLst>
                <a:gd name="T0" fmla="*/ 16 w 32"/>
                <a:gd name="T1" fmla="*/ 5 h 47"/>
                <a:gd name="T2" fmla="*/ 32 w 32"/>
                <a:gd name="T3" fmla="*/ 14 h 47"/>
                <a:gd name="T4" fmla="*/ 16 w 32"/>
                <a:gd name="T5" fmla="*/ 42 h 47"/>
                <a:gd name="T6" fmla="*/ 0 w 32"/>
                <a:gd name="T7" fmla="*/ 33 h 47"/>
                <a:gd name="T8" fmla="*/ 16 w 32"/>
                <a:gd name="T9" fmla="*/ 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47">
                  <a:moveTo>
                    <a:pt x="16" y="5"/>
                  </a:moveTo>
                  <a:cubicBezTo>
                    <a:pt x="25" y="0"/>
                    <a:pt x="32" y="4"/>
                    <a:pt x="32" y="14"/>
                  </a:cubicBezTo>
                  <a:cubicBezTo>
                    <a:pt x="32" y="24"/>
                    <a:pt x="25" y="37"/>
                    <a:pt x="16" y="42"/>
                  </a:cubicBezTo>
                  <a:cubicBezTo>
                    <a:pt x="7" y="47"/>
                    <a:pt x="0" y="43"/>
                    <a:pt x="0" y="33"/>
                  </a:cubicBezTo>
                  <a:cubicBezTo>
                    <a:pt x="0" y="22"/>
                    <a:pt x="7" y="10"/>
                    <a:pt x="16" y="5"/>
                  </a:cubicBezTo>
                  <a:close/>
                </a:path>
              </a:pathLst>
            </a:custGeom>
            <a:solidFill>
              <a:srgbClr val="053D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" name="Freeform 686">
              <a:extLst>
                <a:ext uri="{FF2B5EF4-FFF2-40B4-BE49-F238E27FC236}">
                  <a16:creationId xmlns:a16="http://schemas.microsoft.com/office/drawing/2014/main" id="{16A414F2-18E2-1043-8DAF-943F60A9BD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3253" y="848937"/>
              <a:ext cx="1667559" cy="893778"/>
            </a:xfrm>
            <a:custGeom>
              <a:avLst/>
              <a:gdLst>
                <a:gd name="T0" fmla="*/ 78 w 156"/>
                <a:gd name="T1" fmla="*/ 84 h 84"/>
                <a:gd name="T2" fmla="*/ 135 w 156"/>
                <a:gd name="T3" fmla="*/ 70 h 84"/>
                <a:gd name="T4" fmla="*/ 156 w 156"/>
                <a:gd name="T5" fmla="*/ 42 h 84"/>
                <a:gd name="T6" fmla="*/ 135 w 156"/>
                <a:gd name="T7" fmla="*/ 14 h 84"/>
                <a:gd name="T8" fmla="*/ 78 w 156"/>
                <a:gd name="T9" fmla="*/ 0 h 84"/>
                <a:gd name="T10" fmla="*/ 22 w 156"/>
                <a:gd name="T11" fmla="*/ 14 h 84"/>
                <a:gd name="T12" fmla="*/ 0 w 156"/>
                <a:gd name="T13" fmla="*/ 42 h 84"/>
                <a:gd name="T14" fmla="*/ 21 w 156"/>
                <a:gd name="T15" fmla="*/ 70 h 84"/>
                <a:gd name="T16" fmla="*/ 78 w 156"/>
                <a:gd name="T17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84">
                  <a:moveTo>
                    <a:pt x="78" y="84"/>
                  </a:moveTo>
                  <a:cubicBezTo>
                    <a:pt x="99" y="84"/>
                    <a:pt x="120" y="79"/>
                    <a:pt x="135" y="70"/>
                  </a:cubicBezTo>
                  <a:cubicBezTo>
                    <a:pt x="148" y="62"/>
                    <a:pt x="156" y="52"/>
                    <a:pt x="156" y="42"/>
                  </a:cubicBezTo>
                  <a:cubicBezTo>
                    <a:pt x="156" y="32"/>
                    <a:pt x="149" y="22"/>
                    <a:pt x="135" y="14"/>
                  </a:cubicBezTo>
                  <a:cubicBezTo>
                    <a:pt x="120" y="5"/>
                    <a:pt x="100" y="0"/>
                    <a:pt x="78" y="0"/>
                  </a:cubicBezTo>
                  <a:cubicBezTo>
                    <a:pt x="57" y="0"/>
                    <a:pt x="37" y="5"/>
                    <a:pt x="22" y="14"/>
                  </a:cubicBezTo>
                  <a:cubicBezTo>
                    <a:pt x="8" y="22"/>
                    <a:pt x="0" y="32"/>
                    <a:pt x="0" y="42"/>
                  </a:cubicBezTo>
                  <a:cubicBezTo>
                    <a:pt x="0" y="52"/>
                    <a:pt x="8" y="62"/>
                    <a:pt x="21" y="70"/>
                  </a:cubicBezTo>
                  <a:cubicBezTo>
                    <a:pt x="36" y="79"/>
                    <a:pt x="56" y="84"/>
                    <a:pt x="78" y="84"/>
                  </a:cubicBezTo>
                  <a:close/>
                </a:path>
              </a:pathLst>
            </a:custGeom>
            <a:solidFill>
              <a:schemeClr val="bg1">
                <a:alpha val="41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7D62A6B-EE51-B76D-AE9B-4591875CD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4992" y="5798979"/>
            <a:ext cx="918319" cy="9197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C41A9-BFE4-5636-DD45-8ABF5FAC3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623458"/>
            <a:ext cx="5958840" cy="615553"/>
          </a:xfrm>
        </p:spPr>
        <p:txBody>
          <a:bodyPr/>
          <a:lstStyle/>
          <a:p>
            <a:r>
              <a:rPr lang="en-US" dirty="0"/>
              <a:t>What is Prediabetes?</a:t>
            </a:r>
          </a:p>
        </p:txBody>
      </p:sp>
      <p:pic>
        <p:nvPicPr>
          <p:cNvPr id="6" name="object 5">
            <a:extLst>
              <a:ext uri="{FF2B5EF4-FFF2-40B4-BE49-F238E27FC236}">
                <a16:creationId xmlns:a16="http://schemas.microsoft.com/office/drawing/2014/main" id="{2960214B-337C-DE3C-86ED-6B7FF072801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22108" y="3650726"/>
            <a:ext cx="3361181" cy="1919477"/>
          </a:xfrm>
          <a:prstGeom prst="rect">
            <a:avLst/>
          </a:prstGeom>
        </p:spPr>
      </p:pic>
      <p:pic>
        <p:nvPicPr>
          <p:cNvPr id="8" name="object 7">
            <a:extLst>
              <a:ext uri="{FF2B5EF4-FFF2-40B4-BE49-F238E27FC236}">
                <a16:creationId xmlns:a16="http://schemas.microsoft.com/office/drawing/2014/main" id="{789D5439-4D74-F8C5-76EE-F422F5B48BF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58101" y="1339564"/>
            <a:ext cx="2254757" cy="1283208"/>
          </a:xfrm>
          <a:prstGeom prst="rect">
            <a:avLst/>
          </a:prstGeom>
        </p:spPr>
      </p:pic>
      <p:sp>
        <p:nvSpPr>
          <p:cNvPr id="9" name="object 8">
            <a:extLst>
              <a:ext uri="{FF2B5EF4-FFF2-40B4-BE49-F238E27FC236}">
                <a16:creationId xmlns:a16="http://schemas.microsoft.com/office/drawing/2014/main" id="{6BB67819-2F3A-A4B6-391F-8EB61989FC0F}"/>
              </a:ext>
            </a:extLst>
          </p:cNvPr>
          <p:cNvSpPr txBox="1"/>
          <p:nvPr/>
        </p:nvSpPr>
        <p:spPr>
          <a:xfrm>
            <a:off x="632460" y="1981168"/>
            <a:ext cx="8050784" cy="2105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" marR="100330">
              <a:lnSpc>
                <a:spcPct val="100000"/>
              </a:lnSpc>
              <a:spcBef>
                <a:spcPts val="100"/>
              </a:spcBef>
            </a:pPr>
            <a:r>
              <a:rPr sz="3600" b="1" spc="-10" dirty="0">
                <a:solidFill>
                  <a:srgbClr val="15468F"/>
                </a:solidFill>
                <a:latin typeface="Arial"/>
                <a:cs typeface="Arial"/>
              </a:rPr>
              <a:t>Prediabetes</a:t>
            </a:r>
            <a:r>
              <a:rPr sz="3600" b="1" spc="-75" dirty="0">
                <a:solidFill>
                  <a:srgbClr val="15468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1A1617"/>
                </a:solidFill>
                <a:latin typeface="Arial"/>
                <a:cs typeface="Arial"/>
              </a:rPr>
              <a:t>occurs</a:t>
            </a:r>
            <a:r>
              <a:rPr sz="3600" spc="-85" dirty="0">
                <a:solidFill>
                  <a:srgbClr val="1A1617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1A1617"/>
                </a:solidFill>
                <a:latin typeface="Arial"/>
                <a:cs typeface="Arial"/>
              </a:rPr>
              <a:t>when</a:t>
            </a:r>
            <a:r>
              <a:rPr sz="3600" spc="-85" dirty="0">
                <a:solidFill>
                  <a:srgbClr val="1A1617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1A1617"/>
                </a:solidFill>
                <a:latin typeface="Arial"/>
                <a:cs typeface="Arial"/>
              </a:rPr>
              <a:t>blood</a:t>
            </a:r>
            <a:r>
              <a:rPr sz="3600" spc="-80" dirty="0">
                <a:solidFill>
                  <a:srgbClr val="1A1617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1A1617"/>
                </a:solidFill>
                <a:latin typeface="Arial"/>
                <a:cs typeface="Arial"/>
              </a:rPr>
              <a:t>sugar</a:t>
            </a:r>
            <a:r>
              <a:rPr sz="3600" spc="-85" dirty="0">
                <a:solidFill>
                  <a:srgbClr val="1A1617"/>
                </a:solidFill>
                <a:latin typeface="Arial"/>
                <a:cs typeface="Arial"/>
              </a:rPr>
              <a:t> </a:t>
            </a:r>
            <a:r>
              <a:rPr sz="3600" spc="-10" dirty="0">
                <a:solidFill>
                  <a:srgbClr val="1A1617"/>
                </a:solidFill>
                <a:latin typeface="Arial"/>
                <a:cs typeface="Arial"/>
              </a:rPr>
              <a:t>levels </a:t>
            </a:r>
            <a:r>
              <a:rPr sz="3600" dirty="0">
                <a:solidFill>
                  <a:srgbClr val="1A1617"/>
                </a:solidFill>
                <a:latin typeface="Arial"/>
                <a:cs typeface="Arial"/>
              </a:rPr>
              <a:t>are</a:t>
            </a:r>
            <a:r>
              <a:rPr sz="3600" spc="-60" dirty="0">
                <a:solidFill>
                  <a:srgbClr val="1A1617"/>
                </a:solidFill>
                <a:latin typeface="Arial"/>
                <a:cs typeface="Arial"/>
              </a:rPr>
              <a:t> </a:t>
            </a:r>
            <a:r>
              <a:rPr sz="3600" u="sng" dirty="0">
                <a:solidFill>
                  <a:srgbClr val="1A1617"/>
                </a:solidFill>
                <a:latin typeface="Arial"/>
                <a:cs typeface="Arial"/>
              </a:rPr>
              <a:t>higher</a:t>
            </a:r>
            <a:r>
              <a:rPr sz="3600" u="sng" spc="-40" dirty="0">
                <a:solidFill>
                  <a:srgbClr val="1A1617"/>
                </a:solidFill>
                <a:latin typeface="Arial"/>
                <a:cs typeface="Arial"/>
              </a:rPr>
              <a:t> </a:t>
            </a:r>
            <a:r>
              <a:rPr sz="3600" u="sng" dirty="0">
                <a:solidFill>
                  <a:srgbClr val="1A1617"/>
                </a:solidFill>
                <a:latin typeface="Arial"/>
                <a:cs typeface="Arial"/>
              </a:rPr>
              <a:t>than</a:t>
            </a:r>
            <a:r>
              <a:rPr sz="3600" u="sng" spc="-55" dirty="0">
                <a:solidFill>
                  <a:srgbClr val="1A1617"/>
                </a:solidFill>
                <a:latin typeface="Arial"/>
                <a:cs typeface="Arial"/>
              </a:rPr>
              <a:t> </a:t>
            </a:r>
            <a:r>
              <a:rPr sz="3600" u="sng" dirty="0">
                <a:solidFill>
                  <a:srgbClr val="1A1617"/>
                </a:solidFill>
                <a:latin typeface="Arial"/>
                <a:cs typeface="Arial"/>
              </a:rPr>
              <a:t>normal</a:t>
            </a:r>
            <a:r>
              <a:rPr sz="3600" u="sng" spc="-50" dirty="0">
                <a:solidFill>
                  <a:srgbClr val="1A1617"/>
                </a:solidFill>
                <a:latin typeface="Arial"/>
                <a:cs typeface="Arial"/>
              </a:rPr>
              <a:t> </a:t>
            </a:r>
            <a:r>
              <a:rPr sz="3600" u="sng" dirty="0">
                <a:solidFill>
                  <a:srgbClr val="1A1617"/>
                </a:solidFill>
                <a:latin typeface="Arial"/>
                <a:cs typeface="Arial"/>
              </a:rPr>
              <a:t>but</a:t>
            </a:r>
            <a:r>
              <a:rPr sz="3600" u="sng" spc="-55" dirty="0">
                <a:solidFill>
                  <a:srgbClr val="1A1617"/>
                </a:solidFill>
                <a:latin typeface="Arial"/>
                <a:cs typeface="Arial"/>
              </a:rPr>
              <a:t> </a:t>
            </a:r>
            <a:r>
              <a:rPr sz="3600" u="sng" dirty="0">
                <a:solidFill>
                  <a:srgbClr val="1A1617"/>
                </a:solidFill>
                <a:latin typeface="Arial"/>
                <a:cs typeface="Arial"/>
              </a:rPr>
              <a:t>not</a:t>
            </a:r>
            <a:r>
              <a:rPr sz="3600" u="sng" spc="-60" dirty="0">
                <a:solidFill>
                  <a:srgbClr val="1A1617"/>
                </a:solidFill>
                <a:latin typeface="Arial"/>
                <a:cs typeface="Arial"/>
              </a:rPr>
              <a:t> </a:t>
            </a:r>
            <a:r>
              <a:rPr sz="3600" u="sng" dirty="0">
                <a:solidFill>
                  <a:srgbClr val="1A1617"/>
                </a:solidFill>
                <a:latin typeface="Arial"/>
                <a:cs typeface="Arial"/>
              </a:rPr>
              <a:t>as</a:t>
            </a:r>
            <a:r>
              <a:rPr sz="3600" u="sng" spc="-55" dirty="0">
                <a:solidFill>
                  <a:srgbClr val="1A1617"/>
                </a:solidFill>
                <a:latin typeface="Arial"/>
                <a:cs typeface="Arial"/>
              </a:rPr>
              <a:t> </a:t>
            </a:r>
            <a:r>
              <a:rPr sz="3600" u="sng" dirty="0">
                <a:solidFill>
                  <a:srgbClr val="1A1617"/>
                </a:solidFill>
                <a:latin typeface="Arial"/>
                <a:cs typeface="Arial"/>
              </a:rPr>
              <a:t>high</a:t>
            </a:r>
            <a:r>
              <a:rPr sz="3600" u="sng" spc="-50" dirty="0">
                <a:solidFill>
                  <a:srgbClr val="1A1617"/>
                </a:solidFill>
                <a:latin typeface="Arial"/>
                <a:cs typeface="Arial"/>
              </a:rPr>
              <a:t> </a:t>
            </a:r>
            <a:r>
              <a:rPr sz="3600" u="sng" spc="-35" dirty="0">
                <a:solidFill>
                  <a:srgbClr val="1A1617"/>
                </a:solidFill>
                <a:latin typeface="Arial"/>
                <a:cs typeface="Arial"/>
              </a:rPr>
              <a:t>as </a:t>
            </a:r>
            <a:r>
              <a:rPr sz="3600" u="sng" dirty="0">
                <a:solidFill>
                  <a:srgbClr val="1A1617"/>
                </a:solidFill>
                <a:latin typeface="Arial"/>
                <a:cs typeface="Arial"/>
              </a:rPr>
              <a:t>they</a:t>
            </a:r>
            <a:r>
              <a:rPr sz="3600" u="sng" spc="-50" dirty="0">
                <a:solidFill>
                  <a:srgbClr val="1A1617"/>
                </a:solidFill>
                <a:latin typeface="Arial"/>
                <a:cs typeface="Arial"/>
              </a:rPr>
              <a:t> </a:t>
            </a:r>
            <a:r>
              <a:rPr sz="3600" u="sng" dirty="0">
                <a:solidFill>
                  <a:srgbClr val="1A1617"/>
                </a:solidFill>
                <a:latin typeface="Arial"/>
                <a:cs typeface="Arial"/>
              </a:rPr>
              <a:t>would</a:t>
            </a:r>
            <a:r>
              <a:rPr sz="3600" u="sng" spc="-45" dirty="0">
                <a:solidFill>
                  <a:srgbClr val="1A1617"/>
                </a:solidFill>
                <a:latin typeface="Arial"/>
                <a:cs typeface="Arial"/>
              </a:rPr>
              <a:t> </a:t>
            </a:r>
            <a:r>
              <a:rPr sz="3600" u="sng" dirty="0">
                <a:solidFill>
                  <a:srgbClr val="1A1617"/>
                </a:solidFill>
                <a:latin typeface="Arial"/>
                <a:cs typeface="Arial"/>
              </a:rPr>
              <a:t>be</a:t>
            </a:r>
            <a:r>
              <a:rPr sz="3600" u="sng" spc="-50" dirty="0">
                <a:solidFill>
                  <a:srgbClr val="1A1617"/>
                </a:solidFill>
                <a:latin typeface="Arial"/>
                <a:cs typeface="Arial"/>
              </a:rPr>
              <a:t> </a:t>
            </a:r>
            <a:r>
              <a:rPr sz="3600" u="sng" dirty="0">
                <a:solidFill>
                  <a:srgbClr val="1A1617"/>
                </a:solidFill>
                <a:latin typeface="Arial"/>
                <a:cs typeface="Arial"/>
              </a:rPr>
              <a:t>in</a:t>
            </a:r>
            <a:r>
              <a:rPr sz="3600" u="sng" spc="-50" dirty="0">
                <a:solidFill>
                  <a:srgbClr val="1A1617"/>
                </a:solidFill>
                <a:latin typeface="Arial"/>
                <a:cs typeface="Arial"/>
              </a:rPr>
              <a:t> </a:t>
            </a:r>
            <a:r>
              <a:rPr sz="3600" u="sng" spc="-10" dirty="0">
                <a:solidFill>
                  <a:srgbClr val="1A1617"/>
                </a:solidFill>
                <a:latin typeface="Arial"/>
                <a:cs typeface="Arial"/>
              </a:rPr>
              <a:t>diabetes</a:t>
            </a:r>
            <a:r>
              <a:rPr sz="3600" spc="-10" dirty="0">
                <a:solidFill>
                  <a:srgbClr val="1A1617"/>
                </a:solidFill>
                <a:latin typeface="Arial"/>
                <a:cs typeface="Arial"/>
              </a:rPr>
              <a:t>.</a:t>
            </a:r>
            <a:r>
              <a:rPr lang="en-US" sz="3600" dirty="0"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Arial Black"/>
                <a:cs typeface="Arial Black"/>
              </a:rPr>
              <a:t>DIABETES.</a:t>
            </a:r>
            <a:endParaRPr sz="2800" dirty="0">
              <a:latin typeface="Arial Black"/>
              <a:cs typeface="Arial Black"/>
            </a:endParaRPr>
          </a:p>
        </p:txBody>
      </p:sp>
      <p:grpSp>
        <p:nvGrpSpPr>
          <p:cNvPr id="18" name="object 44">
            <a:extLst>
              <a:ext uri="{FF2B5EF4-FFF2-40B4-BE49-F238E27FC236}">
                <a16:creationId xmlns:a16="http://schemas.microsoft.com/office/drawing/2014/main" id="{55B5EB9C-BAF4-1C31-FD11-5A26E46025F4}"/>
              </a:ext>
            </a:extLst>
          </p:cNvPr>
          <p:cNvGrpSpPr/>
          <p:nvPr/>
        </p:nvGrpSpPr>
        <p:grpSpPr>
          <a:xfrm>
            <a:off x="509016" y="5011673"/>
            <a:ext cx="11683365" cy="1846580"/>
            <a:chOff x="509016" y="5011673"/>
            <a:chExt cx="11683365" cy="1846580"/>
          </a:xfrm>
        </p:grpSpPr>
        <p:pic>
          <p:nvPicPr>
            <p:cNvPr id="19" name="object 45">
              <a:extLst>
                <a:ext uri="{FF2B5EF4-FFF2-40B4-BE49-F238E27FC236}">
                  <a16:creationId xmlns:a16="http://schemas.microsoft.com/office/drawing/2014/main" id="{871573A4-C617-86D5-600D-839E4587621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9016" y="5011673"/>
              <a:ext cx="11682984" cy="1846292"/>
            </a:xfrm>
            <a:prstGeom prst="rect">
              <a:avLst/>
            </a:prstGeom>
          </p:spPr>
        </p:pic>
        <p:sp>
          <p:nvSpPr>
            <p:cNvPr id="20" name="object 46">
              <a:extLst>
                <a:ext uri="{FF2B5EF4-FFF2-40B4-BE49-F238E27FC236}">
                  <a16:creationId xmlns:a16="http://schemas.microsoft.com/office/drawing/2014/main" id="{9F7ED555-F489-7E77-BDDF-DC839BEB8AFE}"/>
                </a:ext>
              </a:extLst>
            </p:cNvPr>
            <p:cNvSpPr/>
            <p:nvPr/>
          </p:nvSpPr>
          <p:spPr>
            <a:xfrm>
              <a:off x="509016" y="6284213"/>
              <a:ext cx="11683365" cy="574040"/>
            </a:xfrm>
            <a:custGeom>
              <a:avLst/>
              <a:gdLst/>
              <a:ahLst/>
              <a:cxnLst/>
              <a:rect l="l" t="t" r="r" b="b"/>
              <a:pathLst>
                <a:path w="11683365" h="574040">
                  <a:moveTo>
                    <a:pt x="11682984" y="0"/>
                  </a:moveTo>
                  <a:lnTo>
                    <a:pt x="11573560" y="24520"/>
                  </a:lnTo>
                  <a:lnTo>
                    <a:pt x="11497402" y="40475"/>
                  </a:lnTo>
                  <a:lnTo>
                    <a:pt x="11418737" y="56121"/>
                  </a:lnTo>
                  <a:lnTo>
                    <a:pt x="11337618" y="71461"/>
                  </a:lnTo>
                  <a:lnTo>
                    <a:pt x="11254094" y="86497"/>
                  </a:lnTo>
                  <a:lnTo>
                    <a:pt x="11168219" y="101233"/>
                  </a:lnTo>
                  <a:lnTo>
                    <a:pt x="11080043" y="115671"/>
                  </a:lnTo>
                  <a:lnTo>
                    <a:pt x="10989618" y="129815"/>
                  </a:lnTo>
                  <a:lnTo>
                    <a:pt x="10896996" y="143667"/>
                  </a:lnTo>
                  <a:lnTo>
                    <a:pt x="10802228" y="157231"/>
                  </a:lnTo>
                  <a:lnTo>
                    <a:pt x="10705365" y="170509"/>
                  </a:lnTo>
                  <a:lnTo>
                    <a:pt x="10606461" y="183505"/>
                  </a:lnTo>
                  <a:lnTo>
                    <a:pt x="10505565" y="196221"/>
                  </a:lnTo>
                  <a:lnTo>
                    <a:pt x="10402729" y="208661"/>
                  </a:lnTo>
                  <a:lnTo>
                    <a:pt x="10244952" y="226809"/>
                  </a:lnTo>
                  <a:lnTo>
                    <a:pt x="10083101" y="244352"/>
                  </a:lnTo>
                  <a:lnTo>
                    <a:pt x="9917350" y="261300"/>
                  </a:lnTo>
                  <a:lnTo>
                    <a:pt x="9747874" y="277662"/>
                  </a:lnTo>
                  <a:lnTo>
                    <a:pt x="9574846" y="293450"/>
                  </a:lnTo>
                  <a:lnTo>
                    <a:pt x="9398440" y="308674"/>
                  </a:lnTo>
                  <a:lnTo>
                    <a:pt x="9218830" y="323342"/>
                  </a:lnTo>
                  <a:lnTo>
                    <a:pt x="8974668" y="342056"/>
                  </a:lnTo>
                  <a:lnTo>
                    <a:pt x="8725533" y="359825"/>
                  </a:lnTo>
                  <a:lnTo>
                    <a:pt x="8471836" y="376674"/>
                  </a:lnTo>
                  <a:lnTo>
                    <a:pt x="8213992" y="392628"/>
                  </a:lnTo>
                  <a:lnTo>
                    <a:pt x="7952411" y="407710"/>
                  </a:lnTo>
                  <a:lnTo>
                    <a:pt x="7620811" y="425372"/>
                  </a:lnTo>
                  <a:lnTo>
                    <a:pt x="7284823" y="441757"/>
                  </a:lnTo>
                  <a:lnTo>
                    <a:pt x="6945255" y="456910"/>
                  </a:lnTo>
                  <a:lnTo>
                    <a:pt x="6602911" y="470880"/>
                  </a:lnTo>
                  <a:lnTo>
                    <a:pt x="6189569" y="486146"/>
                  </a:lnTo>
                  <a:lnTo>
                    <a:pt x="5774783" y="499855"/>
                  </a:lnTo>
                  <a:lnTo>
                    <a:pt x="5290899" y="513990"/>
                  </a:lnTo>
                  <a:lnTo>
                    <a:pt x="4740639" y="527850"/>
                  </a:lnTo>
                  <a:lnTo>
                    <a:pt x="4196475" y="539447"/>
                  </a:lnTo>
                  <a:lnTo>
                    <a:pt x="3595687" y="550026"/>
                  </a:lnTo>
                  <a:lnTo>
                    <a:pt x="2884395" y="559795"/>
                  </a:lnTo>
                  <a:lnTo>
                    <a:pt x="2087464" y="567500"/>
                  </a:lnTo>
                  <a:lnTo>
                    <a:pt x="1191534" y="572433"/>
                  </a:lnTo>
                  <a:lnTo>
                    <a:pt x="0" y="573493"/>
                  </a:lnTo>
                  <a:lnTo>
                    <a:pt x="11682984" y="573493"/>
                  </a:lnTo>
                  <a:lnTo>
                    <a:pt x="11682984" y="0"/>
                  </a:lnTo>
                  <a:close/>
                </a:path>
              </a:pathLst>
            </a:custGeom>
            <a:solidFill>
              <a:srgbClr val="FFFFFF">
                <a:alpha val="4588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47">
              <a:extLst>
                <a:ext uri="{FF2B5EF4-FFF2-40B4-BE49-F238E27FC236}">
                  <a16:creationId xmlns:a16="http://schemas.microsoft.com/office/drawing/2014/main" id="{CFE83D85-FEB3-441D-433E-FC888EB569FA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083289" y="5804915"/>
              <a:ext cx="918209" cy="9197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230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4180" y="448691"/>
            <a:ext cx="6943725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10" dirty="0"/>
              <a:t>Why</a:t>
            </a:r>
            <a:r>
              <a:rPr spc="-270" dirty="0"/>
              <a:t> </a:t>
            </a:r>
            <a:r>
              <a:rPr spc="-85" dirty="0"/>
              <a:t>is</a:t>
            </a:r>
            <a:r>
              <a:rPr spc="-254" dirty="0"/>
              <a:t> </a:t>
            </a:r>
            <a:r>
              <a:rPr spc="-155" dirty="0"/>
              <a:t>Prediabetes</a:t>
            </a:r>
            <a:r>
              <a:rPr spc="-250" dirty="0"/>
              <a:t> </a:t>
            </a:r>
            <a:r>
              <a:rPr spc="-125" dirty="0"/>
              <a:t>important?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19202" y="6213347"/>
            <a:ext cx="311721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050" i="1" baseline="27777" dirty="0">
                <a:solidFill>
                  <a:srgbClr val="A6A6A6"/>
                </a:solidFill>
                <a:latin typeface="Arial"/>
                <a:cs typeface="Arial"/>
              </a:rPr>
              <a:t>1</a:t>
            </a:r>
            <a:r>
              <a:rPr sz="1050" i="1" spc="-30" baseline="27777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A6A6A6"/>
                </a:solidFill>
                <a:latin typeface="Arial"/>
                <a:cs typeface="Arial"/>
              </a:rPr>
              <a:t>CDC,</a:t>
            </a:r>
            <a:r>
              <a:rPr sz="1100" i="1" spc="-3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A6A6A6"/>
                </a:solidFill>
                <a:latin typeface="Arial"/>
                <a:cs typeface="Arial"/>
              </a:rPr>
              <a:t>National</a:t>
            </a:r>
            <a:r>
              <a:rPr sz="1100" i="1" spc="-3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A6A6A6"/>
                </a:solidFill>
                <a:latin typeface="Arial"/>
                <a:cs typeface="Arial"/>
              </a:rPr>
              <a:t>Diabetes</a:t>
            </a:r>
            <a:r>
              <a:rPr sz="1100" i="1" spc="-3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A6A6A6"/>
                </a:solidFill>
                <a:latin typeface="Arial"/>
                <a:cs typeface="Arial"/>
              </a:rPr>
              <a:t>Statistics</a:t>
            </a:r>
            <a:r>
              <a:rPr sz="1100" i="1" spc="-5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A6A6A6"/>
                </a:solidFill>
                <a:latin typeface="Arial"/>
                <a:cs typeface="Arial"/>
              </a:rPr>
              <a:t>Report,</a:t>
            </a:r>
            <a:r>
              <a:rPr sz="1100" i="1" spc="-5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100" i="1" spc="-20" dirty="0">
                <a:solidFill>
                  <a:srgbClr val="A6A6A6"/>
                </a:solidFill>
                <a:latin typeface="Arial"/>
                <a:cs typeface="Arial"/>
              </a:rPr>
              <a:t>2017.</a:t>
            </a:r>
            <a:endParaRPr sz="11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</a:pPr>
            <a:r>
              <a:rPr sz="1050" i="1" baseline="27777" dirty="0">
                <a:solidFill>
                  <a:srgbClr val="A6A6A6"/>
                </a:solidFill>
                <a:latin typeface="Arial"/>
                <a:cs typeface="Arial"/>
              </a:rPr>
              <a:t>2</a:t>
            </a:r>
            <a:r>
              <a:rPr sz="1050" i="1" spc="135" baseline="27777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A6A6A6"/>
                </a:solidFill>
                <a:latin typeface="Arial"/>
                <a:cs typeface="Arial"/>
              </a:rPr>
              <a:t>Circulation.</a:t>
            </a:r>
            <a:r>
              <a:rPr sz="1100" i="1" spc="-1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A6A6A6"/>
                </a:solidFill>
                <a:latin typeface="Arial"/>
                <a:cs typeface="Arial"/>
              </a:rPr>
              <a:t>2000</a:t>
            </a:r>
            <a:r>
              <a:rPr sz="1100" i="1" spc="-2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A6A6A6"/>
                </a:solidFill>
                <a:latin typeface="Arial"/>
                <a:cs typeface="Arial"/>
              </a:rPr>
              <a:t>&amp;</a:t>
            </a:r>
            <a:r>
              <a:rPr sz="1100" i="1" spc="-2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100" i="1" spc="-20" dirty="0">
                <a:solidFill>
                  <a:srgbClr val="A6A6A6"/>
                </a:solidFill>
                <a:latin typeface="Arial"/>
                <a:cs typeface="Arial"/>
              </a:rPr>
              <a:t>2005</a:t>
            </a:r>
            <a:endParaRPr sz="11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</a:pPr>
            <a:r>
              <a:rPr sz="1050" i="1" baseline="27777" dirty="0">
                <a:solidFill>
                  <a:srgbClr val="A6A6A6"/>
                </a:solidFill>
                <a:latin typeface="Arial"/>
                <a:cs typeface="Arial"/>
              </a:rPr>
              <a:t>3</a:t>
            </a:r>
            <a:r>
              <a:rPr sz="1050" i="1" spc="135" baseline="27777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A6A6A6"/>
                </a:solidFill>
                <a:latin typeface="Arial"/>
                <a:cs typeface="Arial"/>
              </a:rPr>
              <a:t>Diabetes</a:t>
            </a:r>
            <a:r>
              <a:rPr sz="1100" i="1" spc="-2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A6A6A6"/>
                </a:solidFill>
                <a:latin typeface="Arial"/>
                <a:cs typeface="Arial"/>
              </a:rPr>
              <a:t>Care.</a:t>
            </a:r>
            <a:r>
              <a:rPr sz="1100" i="1" spc="-2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100" i="1" spc="-20" dirty="0">
                <a:solidFill>
                  <a:srgbClr val="A6A6A6"/>
                </a:solidFill>
                <a:latin typeface="Arial"/>
                <a:cs typeface="Arial"/>
              </a:rPr>
              <a:t>2007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9391578" y="1579477"/>
            <a:ext cx="1633220" cy="3519088"/>
            <a:chOff x="7917278" y="0"/>
            <a:chExt cx="3442970" cy="526859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17278" y="71192"/>
              <a:ext cx="3442898" cy="519707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38921" y="0"/>
              <a:ext cx="3035807" cy="4955286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604195" y="2319146"/>
            <a:ext cx="6795134" cy="36752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 algn="just">
              <a:lnSpc>
                <a:spcPts val="5680"/>
              </a:lnSpc>
              <a:spcBef>
                <a:spcPts val="100"/>
              </a:spcBef>
            </a:pPr>
            <a:r>
              <a:rPr lang="en-US" sz="4000" spc="-100" dirty="0">
                <a:solidFill>
                  <a:srgbClr val="404040"/>
                </a:solidFill>
                <a:latin typeface="Arial Black"/>
                <a:cs typeface="Arial Black"/>
              </a:rPr>
              <a:t>115</a:t>
            </a:r>
            <a:r>
              <a:rPr sz="4000" spc="-395" dirty="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4000" spc="-190" dirty="0">
                <a:solidFill>
                  <a:srgbClr val="404040"/>
                </a:solidFill>
                <a:latin typeface="Arial Black"/>
                <a:cs typeface="Arial Black"/>
              </a:rPr>
              <a:t>million</a:t>
            </a:r>
            <a:r>
              <a:rPr sz="4000" spc="-380" dirty="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4000" spc="-10" dirty="0">
                <a:solidFill>
                  <a:srgbClr val="404040"/>
                </a:solidFill>
                <a:latin typeface="Arial Black"/>
                <a:cs typeface="Arial Black"/>
              </a:rPr>
              <a:t>people</a:t>
            </a:r>
            <a:endParaRPr sz="4000" dirty="0">
              <a:latin typeface="Arial Black"/>
              <a:cs typeface="Arial Black"/>
            </a:endParaRPr>
          </a:p>
          <a:p>
            <a:pPr marL="25400" marR="488950" algn="just">
              <a:lnSpc>
                <a:spcPts val="3360"/>
              </a:lnSpc>
              <a:spcBef>
                <a:spcPts val="30"/>
              </a:spcBef>
            </a:pP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–</a:t>
            </a:r>
            <a:r>
              <a:rPr sz="2800" spc="-4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lang="en-US" sz="2800" dirty="0">
                <a:solidFill>
                  <a:srgbClr val="404040"/>
                </a:solidFill>
                <a:latin typeface="Arial"/>
                <a:cs typeface="Arial"/>
              </a:rPr>
              <a:t>42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%</a:t>
            </a:r>
            <a:r>
              <a:rPr sz="2800" spc="-3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of</a:t>
            </a:r>
            <a:r>
              <a:rPr sz="2800" spc="-3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US</a:t>
            </a:r>
            <a:r>
              <a:rPr sz="2800" spc="-5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adults</a:t>
            </a:r>
            <a:r>
              <a:rPr sz="2800" spc="-4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–</a:t>
            </a:r>
            <a:r>
              <a:rPr sz="2800" spc="-4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have</a:t>
            </a:r>
            <a:r>
              <a:rPr sz="2800" spc="-3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Arial"/>
                <a:cs typeface="Arial"/>
              </a:rPr>
              <a:t>prediabetes,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which</a:t>
            </a:r>
            <a:r>
              <a:rPr sz="2800" spc="-7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raises</a:t>
            </a:r>
            <a:r>
              <a:rPr sz="2800" spc="-7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Arial"/>
                <a:cs typeface="Arial"/>
              </a:rPr>
              <a:t>short-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term</a:t>
            </a:r>
            <a:r>
              <a:rPr sz="2800" spc="-7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absolute</a:t>
            </a:r>
            <a:r>
              <a:rPr sz="2800" spc="-7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risk</a:t>
            </a:r>
            <a:r>
              <a:rPr sz="2800" spc="-7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404040"/>
                </a:solidFill>
                <a:latin typeface="Arial"/>
                <a:cs typeface="Arial"/>
              </a:rPr>
              <a:t>of </a:t>
            </a:r>
            <a:r>
              <a:rPr sz="2800" spc="-10" dirty="0">
                <a:solidFill>
                  <a:srgbClr val="404040"/>
                </a:solidFill>
                <a:latin typeface="Arial"/>
                <a:cs typeface="Arial"/>
              </a:rPr>
              <a:t>Type</a:t>
            </a:r>
            <a:r>
              <a:rPr sz="2800" spc="-5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2</a:t>
            </a:r>
            <a:r>
              <a:rPr sz="2800" spc="-5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diabetes</a:t>
            </a:r>
            <a:r>
              <a:rPr sz="2800" spc="-5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by</a:t>
            </a:r>
            <a:r>
              <a:rPr sz="2800" spc="-5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3-</a:t>
            </a:r>
            <a:r>
              <a:rPr sz="2800" spc="-5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to</a:t>
            </a:r>
            <a:r>
              <a:rPr sz="2800" spc="-5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404040"/>
                </a:solidFill>
                <a:latin typeface="Arial"/>
                <a:cs typeface="Arial"/>
              </a:rPr>
              <a:t>10-</a:t>
            </a:r>
            <a:r>
              <a:rPr sz="2800" spc="-10" dirty="0">
                <a:solidFill>
                  <a:srgbClr val="404040"/>
                </a:solidFill>
                <a:latin typeface="Arial"/>
                <a:cs typeface="Arial"/>
              </a:rPr>
              <a:t>fold.</a:t>
            </a:r>
            <a:r>
              <a:rPr sz="2775" spc="-15" baseline="25525" dirty="0">
                <a:solidFill>
                  <a:srgbClr val="404040"/>
                </a:solidFill>
                <a:latin typeface="Arial"/>
                <a:cs typeface="Arial"/>
              </a:rPr>
              <a:t>1-</a:t>
            </a:r>
            <a:r>
              <a:rPr sz="2775" spc="-75" baseline="25525" dirty="0">
                <a:solidFill>
                  <a:srgbClr val="404040"/>
                </a:solidFill>
                <a:latin typeface="Arial"/>
                <a:cs typeface="Arial"/>
              </a:rPr>
              <a:t>2</a:t>
            </a:r>
            <a:endParaRPr sz="2775" baseline="25525" dirty="0">
              <a:latin typeface="Arial"/>
              <a:cs typeface="Arial"/>
            </a:endParaRPr>
          </a:p>
          <a:p>
            <a:pPr marL="25400" marR="17780">
              <a:lnSpc>
                <a:spcPct val="95900"/>
              </a:lnSpc>
              <a:spcBef>
                <a:spcPts val="1560"/>
              </a:spcBef>
              <a:tabLst>
                <a:tab pos="2330450" algn="l"/>
              </a:tabLst>
            </a:pP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Overall,</a:t>
            </a:r>
            <a:r>
              <a:rPr sz="2800" spc="-7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up</a:t>
            </a:r>
            <a:r>
              <a:rPr sz="2800" spc="-7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404040"/>
                </a:solidFill>
                <a:latin typeface="Arial"/>
                <a:cs typeface="Arial"/>
              </a:rPr>
              <a:t>to</a:t>
            </a:r>
            <a:r>
              <a:rPr lang="en-US" sz="2800" spc="-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4000" spc="-140" dirty="0">
                <a:solidFill>
                  <a:srgbClr val="404040"/>
                </a:solidFill>
                <a:latin typeface="Arial Black"/>
                <a:cs typeface="Arial Black"/>
              </a:rPr>
              <a:t>70%</a:t>
            </a:r>
            <a:r>
              <a:rPr sz="4000" spc="-415" dirty="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4000" dirty="0">
                <a:solidFill>
                  <a:srgbClr val="404040"/>
                </a:solidFill>
                <a:latin typeface="Arial Black"/>
                <a:cs typeface="Arial Black"/>
              </a:rPr>
              <a:t>of</a:t>
            </a:r>
            <a:r>
              <a:rPr sz="4000" spc="-320" dirty="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4000" spc="-175" dirty="0">
                <a:solidFill>
                  <a:srgbClr val="404040"/>
                </a:solidFill>
                <a:latin typeface="Arial Black"/>
                <a:cs typeface="Arial Black"/>
              </a:rPr>
              <a:t>people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with</a:t>
            </a:r>
            <a:r>
              <a:rPr sz="2800" spc="-1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prediabetes</a:t>
            </a:r>
            <a:r>
              <a:rPr sz="2800" spc="-1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may</a:t>
            </a:r>
            <a:r>
              <a:rPr sz="2800" spc="-11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develop</a:t>
            </a:r>
            <a:r>
              <a:rPr sz="2800" spc="-15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Arial"/>
                <a:cs typeface="Arial"/>
              </a:rPr>
              <a:t>Type</a:t>
            </a:r>
            <a:r>
              <a:rPr sz="2800" spc="-1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spc="-50" dirty="0">
                <a:solidFill>
                  <a:srgbClr val="404040"/>
                </a:solidFill>
                <a:latin typeface="Arial"/>
                <a:cs typeface="Arial"/>
              </a:rPr>
              <a:t>2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diabetes</a:t>
            </a:r>
            <a:r>
              <a:rPr sz="2800" spc="-8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during</a:t>
            </a:r>
            <a:r>
              <a:rPr sz="2800" spc="-8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their</a:t>
            </a:r>
            <a:r>
              <a:rPr sz="2800" spc="-7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Arial"/>
                <a:cs typeface="Arial"/>
              </a:rPr>
              <a:t>lifetimes.</a:t>
            </a:r>
            <a:r>
              <a:rPr sz="2775" spc="-15" baseline="25525" dirty="0">
                <a:solidFill>
                  <a:srgbClr val="404040"/>
                </a:solidFill>
                <a:latin typeface="Arial"/>
                <a:cs typeface="Arial"/>
              </a:rPr>
              <a:t>3</a:t>
            </a:r>
            <a:endParaRPr sz="2775" baseline="25525" dirty="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09016" y="5011673"/>
            <a:ext cx="11683365" cy="1846580"/>
            <a:chOff x="509016" y="5011673"/>
            <a:chExt cx="11683365" cy="184658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9016" y="5011673"/>
              <a:ext cx="11682984" cy="184629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09016" y="6284213"/>
              <a:ext cx="11683365" cy="574040"/>
            </a:xfrm>
            <a:custGeom>
              <a:avLst/>
              <a:gdLst/>
              <a:ahLst/>
              <a:cxnLst/>
              <a:rect l="l" t="t" r="r" b="b"/>
              <a:pathLst>
                <a:path w="11683365" h="574040">
                  <a:moveTo>
                    <a:pt x="11682984" y="0"/>
                  </a:moveTo>
                  <a:lnTo>
                    <a:pt x="11573560" y="24520"/>
                  </a:lnTo>
                  <a:lnTo>
                    <a:pt x="11497402" y="40475"/>
                  </a:lnTo>
                  <a:lnTo>
                    <a:pt x="11418737" y="56121"/>
                  </a:lnTo>
                  <a:lnTo>
                    <a:pt x="11337618" y="71461"/>
                  </a:lnTo>
                  <a:lnTo>
                    <a:pt x="11254094" y="86497"/>
                  </a:lnTo>
                  <a:lnTo>
                    <a:pt x="11168219" y="101233"/>
                  </a:lnTo>
                  <a:lnTo>
                    <a:pt x="11080043" y="115671"/>
                  </a:lnTo>
                  <a:lnTo>
                    <a:pt x="10989618" y="129815"/>
                  </a:lnTo>
                  <a:lnTo>
                    <a:pt x="10896996" y="143667"/>
                  </a:lnTo>
                  <a:lnTo>
                    <a:pt x="10802228" y="157231"/>
                  </a:lnTo>
                  <a:lnTo>
                    <a:pt x="10705365" y="170509"/>
                  </a:lnTo>
                  <a:lnTo>
                    <a:pt x="10606461" y="183505"/>
                  </a:lnTo>
                  <a:lnTo>
                    <a:pt x="10505565" y="196221"/>
                  </a:lnTo>
                  <a:lnTo>
                    <a:pt x="10402729" y="208661"/>
                  </a:lnTo>
                  <a:lnTo>
                    <a:pt x="10244952" y="226809"/>
                  </a:lnTo>
                  <a:lnTo>
                    <a:pt x="10083101" y="244352"/>
                  </a:lnTo>
                  <a:lnTo>
                    <a:pt x="9917350" y="261300"/>
                  </a:lnTo>
                  <a:lnTo>
                    <a:pt x="9747874" y="277662"/>
                  </a:lnTo>
                  <a:lnTo>
                    <a:pt x="9574846" y="293450"/>
                  </a:lnTo>
                  <a:lnTo>
                    <a:pt x="9398440" y="308674"/>
                  </a:lnTo>
                  <a:lnTo>
                    <a:pt x="9218830" y="323342"/>
                  </a:lnTo>
                  <a:lnTo>
                    <a:pt x="8974668" y="342056"/>
                  </a:lnTo>
                  <a:lnTo>
                    <a:pt x="8725533" y="359825"/>
                  </a:lnTo>
                  <a:lnTo>
                    <a:pt x="8471836" y="376674"/>
                  </a:lnTo>
                  <a:lnTo>
                    <a:pt x="8213992" y="392628"/>
                  </a:lnTo>
                  <a:lnTo>
                    <a:pt x="7952411" y="407710"/>
                  </a:lnTo>
                  <a:lnTo>
                    <a:pt x="7620811" y="425372"/>
                  </a:lnTo>
                  <a:lnTo>
                    <a:pt x="7284823" y="441757"/>
                  </a:lnTo>
                  <a:lnTo>
                    <a:pt x="6945255" y="456910"/>
                  </a:lnTo>
                  <a:lnTo>
                    <a:pt x="6602911" y="470880"/>
                  </a:lnTo>
                  <a:lnTo>
                    <a:pt x="6189569" y="486146"/>
                  </a:lnTo>
                  <a:lnTo>
                    <a:pt x="5774783" y="499855"/>
                  </a:lnTo>
                  <a:lnTo>
                    <a:pt x="5290899" y="513990"/>
                  </a:lnTo>
                  <a:lnTo>
                    <a:pt x="4740639" y="527850"/>
                  </a:lnTo>
                  <a:lnTo>
                    <a:pt x="4196475" y="539447"/>
                  </a:lnTo>
                  <a:lnTo>
                    <a:pt x="3595687" y="550026"/>
                  </a:lnTo>
                  <a:lnTo>
                    <a:pt x="2884395" y="559795"/>
                  </a:lnTo>
                  <a:lnTo>
                    <a:pt x="2087464" y="567500"/>
                  </a:lnTo>
                  <a:lnTo>
                    <a:pt x="1191534" y="572433"/>
                  </a:lnTo>
                  <a:lnTo>
                    <a:pt x="0" y="573493"/>
                  </a:lnTo>
                  <a:lnTo>
                    <a:pt x="11682984" y="573493"/>
                  </a:lnTo>
                  <a:lnTo>
                    <a:pt x="11682984" y="0"/>
                  </a:lnTo>
                  <a:close/>
                </a:path>
              </a:pathLst>
            </a:custGeom>
            <a:solidFill>
              <a:srgbClr val="FFFFFF">
                <a:alpha val="4588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083289" y="5804915"/>
              <a:ext cx="918209" cy="919734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1E2829A-B27C-A2A0-03E5-BA93B5F7BEEF}"/>
              </a:ext>
            </a:extLst>
          </p:cNvPr>
          <p:cNvSpPr txBox="1"/>
          <p:nvPr/>
        </p:nvSpPr>
        <p:spPr>
          <a:xfrm>
            <a:off x="391522" y="1343860"/>
            <a:ext cx="8904877" cy="76944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2750"/>
              </a:spcBef>
            </a:pPr>
            <a:r>
              <a:rPr lang="en-US" sz="2200" dirty="0">
                <a:solidFill>
                  <a:srgbClr val="FFFFFF"/>
                </a:solidFill>
                <a:effectLst/>
                <a:latin typeface="Arial Black" panose="020B0604020202020204" pitchFamily="34" charset="0"/>
              </a:rPr>
              <a:t>Individuals diagnosed with prediabetes face an increased likelihood of progressing to diabetes.</a:t>
            </a:r>
            <a:endParaRPr lang="en-US" sz="2200" dirty="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2119</TotalTime>
  <Words>910</Words>
  <Application>Microsoft Macintosh PowerPoint</Application>
  <PresentationFormat>Widescreen</PresentationFormat>
  <Paragraphs>126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Aptos</vt:lpstr>
      <vt:lpstr>Arial</vt:lpstr>
      <vt:lpstr>Arial Black</vt:lpstr>
      <vt:lpstr>Open Sans ExtraBold</vt:lpstr>
      <vt:lpstr>var(--wp--preset--font-family--fraunces)</vt:lpstr>
      <vt:lpstr>Wingdings</vt:lpstr>
      <vt:lpstr>Office Theme</vt:lpstr>
      <vt:lpstr>  Type 2 DIABETES </vt:lpstr>
      <vt:lpstr>What is Diabetes?</vt:lpstr>
      <vt:lpstr>The Two Main Types of Diabetes</vt:lpstr>
      <vt:lpstr>Living with Diabetes</vt:lpstr>
      <vt:lpstr>Typical* Signs and Symptoms of Diabetes</vt:lpstr>
      <vt:lpstr>Why are Awareness &amp; Early Diagnosis Critical?</vt:lpstr>
      <vt:lpstr>Facts:</vt:lpstr>
      <vt:lpstr>What is Prediabetes?</vt:lpstr>
      <vt:lpstr>Why is Prediabetes important?</vt:lpstr>
      <vt:lpstr>PowerPoint Presentation</vt:lpstr>
      <vt:lpstr>PowerPoint Presentation</vt:lpstr>
      <vt:lpstr>People with these Risk Factors are more likely to develop diabetes (our “target” audience):</vt:lpstr>
      <vt:lpstr>PowerPoint Presentation</vt:lpstr>
      <vt:lpstr>Download &amp; Distribute Diabetes Info and Resources from the District 18- I Diabetes Website:  https://diabetes-partners.org</vt:lpstr>
      <vt:lpstr>1 MINUTE Prediabetes Risk Test</vt:lpstr>
      <vt:lpstr>The Risk Test is a Lions Membership Tool!</vt:lpstr>
      <vt:lpstr>Modified to highlight Lions.</vt:lpstr>
      <vt:lpstr>Put your contact  info here</vt:lpstr>
      <vt:lpstr>Please consider deploying risk tests at:</vt:lpstr>
      <vt:lpstr>Strides for Diabetes Awareness</vt:lpstr>
      <vt:lpstr>Donate to Camp Kudzu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Tara Freiman</dc:creator>
  <cp:lastModifiedBy>Jonathan Yaeger</cp:lastModifiedBy>
  <cp:revision>181</cp:revision>
  <dcterms:created xsi:type="dcterms:W3CDTF">2025-09-23T19:00:29Z</dcterms:created>
  <dcterms:modified xsi:type="dcterms:W3CDTF">2026-03-27T23:06:27Z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2025-09-23T00:00:00Z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2025-09-23T00:00:00Z</vt:filetime>
  </property>
  <property fmtid="{D5CDD505-2E9C-101B-9397-08002B2CF9AE}" pid="5" name="Producer">
    <vt:lpwstr>Adobe PDF Services</vt:lpwstr>
  </property>
</Properties>
</file>