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58"/>
  </p:normalViewPr>
  <p:slideViewPr>
    <p:cSldViewPr>
      <p:cViewPr varScale="1">
        <p:scale>
          <a:sx n="120" d="100"/>
          <a:sy n="120" d="100"/>
        </p:scale>
        <p:origin x="800" y="1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rgbClr val="15468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rgbClr val="40404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9/23/25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15468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40404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9/23/25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589257" y="184404"/>
            <a:ext cx="374142" cy="37338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063161" y="5661472"/>
            <a:ext cx="851786" cy="810381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2192000" cy="6857998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15468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759968" y="1590517"/>
            <a:ext cx="5428615" cy="38855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rgbClr val="FFC000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7263130" y="1590517"/>
            <a:ext cx="3867784" cy="38855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rgbClr val="FFC000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9/23/25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15468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9/23/25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9/23/25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589257" y="184404"/>
            <a:ext cx="374142" cy="37338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24180" y="297434"/>
            <a:ext cx="5958840" cy="11537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rgbClr val="15468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152135" y="2434589"/>
            <a:ext cx="5644515" cy="29756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rgbClr val="40404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9/23/25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18" Type="http://schemas.openxmlformats.org/officeDocument/2006/relationships/image" Target="../media/image69.png"/><Relationship Id="rId3" Type="http://schemas.openxmlformats.org/officeDocument/2006/relationships/image" Target="../media/image54.jp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17" Type="http://schemas.openxmlformats.org/officeDocument/2006/relationships/image" Target="../media/image68.png"/><Relationship Id="rId2" Type="http://schemas.openxmlformats.org/officeDocument/2006/relationships/image" Target="../media/image2.png"/><Relationship Id="rId16" Type="http://schemas.openxmlformats.org/officeDocument/2006/relationships/image" Target="../media/image67.png"/><Relationship Id="rId20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5" Type="http://schemas.openxmlformats.org/officeDocument/2006/relationships/image" Target="../media/image66.png"/><Relationship Id="rId10" Type="http://schemas.openxmlformats.org/officeDocument/2006/relationships/image" Target="../media/image61.png"/><Relationship Id="rId19" Type="http://schemas.openxmlformats.org/officeDocument/2006/relationships/image" Target="../media/image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5.jpg"/><Relationship Id="rId7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90.png"/><Relationship Id="rId3" Type="http://schemas.openxmlformats.org/officeDocument/2006/relationships/image" Target="../media/image81.png"/><Relationship Id="rId7" Type="http://schemas.openxmlformats.org/officeDocument/2006/relationships/image" Target="../media/image84.png"/><Relationship Id="rId12" Type="http://schemas.openxmlformats.org/officeDocument/2006/relationships/image" Target="../media/image89.pn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11" Type="http://schemas.openxmlformats.org/officeDocument/2006/relationships/image" Target="../media/image88.png"/><Relationship Id="rId5" Type="http://schemas.openxmlformats.org/officeDocument/2006/relationships/image" Target="../media/image15.png"/><Relationship Id="rId15" Type="http://schemas.openxmlformats.org/officeDocument/2006/relationships/image" Target="../media/image9.png"/><Relationship Id="rId10" Type="http://schemas.openxmlformats.org/officeDocument/2006/relationships/image" Target="../media/image87.png"/><Relationship Id="rId4" Type="http://schemas.openxmlformats.org/officeDocument/2006/relationships/image" Target="../media/image82.png"/><Relationship Id="rId9" Type="http://schemas.openxmlformats.org/officeDocument/2006/relationships/image" Target="../media/image86.png"/><Relationship Id="rId1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0.jpg"/><Relationship Id="rId7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93.png"/><Relationship Id="rId7" Type="http://schemas.openxmlformats.org/officeDocument/2006/relationships/image" Target="../media/image1.pn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15.png"/><Relationship Id="rId4" Type="http://schemas.openxmlformats.org/officeDocument/2006/relationships/image" Target="../media/image9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31.png"/><Relationship Id="rId4" Type="http://schemas.openxmlformats.org/officeDocument/2006/relationships/image" Target="../media/image9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31.png"/><Relationship Id="rId4" Type="http://schemas.openxmlformats.org/officeDocument/2006/relationships/image" Target="../media/image10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5.png"/><Relationship Id="rId4" Type="http://schemas.openxmlformats.org/officeDocument/2006/relationships/image" Target="../media/image10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diabetes-partners.org/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5.png"/><Relationship Id="rId4" Type="http://schemas.openxmlformats.org/officeDocument/2006/relationships/hyperlink" Target="mailto:jonathan.Yaeger@gmail.com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g"/><Relationship Id="rId7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9.png"/><Relationship Id="rId4" Type="http://schemas.openxmlformats.org/officeDocument/2006/relationships/image" Target="../media/image15.png"/><Relationship Id="rId9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9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9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1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31.png"/><Relationship Id="rId4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1.png"/><Relationship Id="rId4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3.jpg"/><Relationship Id="rId7" Type="http://schemas.openxmlformats.org/officeDocument/2006/relationships/image" Target="../media/image4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9.png"/><Relationship Id="rId5" Type="http://schemas.openxmlformats.org/officeDocument/2006/relationships/image" Target="../media/image45.png"/><Relationship Id="rId10" Type="http://schemas.openxmlformats.org/officeDocument/2006/relationships/image" Target="../media/image1.png"/><Relationship Id="rId4" Type="http://schemas.openxmlformats.org/officeDocument/2006/relationships/image" Target="../media/image47.png"/><Relationship Id="rId9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6286" y="-6286"/>
            <a:ext cx="12205335" cy="6871334"/>
            <a:chOff x="-6286" y="-6286"/>
            <a:chExt cx="12205335" cy="687133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589257" y="184403"/>
              <a:ext cx="372618" cy="37185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2191999" cy="685799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-6096" y="-6096"/>
              <a:ext cx="12204954" cy="687095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80" y="380"/>
              <a:ext cx="12192000" cy="685800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80" y="38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6858000"/>
                  </a:lnTo>
                  <a:close/>
                </a:path>
              </a:pathLst>
            </a:custGeom>
            <a:ln w="12954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09016" y="5011673"/>
              <a:ext cx="11683365" cy="1846580"/>
            </a:xfrm>
            <a:custGeom>
              <a:avLst/>
              <a:gdLst/>
              <a:ahLst/>
              <a:cxnLst/>
              <a:rect l="l" t="t" r="r" b="b"/>
              <a:pathLst>
                <a:path w="11683365" h="1846579">
                  <a:moveTo>
                    <a:pt x="11682984" y="0"/>
                  </a:moveTo>
                  <a:lnTo>
                    <a:pt x="11647159" y="26553"/>
                  </a:lnTo>
                  <a:lnTo>
                    <a:pt x="11610683" y="52853"/>
                  </a:lnTo>
                  <a:lnTo>
                    <a:pt x="11573560" y="78900"/>
                  </a:lnTo>
                  <a:lnTo>
                    <a:pt x="11535797" y="104696"/>
                  </a:lnTo>
                  <a:lnTo>
                    <a:pt x="11497402" y="130242"/>
                  </a:lnTo>
                  <a:lnTo>
                    <a:pt x="11458380" y="155538"/>
                  </a:lnTo>
                  <a:lnTo>
                    <a:pt x="11418737" y="180587"/>
                  </a:lnTo>
                  <a:lnTo>
                    <a:pt x="11378481" y="205390"/>
                  </a:lnTo>
                  <a:lnTo>
                    <a:pt x="11337618" y="229947"/>
                  </a:lnTo>
                  <a:lnTo>
                    <a:pt x="11296153" y="254260"/>
                  </a:lnTo>
                  <a:lnTo>
                    <a:pt x="11254094" y="278330"/>
                  </a:lnTo>
                  <a:lnTo>
                    <a:pt x="11211447" y="302158"/>
                  </a:lnTo>
                  <a:lnTo>
                    <a:pt x="11168219" y="325746"/>
                  </a:lnTo>
                  <a:lnTo>
                    <a:pt x="11124415" y="349094"/>
                  </a:lnTo>
                  <a:lnTo>
                    <a:pt x="11080043" y="372205"/>
                  </a:lnTo>
                  <a:lnTo>
                    <a:pt x="11035108" y="395078"/>
                  </a:lnTo>
                  <a:lnTo>
                    <a:pt x="10989618" y="417716"/>
                  </a:lnTo>
                  <a:lnTo>
                    <a:pt x="10943578" y="440119"/>
                  </a:lnTo>
                  <a:lnTo>
                    <a:pt x="10896996" y="462289"/>
                  </a:lnTo>
                  <a:lnTo>
                    <a:pt x="10849877" y="484227"/>
                  </a:lnTo>
                  <a:lnTo>
                    <a:pt x="10802228" y="505935"/>
                  </a:lnTo>
                  <a:lnTo>
                    <a:pt x="10754055" y="527412"/>
                  </a:lnTo>
                  <a:lnTo>
                    <a:pt x="10705365" y="548661"/>
                  </a:lnTo>
                  <a:lnTo>
                    <a:pt x="10656165" y="569683"/>
                  </a:lnTo>
                  <a:lnTo>
                    <a:pt x="10606461" y="590479"/>
                  </a:lnTo>
                  <a:lnTo>
                    <a:pt x="10556258" y="611050"/>
                  </a:lnTo>
                  <a:lnTo>
                    <a:pt x="10505565" y="631397"/>
                  </a:lnTo>
                  <a:lnTo>
                    <a:pt x="10454386" y="651522"/>
                  </a:lnTo>
                  <a:lnTo>
                    <a:pt x="10402729" y="671426"/>
                  </a:lnTo>
                  <a:lnTo>
                    <a:pt x="10350600" y="691110"/>
                  </a:lnTo>
                  <a:lnTo>
                    <a:pt x="10298006" y="710575"/>
                  </a:lnTo>
                  <a:lnTo>
                    <a:pt x="10244952" y="729822"/>
                  </a:lnTo>
                  <a:lnTo>
                    <a:pt x="10191446" y="748853"/>
                  </a:lnTo>
                  <a:lnTo>
                    <a:pt x="10137493" y="767669"/>
                  </a:lnTo>
                  <a:lnTo>
                    <a:pt x="10083101" y="786271"/>
                  </a:lnTo>
                  <a:lnTo>
                    <a:pt x="10028276" y="804660"/>
                  </a:lnTo>
                  <a:lnTo>
                    <a:pt x="9973023" y="822838"/>
                  </a:lnTo>
                  <a:lnTo>
                    <a:pt x="9917350" y="840805"/>
                  </a:lnTo>
                  <a:lnTo>
                    <a:pt x="9861264" y="858563"/>
                  </a:lnTo>
                  <a:lnTo>
                    <a:pt x="9804769" y="876113"/>
                  </a:lnTo>
                  <a:lnTo>
                    <a:pt x="9747874" y="893457"/>
                  </a:lnTo>
                  <a:lnTo>
                    <a:pt x="9690584" y="910595"/>
                  </a:lnTo>
                  <a:lnTo>
                    <a:pt x="9632906" y="927528"/>
                  </a:lnTo>
                  <a:lnTo>
                    <a:pt x="9574846" y="944259"/>
                  </a:lnTo>
                  <a:lnTo>
                    <a:pt x="9516410" y="960788"/>
                  </a:lnTo>
                  <a:lnTo>
                    <a:pt x="9457606" y="977116"/>
                  </a:lnTo>
                  <a:lnTo>
                    <a:pt x="9398440" y="993244"/>
                  </a:lnTo>
                  <a:lnTo>
                    <a:pt x="9338917" y="1009174"/>
                  </a:lnTo>
                  <a:lnTo>
                    <a:pt x="9279045" y="1024907"/>
                  </a:lnTo>
                  <a:lnTo>
                    <a:pt x="9218830" y="1040445"/>
                  </a:lnTo>
                  <a:lnTo>
                    <a:pt x="9158279" y="1055787"/>
                  </a:lnTo>
                  <a:lnTo>
                    <a:pt x="9097397" y="1070937"/>
                  </a:lnTo>
                  <a:lnTo>
                    <a:pt x="9036191" y="1085894"/>
                  </a:lnTo>
                  <a:lnTo>
                    <a:pt x="8974668" y="1100660"/>
                  </a:lnTo>
                  <a:lnTo>
                    <a:pt x="8912835" y="1115236"/>
                  </a:lnTo>
                  <a:lnTo>
                    <a:pt x="8788260" y="1143823"/>
                  </a:lnTo>
                  <a:lnTo>
                    <a:pt x="8662520" y="1171666"/>
                  </a:lnTo>
                  <a:lnTo>
                    <a:pt x="8535666" y="1198774"/>
                  </a:lnTo>
                  <a:lnTo>
                    <a:pt x="8407748" y="1225156"/>
                  </a:lnTo>
                  <a:lnTo>
                    <a:pt x="8278819" y="1250822"/>
                  </a:lnTo>
                  <a:lnTo>
                    <a:pt x="8148931" y="1275782"/>
                  </a:lnTo>
                  <a:lnTo>
                    <a:pt x="8018134" y="1300045"/>
                  </a:lnTo>
                  <a:lnTo>
                    <a:pt x="7886481" y="1323622"/>
                  </a:lnTo>
                  <a:lnTo>
                    <a:pt x="7754022" y="1346521"/>
                  </a:lnTo>
                  <a:lnTo>
                    <a:pt x="7620811" y="1368753"/>
                  </a:lnTo>
                  <a:lnTo>
                    <a:pt x="7486897" y="1390327"/>
                  </a:lnTo>
                  <a:lnTo>
                    <a:pt x="7352333" y="1411252"/>
                  </a:lnTo>
                  <a:lnTo>
                    <a:pt x="7217170" y="1431539"/>
                  </a:lnTo>
                  <a:lnTo>
                    <a:pt x="7081460" y="1451197"/>
                  </a:lnTo>
                  <a:lnTo>
                    <a:pt x="6945255" y="1470236"/>
                  </a:lnTo>
                  <a:lnTo>
                    <a:pt x="6808605" y="1488665"/>
                  </a:lnTo>
                  <a:lnTo>
                    <a:pt x="6671563" y="1506494"/>
                  </a:lnTo>
                  <a:lnTo>
                    <a:pt x="6534180" y="1523732"/>
                  </a:lnTo>
                  <a:lnTo>
                    <a:pt x="6396507" y="1540390"/>
                  </a:lnTo>
                  <a:lnTo>
                    <a:pt x="6258597" y="1556477"/>
                  </a:lnTo>
                  <a:lnTo>
                    <a:pt x="6120501" y="1572003"/>
                  </a:lnTo>
                  <a:lnTo>
                    <a:pt x="5982269" y="1586976"/>
                  </a:lnTo>
                  <a:lnTo>
                    <a:pt x="5843955" y="1601408"/>
                  </a:lnTo>
                  <a:lnTo>
                    <a:pt x="5705610" y="1615307"/>
                  </a:lnTo>
                  <a:lnTo>
                    <a:pt x="5567284" y="1628684"/>
                  </a:lnTo>
                  <a:lnTo>
                    <a:pt x="5359946" y="1647790"/>
                  </a:lnTo>
                  <a:lnTo>
                    <a:pt x="5152943" y="1665773"/>
                  </a:lnTo>
                  <a:lnTo>
                    <a:pt x="4946449" y="1682668"/>
                  </a:lnTo>
                  <a:lnTo>
                    <a:pt x="4740639" y="1698505"/>
                  </a:lnTo>
                  <a:lnTo>
                    <a:pt x="4535686" y="1713319"/>
                  </a:lnTo>
                  <a:lnTo>
                    <a:pt x="4331764" y="1727140"/>
                  </a:lnTo>
                  <a:lnTo>
                    <a:pt x="4129047" y="1740003"/>
                  </a:lnTo>
                  <a:lnTo>
                    <a:pt x="3927710" y="1751939"/>
                  </a:lnTo>
                  <a:lnTo>
                    <a:pt x="3727927" y="1762982"/>
                  </a:lnTo>
                  <a:lnTo>
                    <a:pt x="3464266" y="1776371"/>
                  </a:lnTo>
                  <a:lnTo>
                    <a:pt x="3204089" y="1788306"/>
                  </a:lnTo>
                  <a:lnTo>
                    <a:pt x="2947808" y="1798865"/>
                  </a:lnTo>
                  <a:lnTo>
                    <a:pt x="2695836" y="1808124"/>
                  </a:lnTo>
                  <a:lnTo>
                    <a:pt x="2448585" y="1816161"/>
                  </a:lnTo>
                  <a:lnTo>
                    <a:pt x="2146789" y="1824606"/>
                  </a:lnTo>
                  <a:lnTo>
                    <a:pt x="1853821" y="1831413"/>
                  </a:lnTo>
                  <a:lnTo>
                    <a:pt x="1515045" y="1837632"/>
                  </a:lnTo>
                  <a:lnTo>
                    <a:pt x="1191534" y="1841969"/>
                  </a:lnTo>
                  <a:lnTo>
                    <a:pt x="835253" y="1844999"/>
                  </a:lnTo>
                  <a:lnTo>
                    <a:pt x="458672" y="1846293"/>
                  </a:lnTo>
                  <a:lnTo>
                    <a:pt x="0" y="1845385"/>
                  </a:lnTo>
                  <a:lnTo>
                    <a:pt x="11682984" y="1845385"/>
                  </a:lnTo>
                  <a:lnTo>
                    <a:pt x="11682984" y="0"/>
                  </a:lnTo>
                  <a:close/>
                </a:path>
              </a:pathLst>
            </a:custGeom>
            <a:solidFill>
              <a:srgbClr val="FFFFFF">
                <a:alpha val="3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09016" y="6284214"/>
              <a:ext cx="11683365" cy="574040"/>
            </a:xfrm>
            <a:custGeom>
              <a:avLst/>
              <a:gdLst/>
              <a:ahLst/>
              <a:cxnLst/>
              <a:rect l="l" t="t" r="r" b="b"/>
              <a:pathLst>
                <a:path w="11683365" h="574040">
                  <a:moveTo>
                    <a:pt x="11682984" y="0"/>
                  </a:moveTo>
                  <a:lnTo>
                    <a:pt x="11573560" y="24520"/>
                  </a:lnTo>
                  <a:lnTo>
                    <a:pt x="11497402" y="40475"/>
                  </a:lnTo>
                  <a:lnTo>
                    <a:pt x="11418737" y="56121"/>
                  </a:lnTo>
                  <a:lnTo>
                    <a:pt x="11337618" y="71461"/>
                  </a:lnTo>
                  <a:lnTo>
                    <a:pt x="11254094" y="86497"/>
                  </a:lnTo>
                  <a:lnTo>
                    <a:pt x="11168219" y="101232"/>
                  </a:lnTo>
                  <a:lnTo>
                    <a:pt x="11080043" y="115670"/>
                  </a:lnTo>
                  <a:lnTo>
                    <a:pt x="10989618" y="129814"/>
                  </a:lnTo>
                  <a:lnTo>
                    <a:pt x="10896996" y="143666"/>
                  </a:lnTo>
                  <a:lnTo>
                    <a:pt x="10802228" y="157230"/>
                  </a:lnTo>
                  <a:lnTo>
                    <a:pt x="10705365" y="170508"/>
                  </a:lnTo>
                  <a:lnTo>
                    <a:pt x="10606461" y="183504"/>
                  </a:lnTo>
                  <a:lnTo>
                    <a:pt x="10505565" y="196220"/>
                  </a:lnTo>
                  <a:lnTo>
                    <a:pt x="10402729" y="208660"/>
                  </a:lnTo>
                  <a:lnTo>
                    <a:pt x="10244952" y="226808"/>
                  </a:lnTo>
                  <a:lnTo>
                    <a:pt x="10083101" y="244351"/>
                  </a:lnTo>
                  <a:lnTo>
                    <a:pt x="9917350" y="261298"/>
                  </a:lnTo>
                  <a:lnTo>
                    <a:pt x="9747874" y="277661"/>
                  </a:lnTo>
                  <a:lnTo>
                    <a:pt x="9574846" y="293449"/>
                  </a:lnTo>
                  <a:lnTo>
                    <a:pt x="9398440" y="308672"/>
                  </a:lnTo>
                  <a:lnTo>
                    <a:pt x="9218830" y="323341"/>
                  </a:lnTo>
                  <a:lnTo>
                    <a:pt x="8974668" y="342054"/>
                  </a:lnTo>
                  <a:lnTo>
                    <a:pt x="8725533" y="359823"/>
                  </a:lnTo>
                  <a:lnTo>
                    <a:pt x="8471836" y="376672"/>
                  </a:lnTo>
                  <a:lnTo>
                    <a:pt x="8213992" y="392626"/>
                  </a:lnTo>
                  <a:lnTo>
                    <a:pt x="7952411" y="407707"/>
                  </a:lnTo>
                  <a:lnTo>
                    <a:pt x="7620811" y="425370"/>
                  </a:lnTo>
                  <a:lnTo>
                    <a:pt x="7284823" y="441754"/>
                  </a:lnTo>
                  <a:lnTo>
                    <a:pt x="6945255" y="456908"/>
                  </a:lnTo>
                  <a:lnTo>
                    <a:pt x="6602911" y="470877"/>
                  </a:lnTo>
                  <a:lnTo>
                    <a:pt x="6189569" y="486143"/>
                  </a:lnTo>
                  <a:lnTo>
                    <a:pt x="5774783" y="499853"/>
                  </a:lnTo>
                  <a:lnTo>
                    <a:pt x="5290899" y="513987"/>
                  </a:lnTo>
                  <a:lnTo>
                    <a:pt x="4740639" y="527847"/>
                  </a:lnTo>
                  <a:lnTo>
                    <a:pt x="4196475" y="539444"/>
                  </a:lnTo>
                  <a:lnTo>
                    <a:pt x="3595687" y="550023"/>
                  </a:lnTo>
                  <a:lnTo>
                    <a:pt x="2884395" y="559793"/>
                  </a:lnTo>
                  <a:lnTo>
                    <a:pt x="2087464" y="567498"/>
                  </a:lnTo>
                  <a:lnTo>
                    <a:pt x="1191534" y="572432"/>
                  </a:lnTo>
                  <a:lnTo>
                    <a:pt x="0" y="573493"/>
                  </a:lnTo>
                  <a:lnTo>
                    <a:pt x="11682984" y="573493"/>
                  </a:lnTo>
                  <a:lnTo>
                    <a:pt x="11682984" y="0"/>
                  </a:lnTo>
                  <a:close/>
                </a:path>
              </a:pathLst>
            </a:custGeom>
            <a:solidFill>
              <a:srgbClr val="000000">
                <a:alpha val="2313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595883" y="1191005"/>
            <a:ext cx="6190615" cy="1367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00"/>
              </a:spcBef>
            </a:pPr>
            <a:r>
              <a:rPr sz="8800" b="0" spc="-3585" dirty="0">
                <a:solidFill>
                  <a:srgbClr val="FFC000"/>
                </a:solidFill>
                <a:latin typeface="Arial Black"/>
                <a:cs typeface="Arial Black"/>
              </a:rPr>
              <a:t>D</a:t>
            </a:r>
            <a:r>
              <a:rPr sz="8100" b="0" spc="-787" baseline="68930" dirty="0">
                <a:solidFill>
                  <a:srgbClr val="FFFFFF"/>
                </a:solidFill>
                <a:latin typeface="Arial Black"/>
                <a:cs typeface="Arial Black"/>
              </a:rPr>
              <a:t>T</a:t>
            </a:r>
            <a:r>
              <a:rPr sz="8800" b="0" spc="-3220" dirty="0">
                <a:solidFill>
                  <a:srgbClr val="FFC000"/>
                </a:solidFill>
                <a:latin typeface="Arial Black"/>
                <a:cs typeface="Arial Black"/>
              </a:rPr>
              <a:t>I</a:t>
            </a:r>
            <a:r>
              <a:rPr sz="8100" b="0" spc="-1732" baseline="68930" dirty="0">
                <a:solidFill>
                  <a:srgbClr val="FFFFFF"/>
                </a:solidFill>
                <a:latin typeface="Arial Black"/>
                <a:cs typeface="Arial Black"/>
              </a:rPr>
              <a:t>Y</a:t>
            </a:r>
            <a:r>
              <a:rPr sz="8800" b="0" spc="-6080" dirty="0">
                <a:solidFill>
                  <a:srgbClr val="FFC000"/>
                </a:solidFill>
                <a:latin typeface="Arial Black"/>
                <a:cs typeface="Arial Black"/>
              </a:rPr>
              <a:t>A</a:t>
            </a:r>
            <a:r>
              <a:rPr sz="8100" b="0" spc="-465" baseline="68930" dirty="0">
                <a:solidFill>
                  <a:srgbClr val="FFFFFF"/>
                </a:solidFill>
                <a:latin typeface="Arial Black"/>
                <a:cs typeface="Arial Black"/>
              </a:rPr>
              <a:t>P</a:t>
            </a:r>
            <a:r>
              <a:rPr sz="8100" b="0" spc="-2490" baseline="68930" dirty="0">
                <a:solidFill>
                  <a:srgbClr val="FFFFFF"/>
                </a:solidFill>
                <a:latin typeface="Arial Black"/>
                <a:cs typeface="Arial Black"/>
              </a:rPr>
              <a:t>E</a:t>
            </a:r>
            <a:r>
              <a:rPr sz="8800" b="0" spc="-4050" dirty="0">
                <a:solidFill>
                  <a:srgbClr val="FFC000"/>
                </a:solidFill>
                <a:latin typeface="Arial Black"/>
                <a:cs typeface="Arial Black"/>
              </a:rPr>
              <a:t>B</a:t>
            </a:r>
            <a:r>
              <a:rPr sz="8100" b="0" spc="345" baseline="68930" dirty="0">
                <a:solidFill>
                  <a:srgbClr val="FFFFFF"/>
                </a:solidFill>
                <a:latin typeface="Arial Black"/>
                <a:cs typeface="Arial Black"/>
              </a:rPr>
              <a:t>2</a:t>
            </a:r>
            <a:r>
              <a:rPr sz="8800" b="0" spc="-165" dirty="0">
                <a:solidFill>
                  <a:srgbClr val="FFC000"/>
                </a:solidFill>
                <a:latin typeface="Arial Black"/>
                <a:cs typeface="Arial Black"/>
              </a:rPr>
              <a:t>ETE</a:t>
            </a:r>
            <a:r>
              <a:rPr sz="8800" b="0" spc="-10" dirty="0">
                <a:solidFill>
                  <a:srgbClr val="FFC000"/>
                </a:solidFill>
                <a:latin typeface="Arial Black"/>
                <a:cs typeface="Arial Black"/>
              </a:rPr>
              <a:t>S</a:t>
            </a:r>
            <a:endParaRPr sz="8800">
              <a:latin typeface="Arial Black"/>
              <a:cs typeface="Arial Black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80" y="5164454"/>
            <a:ext cx="7618730" cy="0"/>
          </a:xfrm>
          <a:custGeom>
            <a:avLst/>
            <a:gdLst/>
            <a:ahLst/>
            <a:cxnLst/>
            <a:rect l="l" t="t" r="r" b="b"/>
            <a:pathLst>
              <a:path w="7618730">
                <a:moveTo>
                  <a:pt x="0" y="0"/>
                </a:moveTo>
                <a:lnTo>
                  <a:pt x="7618730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178052" y="2436621"/>
            <a:ext cx="6020435" cy="2494280"/>
          </a:xfrm>
          <a:prstGeom prst="rect">
            <a:avLst/>
          </a:prstGeom>
        </p:spPr>
        <p:txBody>
          <a:bodyPr vert="horz" wrap="square" lIns="0" tIns="153035" rIns="0" bIns="0" rtlCol="0">
            <a:spAutoFit/>
          </a:bodyPr>
          <a:lstStyle/>
          <a:p>
            <a:pPr marL="12700" marR="5080">
              <a:lnSpc>
                <a:spcPts val="6120"/>
              </a:lnSpc>
              <a:spcBef>
                <a:spcPts val="1205"/>
              </a:spcBef>
            </a:pPr>
            <a:r>
              <a:rPr sz="6000" dirty="0">
                <a:solidFill>
                  <a:srgbClr val="FFFFFF"/>
                </a:solidFill>
                <a:latin typeface="Arial Black"/>
                <a:cs typeface="Arial Black"/>
              </a:rPr>
              <a:t>The</a:t>
            </a:r>
            <a:r>
              <a:rPr sz="6000" spc="-49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6000" spc="-10" dirty="0">
                <a:solidFill>
                  <a:srgbClr val="FFFFFF"/>
                </a:solidFill>
                <a:latin typeface="Arial Black"/>
                <a:cs typeface="Arial Black"/>
              </a:rPr>
              <a:t>Largest </a:t>
            </a:r>
            <a:r>
              <a:rPr sz="6000" spc="-150" dirty="0">
                <a:solidFill>
                  <a:srgbClr val="FFFFFF"/>
                </a:solidFill>
                <a:latin typeface="Arial Black"/>
                <a:cs typeface="Arial Black"/>
              </a:rPr>
              <a:t>Pandemic</a:t>
            </a:r>
            <a:r>
              <a:rPr sz="6000" spc="-32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6000" spc="-25" dirty="0">
                <a:solidFill>
                  <a:srgbClr val="FFFFFF"/>
                </a:solidFill>
                <a:latin typeface="Arial Black"/>
                <a:cs typeface="Arial Black"/>
              </a:rPr>
              <a:t>in </a:t>
            </a:r>
            <a:r>
              <a:rPr sz="6000" spc="-105" dirty="0">
                <a:solidFill>
                  <a:srgbClr val="FFFFFF"/>
                </a:solidFill>
                <a:latin typeface="Arial Black"/>
                <a:cs typeface="Arial Black"/>
              </a:rPr>
              <a:t>Human</a:t>
            </a:r>
            <a:r>
              <a:rPr sz="6000" spc="-38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6000" spc="-90" dirty="0">
                <a:solidFill>
                  <a:srgbClr val="FFFFFF"/>
                </a:solidFill>
                <a:latin typeface="Arial Black"/>
                <a:cs typeface="Arial Black"/>
              </a:rPr>
              <a:t>History</a:t>
            </a:r>
            <a:endParaRPr sz="6000">
              <a:latin typeface="Arial Black"/>
              <a:cs typeface="Arial Black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180580" y="3149600"/>
            <a:ext cx="1313815" cy="2555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600" spc="-50" dirty="0">
                <a:solidFill>
                  <a:srgbClr val="FFC000"/>
                </a:solidFill>
                <a:latin typeface="Arial Black"/>
                <a:cs typeface="Arial Black"/>
              </a:rPr>
              <a:t>?</a:t>
            </a:r>
            <a:endParaRPr sz="16600">
              <a:latin typeface="Arial Black"/>
              <a:cs typeface="Arial Black"/>
            </a:endParaRPr>
          </a:p>
        </p:txBody>
      </p:sp>
      <p:pic>
        <p:nvPicPr>
          <p:cNvPr id="14" name="object 1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770364" y="111252"/>
            <a:ext cx="2151126" cy="215493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741387" y="1231430"/>
          <a:ext cx="10721340" cy="33083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3606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606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61670">
                <a:tc>
                  <a:txBody>
                    <a:bodyPr/>
                    <a:lstStyle/>
                    <a:p>
                      <a:pPr marL="60325" algn="ctr">
                        <a:lnSpc>
                          <a:spcPct val="100000"/>
                        </a:lnSpc>
                        <a:spcBef>
                          <a:spcPts val="1460"/>
                        </a:spcBef>
                      </a:pPr>
                      <a:r>
                        <a:rPr sz="2000" b="1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Age</a:t>
                      </a:r>
                      <a:r>
                        <a:rPr sz="2000" b="1" spc="-4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000" b="1" spc="-2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45+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185420" marB="0">
                    <a:lnR w="28575">
                      <a:solidFill>
                        <a:srgbClr val="FFFFFF"/>
                      </a:solidFill>
                      <a:prstDash val="solid"/>
                    </a:lnR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71120" algn="ctr">
                        <a:lnSpc>
                          <a:spcPct val="100000"/>
                        </a:lnSpc>
                        <a:spcBef>
                          <a:spcPts val="1460"/>
                        </a:spcBef>
                      </a:pPr>
                      <a:r>
                        <a:rPr sz="2000" b="1" dirty="0">
                          <a:solidFill>
                            <a:srgbClr val="FFC000"/>
                          </a:solidFill>
                          <a:latin typeface="Arial"/>
                          <a:cs typeface="Arial"/>
                        </a:rPr>
                        <a:t>Overweight</a:t>
                      </a:r>
                      <a:r>
                        <a:rPr sz="2000" b="1" spc="-30" dirty="0">
                          <a:solidFill>
                            <a:srgbClr val="FFC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000" b="1" dirty="0">
                          <a:solidFill>
                            <a:srgbClr val="FFC000"/>
                          </a:solidFill>
                          <a:latin typeface="Arial"/>
                          <a:cs typeface="Arial"/>
                        </a:rPr>
                        <a:t>or</a:t>
                      </a:r>
                      <a:r>
                        <a:rPr sz="2000" b="1" spc="-15" dirty="0">
                          <a:solidFill>
                            <a:srgbClr val="FFC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000" b="1" spc="-10" dirty="0">
                          <a:solidFill>
                            <a:srgbClr val="FFC000"/>
                          </a:solidFill>
                          <a:latin typeface="Arial"/>
                          <a:cs typeface="Arial"/>
                        </a:rPr>
                        <a:t>obese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185420" marB="0">
                    <a:lnL w="28575">
                      <a:solidFill>
                        <a:srgbClr val="FFFFFF"/>
                      </a:solidFill>
                      <a:prstDash val="solid"/>
                    </a:lnL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1670">
                <a:tc>
                  <a:txBody>
                    <a:bodyPr/>
                    <a:lstStyle/>
                    <a:p>
                      <a:pPr marL="70485" algn="ctr">
                        <a:lnSpc>
                          <a:spcPct val="100000"/>
                        </a:lnSpc>
                        <a:spcBef>
                          <a:spcPts val="1350"/>
                        </a:spcBef>
                      </a:pPr>
                      <a:r>
                        <a:rPr sz="2000" b="1" dirty="0">
                          <a:solidFill>
                            <a:srgbClr val="FFC000"/>
                          </a:solidFill>
                          <a:latin typeface="Arial"/>
                          <a:cs typeface="Arial"/>
                        </a:rPr>
                        <a:t>Genetic</a:t>
                      </a:r>
                      <a:r>
                        <a:rPr sz="2000" b="1" spc="-45" dirty="0">
                          <a:solidFill>
                            <a:srgbClr val="FFC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000" b="1" spc="-10" dirty="0">
                          <a:solidFill>
                            <a:srgbClr val="FFC000"/>
                          </a:solidFill>
                          <a:latin typeface="Arial"/>
                          <a:cs typeface="Arial"/>
                        </a:rPr>
                        <a:t>predisposition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171450" marB="0">
                    <a:lnR w="28575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73660" algn="ctr">
                        <a:lnSpc>
                          <a:spcPct val="100000"/>
                        </a:lnSpc>
                        <a:spcBef>
                          <a:spcPts val="1460"/>
                        </a:spcBef>
                      </a:pPr>
                      <a:r>
                        <a:rPr sz="2000" b="1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High</a:t>
                      </a:r>
                      <a:r>
                        <a:rPr sz="2000" b="1" spc="-4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000" b="1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blood</a:t>
                      </a:r>
                      <a:r>
                        <a:rPr sz="2000" b="1" spc="-4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000" b="1" spc="-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pressure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185420" marB="0">
                    <a:lnL w="28575">
                      <a:solidFill>
                        <a:srgbClr val="FFFFFF"/>
                      </a:solidFill>
                      <a:prstDash val="solid"/>
                    </a:lnL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1670">
                <a:tc rowSpan="2">
                  <a:txBody>
                    <a:bodyPr/>
                    <a:lstStyle/>
                    <a:p>
                      <a:pPr marL="1167130" marR="1097280" indent="8255" algn="ctr">
                        <a:lnSpc>
                          <a:spcPct val="100000"/>
                        </a:lnSpc>
                        <a:spcBef>
                          <a:spcPts val="1560"/>
                        </a:spcBef>
                      </a:pPr>
                      <a:r>
                        <a:rPr sz="2000" b="1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Specific</a:t>
                      </a:r>
                      <a:r>
                        <a:rPr sz="2000" b="1" spc="-13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000" b="1" spc="-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Ethnicities: African-</a:t>
                      </a:r>
                      <a:r>
                        <a:rPr sz="2000" b="1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American,</a:t>
                      </a:r>
                      <a:r>
                        <a:rPr sz="2000" b="1" spc="-9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000" b="1" spc="-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Latino, Native</a:t>
                      </a:r>
                      <a:r>
                        <a:rPr sz="2000" b="1" spc="-10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000" b="1" spc="-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American,</a:t>
                      </a:r>
                      <a:r>
                        <a:rPr sz="2000" b="1" spc="-9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000" b="1" spc="-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Asian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198120" marB="0">
                    <a:lnR w="28575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73660" algn="ctr">
                        <a:lnSpc>
                          <a:spcPct val="100000"/>
                        </a:lnSpc>
                        <a:spcBef>
                          <a:spcPts val="1460"/>
                        </a:spcBef>
                      </a:pPr>
                      <a:r>
                        <a:rPr sz="2000" b="1" spc="-10" dirty="0">
                          <a:solidFill>
                            <a:srgbClr val="FFC000"/>
                          </a:solidFill>
                          <a:latin typeface="Arial"/>
                          <a:cs typeface="Arial"/>
                        </a:rPr>
                        <a:t>Inactive/sedentary</a:t>
                      </a:r>
                      <a:r>
                        <a:rPr sz="2000" b="1" spc="20" dirty="0">
                          <a:solidFill>
                            <a:srgbClr val="FFC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000" b="1" spc="-10" dirty="0">
                          <a:solidFill>
                            <a:srgbClr val="FFC000"/>
                          </a:solidFill>
                          <a:latin typeface="Arial"/>
                          <a:cs typeface="Arial"/>
                        </a:rPr>
                        <a:t>lifestyle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185420" marB="0">
                    <a:lnL w="28575">
                      <a:solidFill>
                        <a:srgbClr val="FFFFFF"/>
                      </a:solidFill>
                      <a:prstDash val="solid"/>
                    </a:lnL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167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98120" marB="0">
                    <a:lnR w="28575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00000"/>
                        </a:lnSpc>
                        <a:spcBef>
                          <a:spcPts val="1460"/>
                        </a:spcBef>
                      </a:pPr>
                      <a:r>
                        <a:rPr sz="2000" b="1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High</a:t>
                      </a:r>
                      <a:r>
                        <a:rPr sz="2000" b="1" spc="-45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000" b="1" spc="-10" dirty="0">
                          <a:solidFill>
                            <a:srgbClr val="7E7E7E"/>
                          </a:solidFill>
                          <a:latin typeface="Arial"/>
                          <a:cs typeface="Arial"/>
                        </a:rPr>
                        <a:t>cholesterol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185420" marB="0">
                    <a:lnL w="28575">
                      <a:solidFill>
                        <a:srgbClr val="FFFFFF"/>
                      </a:solidFill>
                      <a:prstDash val="solid"/>
                    </a:lnL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1670">
                <a:tc>
                  <a:txBody>
                    <a:bodyPr/>
                    <a:lstStyle/>
                    <a:p>
                      <a:pPr marL="70485" algn="ctr">
                        <a:lnSpc>
                          <a:spcPct val="100000"/>
                        </a:lnSpc>
                        <a:spcBef>
                          <a:spcPts val="1460"/>
                        </a:spcBef>
                      </a:pPr>
                      <a:r>
                        <a:rPr sz="2000" b="1" dirty="0">
                          <a:solidFill>
                            <a:srgbClr val="FFC000"/>
                          </a:solidFill>
                          <a:latin typeface="Arial"/>
                          <a:cs typeface="Arial"/>
                        </a:rPr>
                        <a:t>History</a:t>
                      </a:r>
                      <a:r>
                        <a:rPr sz="2000" b="1" spc="-85" dirty="0">
                          <a:solidFill>
                            <a:srgbClr val="FFC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000" b="1" dirty="0">
                          <a:solidFill>
                            <a:srgbClr val="FFC000"/>
                          </a:solidFill>
                          <a:latin typeface="Arial"/>
                          <a:cs typeface="Arial"/>
                        </a:rPr>
                        <a:t>of</a:t>
                      </a:r>
                      <a:r>
                        <a:rPr sz="2000" b="1" spc="-80" dirty="0">
                          <a:solidFill>
                            <a:srgbClr val="FFC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000" b="1" dirty="0">
                          <a:solidFill>
                            <a:srgbClr val="FFC000"/>
                          </a:solidFill>
                          <a:latin typeface="Arial"/>
                          <a:cs typeface="Arial"/>
                        </a:rPr>
                        <a:t>gestational</a:t>
                      </a:r>
                      <a:r>
                        <a:rPr sz="2000" b="1" spc="-75" dirty="0">
                          <a:solidFill>
                            <a:srgbClr val="FFC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000" b="1" spc="-10" dirty="0">
                          <a:solidFill>
                            <a:srgbClr val="FFC000"/>
                          </a:solidFill>
                          <a:latin typeface="Arial"/>
                          <a:cs typeface="Arial"/>
                        </a:rPr>
                        <a:t>diabetes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185420" marB="0">
                    <a:lnR w="28575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69850" algn="ctr">
                        <a:lnSpc>
                          <a:spcPct val="100000"/>
                        </a:lnSpc>
                        <a:spcBef>
                          <a:spcPts val="1460"/>
                        </a:spcBef>
                      </a:pPr>
                      <a:r>
                        <a:rPr sz="2000" b="1" dirty="0">
                          <a:solidFill>
                            <a:srgbClr val="FFC000"/>
                          </a:solidFill>
                          <a:latin typeface="Arial"/>
                          <a:cs typeface="Arial"/>
                        </a:rPr>
                        <a:t>History</a:t>
                      </a:r>
                      <a:r>
                        <a:rPr sz="2000" b="1" spc="-70" dirty="0">
                          <a:solidFill>
                            <a:srgbClr val="FFC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000" b="1" dirty="0">
                          <a:solidFill>
                            <a:srgbClr val="FFC000"/>
                          </a:solidFill>
                          <a:latin typeface="Arial"/>
                          <a:cs typeface="Arial"/>
                        </a:rPr>
                        <a:t>of</a:t>
                      </a:r>
                      <a:r>
                        <a:rPr sz="2000" b="1" spc="-65" dirty="0">
                          <a:solidFill>
                            <a:srgbClr val="FFC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000" b="1" spc="-10" dirty="0">
                          <a:solidFill>
                            <a:srgbClr val="FFC000"/>
                          </a:solidFill>
                          <a:latin typeface="Arial"/>
                          <a:cs typeface="Arial"/>
                        </a:rPr>
                        <a:t>cardiovascular</a:t>
                      </a:r>
                      <a:r>
                        <a:rPr sz="2000" b="1" spc="-70" dirty="0">
                          <a:solidFill>
                            <a:srgbClr val="FFC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000" b="1" spc="-10" dirty="0">
                          <a:solidFill>
                            <a:srgbClr val="FFC000"/>
                          </a:solidFill>
                          <a:latin typeface="Arial"/>
                          <a:cs typeface="Arial"/>
                        </a:rPr>
                        <a:t>disease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185420" marB="0">
                    <a:lnL w="28575">
                      <a:solidFill>
                        <a:srgbClr val="FFFFFF"/>
                      </a:solidFill>
                      <a:prstDash val="solid"/>
                    </a:lnL>
                    <a:lnT w="28575">
                      <a:solidFill>
                        <a:srgbClr val="FFFFFF"/>
                      </a:solidFill>
                      <a:prstDash val="solid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24180" y="309880"/>
            <a:ext cx="6534150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90" dirty="0"/>
              <a:t>Type</a:t>
            </a:r>
            <a:r>
              <a:rPr spc="-285" dirty="0"/>
              <a:t> </a:t>
            </a:r>
            <a:r>
              <a:rPr dirty="0"/>
              <a:t>2</a:t>
            </a:r>
            <a:r>
              <a:rPr spc="-275" dirty="0"/>
              <a:t> </a:t>
            </a:r>
            <a:r>
              <a:rPr spc="-145" dirty="0"/>
              <a:t>Diabetes</a:t>
            </a:r>
            <a:r>
              <a:rPr spc="-275" dirty="0"/>
              <a:t> </a:t>
            </a:r>
            <a:r>
              <a:rPr spc="-125" dirty="0"/>
              <a:t>Risk</a:t>
            </a:r>
            <a:r>
              <a:rPr spc="-275" dirty="0"/>
              <a:t> </a:t>
            </a:r>
            <a:r>
              <a:rPr spc="-114" dirty="0"/>
              <a:t>Factors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31902" y="4699000"/>
            <a:ext cx="7031355" cy="2042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0380">
              <a:lnSpc>
                <a:spcPts val="5550"/>
              </a:lnSpc>
              <a:spcBef>
                <a:spcPts val="100"/>
              </a:spcBef>
            </a:pPr>
            <a:r>
              <a:rPr sz="3200" dirty="0">
                <a:solidFill>
                  <a:srgbClr val="7E7E7E"/>
                </a:solidFill>
                <a:latin typeface="Arial"/>
                <a:cs typeface="Arial"/>
              </a:rPr>
              <a:t>The</a:t>
            </a:r>
            <a:r>
              <a:rPr sz="3200" spc="-2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7E7E7E"/>
                </a:solidFill>
                <a:latin typeface="Arial"/>
                <a:cs typeface="Arial"/>
              </a:rPr>
              <a:t>average</a:t>
            </a:r>
            <a:r>
              <a:rPr sz="3200" spc="-4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7E7E7E"/>
                </a:solidFill>
                <a:latin typeface="Arial"/>
                <a:cs typeface="Arial"/>
              </a:rPr>
              <a:t>age</a:t>
            </a:r>
            <a:r>
              <a:rPr sz="3200" spc="-2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7E7E7E"/>
                </a:solidFill>
                <a:latin typeface="Arial"/>
                <a:cs typeface="Arial"/>
              </a:rPr>
              <a:t>of</a:t>
            </a:r>
            <a:r>
              <a:rPr sz="3200" spc="-2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7E7E7E"/>
                </a:solidFill>
                <a:latin typeface="Arial"/>
                <a:cs typeface="Arial"/>
              </a:rPr>
              <a:t>Lions</a:t>
            </a:r>
            <a:r>
              <a:rPr sz="3200" spc="-3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7E7E7E"/>
                </a:solidFill>
                <a:latin typeface="Arial"/>
                <a:cs typeface="Arial"/>
              </a:rPr>
              <a:t>is</a:t>
            </a:r>
            <a:r>
              <a:rPr sz="3200" spc="6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7200" spc="-30" baseline="-8101" dirty="0">
                <a:solidFill>
                  <a:srgbClr val="FFC000"/>
                </a:solidFill>
                <a:latin typeface="Arial Black"/>
                <a:cs typeface="Arial Black"/>
              </a:rPr>
              <a:t>&gt;60</a:t>
            </a:r>
            <a:r>
              <a:rPr sz="4800" spc="-30" baseline="-12152" dirty="0">
                <a:solidFill>
                  <a:srgbClr val="7E7E7E"/>
                </a:solidFill>
                <a:latin typeface="Arial Black"/>
                <a:cs typeface="Arial Black"/>
              </a:rPr>
              <a:t>.</a:t>
            </a:r>
            <a:endParaRPr sz="4800" baseline="-12152">
              <a:latin typeface="Arial Black"/>
              <a:cs typeface="Arial Black"/>
            </a:endParaRPr>
          </a:p>
          <a:p>
            <a:pPr marL="500380">
              <a:lnSpc>
                <a:spcPts val="4590"/>
              </a:lnSpc>
            </a:pPr>
            <a:r>
              <a:rPr sz="4000" dirty="0">
                <a:solidFill>
                  <a:srgbClr val="15468F"/>
                </a:solidFill>
                <a:latin typeface="Arial Black"/>
                <a:cs typeface="Arial Black"/>
              </a:rPr>
              <a:t>Are</a:t>
            </a:r>
            <a:r>
              <a:rPr sz="4000" spc="-160" dirty="0">
                <a:solidFill>
                  <a:srgbClr val="15468F"/>
                </a:solidFill>
                <a:latin typeface="Arial Black"/>
                <a:cs typeface="Arial Black"/>
              </a:rPr>
              <a:t> </a:t>
            </a:r>
            <a:r>
              <a:rPr sz="4000" dirty="0">
                <a:solidFill>
                  <a:srgbClr val="15468F"/>
                </a:solidFill>
                <a:latin typeface="Arial Black"/>
                <a:cs typeface="Arial Black"/>
              </a:rPr>
              <a:t>you</a:t>
            </a:r>
            <a:r>
              <a:rPr sz="4000" spc="-145" dirty="0">
                <a:solidFill>
                  <a:srgbClr val="15468F"/>
                </a:solidFill>
                <a:latin typeface="Arial Black"/>
                <a:cs typeface="Arial Black"/>
              </a:rPr>
              <a:t> </a:t>
            </a:r>
            <a:r>
              <a:rPr sz="4000" dirty="0">
                <a:solidFill>
                  <a:srgbClr val="15468F"/>
                </a:solidFill>
                <a:latin typeface="Arial Black"/>
                <a:cs typeface="Arial Black"/>
              </a:rPr>
              <a:t>at</a:t>
            </a:r>
            <a:r>
              <a:rPr sz="4000" spc="-145" dirty="0">
                <a:solidFill>
                  <a:srgbClr val="15468F"/>
                </a:solidFill>
                <a:latin typeface="Arial Black"/>
                <a:cs typeface="Arial Black"/>
              </a:rPr>
              <a:t> </a:t>
            </a:r>
            <a:r>
              <a:rPr sz="4000" spc="-10" dirty="0">
                <a:solidFill>
                  <a:srgbClr val="15468F"/>
                </a:solidFill>
                <a:latin typeface="Arial Black"/>
                <a:cs typeface="Arial Black"/>
              </a:rPr>
              <a:t>risk?</a:t>
            </a:r>
            <a:endParaRPr sz="4000">
              <a:latin typeface="Arial Black"/>
              <a:cs typeface="Arial Black"/>
            </a:endParaRPr>
          </a:p>
          <a:p>
            <a:pPr marL="25400">
              <a:lnSpc>
                <a:spcPct val="100000"/>
              </a:lnSpc>
              <a:spcBef>
                <a:spcPts val="4425"/>
              </a:spcBef>
            </a:pPr>
            <a:r>
              <a:rPr sz="1100" i="1" dirty="0">
                <a:solidFill>
                  <a:srgbClr val="A6A6A6"/>
                </a:solidFill>
                <a:latin typeface="Arial"/>
                <a:cs typeface="Arial"/>
              </a:rPr>
              <a:t>Source</a:t>
            </a:r>
            <a:r>
              <a:rPr sz="1100" i="1" spc="-5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A6A6A6"/>
                </a:solidFill>
                <a:latin typeface="Arial"/>
                <a:cs typeface="Arial"/>
              </a:rPr>
              <a:t>&amp;</a:t>
            </a:r>
            <a:r>
              <a:rPr sz="1100" i="1" spc="-5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A6A6A6"/>
                </a:solidFill>
                <a:latin typeface="Arial"/>
                <a:cs typeface="Arial"/>
              </a:rPr>
              <a:t>Copyright:</a:t>
            </a:r>
            <a:r>
              <a:rPr sz="1100" i="1" spc="-5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A6A6A6"/>
                </a:solidFill>
                <a:latin typeface="Arial"/>
                <a:cs typeface="Arial"/>
              </a:rPr>
              <a:t>American</a:t>
            </a:r>
            <a:r>
              <a:rPr sz="1100" i="1" spc="-4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A6A6A6"/>
                </a:solidFill>
                <a:latin typeface="Arial"/>
                <a:cs typeface="Arial"/>
              </a:rPr>
              <a:t>Diabetes</a:t>
            </a:r>
            <a:r>
              <a:rPr sz="1100" i="1" spc="-4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100" i="1" spc="-10" dirty="0">
                <a:solidFill>
                  <a:srgbClr val="A6A6A6"/>
                </a:solidFill>
                <a:latin typeface="Arial"/>
                <a:cs typeface="Arial"/>
              </a:rPr>
              <a:t>Association</a:t>
            </a:r>
            <a:endParaRPr sz="11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682983" y="268478"/>
            <a:ext cx="1949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FFC000"/>
                </a:solidFill>
                <a:latin typeface="Arial"/>
                <a:cs typeface="Arial"/>
              </a:rPr>
              <a:t>10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509016" y="5011673"/>
            <a:ext cx="11683365" cy="1846580"/>
            <a:chOff x="509016" y="5011673"/>
            <a:chExt cx="11683365" cy="1846580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9016" y="5011673"/>
              <a:ext cx="11682984" cy="1846292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09016" y="6284213"/>
              <a:ext cx="11683365" cy="574040"/>
            </a:xfrm>
            <a:custGeom>
              <a:avLst/>
              <a:gdLst/>
              <a:ahLst/>
              <a:cxnLst/>
              <a:rect l="l" t="t" r="r" b="b"/>
              <a:pathLst>
                <a:path w="11683365" h="574040">
                  <a:moveTo>
                    <a:pt x="11682984" y="0"/>
                  </a:moveTo>
                  <a:lnTo>
                    <a:pt x="11573560" y="24520"/>
                  </a:lnTo>
                  <a:lnTo>
                    <a:pt x="11497402" y="40475"/>
                  </a:lnTo>
                  <a:lnTo>
                    <a:pt x="11418737" y="56121"/>
                  </a:lnTo>
                  <a:lnTo>
                    <a:pt x="11337618" y="71461"/>
                  </a:lnTo>
                  <a:lnTo>
                    <a:pt x="11254094" y="86497"/>
                  </a:lnTo>
                  <a:lnTo>
                    <a:pt x="11168219" y="101233"/>
                  </a:lnTo>
                  <a:lnTo>
                    <a:pt x="11080043" y="115671"/>
                  </a:lnTo>
                  <a:lnTo>
                    <a:pt x="10989618" y="129815"/>
                  </a:lnTo>
                  <a:lnTo>
                    <a:pt x="10896996" y="143667"/>
                  </a:lnTo>
                  <a:lnTo>
                    <a:pt x="10802228" y="157231"/>
                  </a:lnTo>
                  <a:lnTo>
                    <a:pt x="10705365" y="170509"/>
                  </a:lnTo>
                  <a:lnTo>
                    <a:pt x="10606461" y="183505"/>
                  </a:lnTo>
                  <a:lnTo>
                    <a:pt x="10505565" y="196221"/>
                  </a:lnTo>
                  <a:lnTo>
                    <a:pt x="10402729" y="208661"/>
                  </a:lnTo>
                  <a:lnTo>
                    <a:pt x="10244952" y="226809"/>
                  </a:lnTo>
                  <a:lnTo>
                    <a:pt x="10083101" y="244352"/>
                  </a:lnTo>
                  <a:lnTo>
                    <a:pt x="9917350" y="261300"/>
                  </a:lnTo>
                  <a:lnTo>
                    <a:pt x="9747874" y="277662"/>
                  </a:lnTo>
                  <a:lnTo>
                    <a:pt x="9574846" y="293450"/>
                  </a:lnTo>
                  <a:lnTo>
                    <a:pt x="9398440" y="308674"/>
                  </a:lnTo>
                  <a:lnTo>
                    <a:pt x="9218830" y="323342"/>
                  </a:lnTo>
                  <a:lnTo>
                    <a:pt x="8974668" y="342056"/>
                  </a:lnTo>
                  <a:lnTo>
                    <a:pt x="8725533" y="359825"/>
                  </a:lnTo>
                  <a:lnTo>
                    <a:pt x="8471836" y="376674"/>
                  </a:lnTo>
                  <a:lnTo>
                    <a:pt x="8213992" y="392628"/>
                  </a:lnTo>
                  <a:lnTo>
                    <a:pt x="7952411" y="407710"/>
                  </a:lnTo>
                  <a:lnTo>
                    <a:pt x="7620811" y="425372"/>
                  </a:lnTo>
                  <a:lnTo>
                    <a:pt x="7284823" y="441757"/>
                  </a:lnTo>
                  <a:lnTo>
                    <a:pt x="6945255" y="456910"/>
                  </a:lnTo>
                  <a:lnTo>
                    <a:pt x="6602911" y="470880"/>
                  </a:lnTo>
                  <a:lnTo>
                    <a:pt x="6189569" y="486146"/>
                  </a:lnTo>
                  <a:lnTo>
                    <a:pt x="5774783" y="499855"/>
                  </a:lnTo>
                  <a:lnTo>
                    <a:pt x="5290899" y="513990"/>
                  </a:lnTo>
                  <a:lnTo>
                    <a:pt x="4740639" y="527850"/>
                  </a:lnTo>
                  <a:lnTo>
                    <a:pt x="4196475" y="539447"/>
                  </a:lnTo>
                  <a:lnTo>
                    <a:pt x="3595687" y="550026"/>
                  </a:lnTo>
                  <a:lnTo>
                    <a:pt x="2884395" y="559795"/>
                  </a:lnTo>
                  <a:lnTo>
                    <a:pt x="2087464" y="567500"/>
                  </a:lnTo>
                  <a:lnTo>
                    <a:pt x="1191534" y="572433"/>
                  </a:lnTo>
                  <a:lnTo>
                    <a:pt x="0" y="573493"/>
                  </a:lnTo>
                  <a:lnTo>
                    <a:pt x="11682984" y="573493"/>
                  </a:lnTo>
                  <a:lnTo>
                    <a:pt x="11682984" y="0"/>
                  </a:lnTo>
                  <a:close/>
                </a:path>
              </a:pathLst>
            </a:custGeom>
            <a:solidFill>
              <a:srgbClr val="FFFFFF">
                <a:alpha val="4588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083289" y="5804915"/>
              <a:ext cx="918209" cy="91973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-761"/>
            <a:ext cx="12192000" cy="6859270"/>
            <a:chOff x="0" y="-761"/>
            <a:chExt cx="12192000" cy="68592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063161" y="5661472"/>
              <a:ext cx="851786" cy="81038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-761"/>
              <a:ext cx="12192000" cy="68580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5722620" cy="6857999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801877" y="1781555"/>
            <a:ext cx="313245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b="1" spc="-140" dirty="0">
                <a:solidFill>
                  <a:srgbClr val="FFFFFF"/>
                </a:solidFill>
                <a:latin typeface="Arial"/>
                <a:cs typeface="Arial"/>
              </a:rPr>
              <a:t>Obesity</a:t>
            </a:r>
            <a:r>
              <a:rPr sz="5400" b="1" spc="-3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400" b="1" spc="-25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endParaRPr sz="5400">
              <a:latin typeface="Arial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72083" y="2090927"/>
            <a:ext cx="4542282" cy="2261616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801877" y="2385568"/>
            <a:ext cx="3759835" cy="1981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9260"/>
              </a:lnSpc>
              <a:spcBef>
                <a:spcPts val="95"/>
              </a:spcBef>
            </a:pPr>
            <a:r>
              <a:rPr sz="5400" b="1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5400" b="1" spc="-3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0" spc="-135" dirty="0">
                <a:solidFill>
                  <a:srgbClr val="FFC000"/>
                </a:solidFill>
                <a:latin typeface="Arial Black"/>
                <a:cs typeface="Arial Black"/>
              </a:rPr>
              <a:t>HUGE</a:t>
            </a:r>
            <a:endParaRPr sz="8000">
              <a:latin typeface="Arial Black"/>
              <a:cs typeface="Arial Black"/>
            </a:endParaRPr>
          </a:p>
          <a:p>
            <a:pPr marL="12700">
              <a:lnSpc>
                <a:spcPts val="6140"/>
              </a:lnSpc>
            </a:pPr>
            <a:r>
              <a:rPr sz="5400" b="1" spc="-10" dirty="0">
                <a:solidFill>
                  <a:srgbClr val="FFFFFF"/>
                </a:solidFill>
                <a:latin typeface="Arial"/>
                <a:cs typeface="Arial"/>
              </a:rPr>
              <a:t>Factor</a:t>
            </a:r>
            <a:endParaRPr sz="54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078729" y="1479549"/>
            <a:ext cx="5979795" cy="1306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9865" marR="10795" indent="-177800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According</a:t>
            </a:r>
            <a:r>
              <a:rPr sz="2800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28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2800" spc="-1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American</a:t>
            </a:r>
            <a:r>
              <a:rPr sz="28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Arial"/>
                <a:cs typeface="Arial"/>
              </a:rPr>
              <a:t>Diabetes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Association,</a:t>
            </a:r>
            <a:r>
              <a:rPr sz="2800" spc="-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Arial"/>
                <a:cs typeface="Arial"/>
              </a:rPr>
              <a:t>Type</a:t>
            </a:r>
            <a:r>
              <a:rPr sz="28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sz="28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diabetes</a:t>
            </a:r>
            <a:r>
              <a:rPr sz="28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28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Arial"/>
                <a:cs typeface="Arial"/>
              </a:rPr>
              <a:t>often</a:t>
            </a:r>
            <a:endParaRPr sz="2800">
              <a:latin typeface="Arial"/>
              <a:cs typeface="Arial"/>
            </a:endParaRPr>
          </a:p>
          <a:p>
            <a:pPr marL="407034">
              <a:lnSpc>
                <a:spcPct val="100000"/>
              </a:lnSpc>
            </a:pP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(but</a:t>
            </a:r>
            <a:r>
              <a:rPr sz="28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not</a:t>
            </a:r>
            <a:r>
              <a:rPr sz="28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always)</a:t>
            </a:r>
            <a:r>
              <a:rPr sz="28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tied</a:t>
            </a:r>
            <a:r>
              <a:rPr sz="28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28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Arial"/>
                <a:cs typeface="Arial"/>
              </a:rPr>
              <a:t>overweight</a:t>
            </a:r>
            <a:endParaRPr sz="28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682234" y="2732531"/>
            <a:ext cx="5363210" cy="447675"/>
          </a:xfrm>
          <a:custGeom>
            <a:avLst/>
            <a:gdLst/>
            <a:ahLst/>
            <a:cxnLst/>
            <a:rect l="l" t="t" r="r" b="b"/>
            <a:pathLst>
              <a:path w="5363209" h="447675">
                <a:moveTo>
                  <a:pt x="1700022" y="426720"/>
                </a:moveTo>
                <a:lnTo>
                  <a:pt x="0" y="426720"/>
                </a:lnTo>
                <a:lnTo>
                  <a:pt x="0" y="447294"/>
                </a:lnTo>
                <a:lnTo>
                  <a:pt x="1700022" y="447294"/>
                </a:lnTo>
                <a:lnTo>
                  <a:pt x="1700022" y="426720"/>
                </a:lnTo>
                <a:close/>
              </a:path>
              <a:path w="5363209" h="447675">
                <a:moveTo>
                  <a:pt x="5362956" y="0"/>
                </a:moveTo>
                <a:lnTo>
                  <a:pt x="3483864" y="0"/>
                </a:lnTo>
                <a:lnTo>
                  <a:pt x="3483864" y="20574"/>
                </a:lnTo>
                <a:lnTo>
                  <a:pt x="5362956" y="20574"/>
                </a:lnTo>
                <a:lnTo>
                  <a:pt x="53629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5670041" y="2759710"/>
            <a:ext cx="182435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or</a:t>
            </a:r>
            <a:r>
              <a:rPr sz="28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Arial"/>
                <a:cs typeface="Arial"/>
              </a:rPr>
              <a:t>obesity</a:t>
            </a:r>
            <a:r>
              <a:rPr sz="2800" spc="-1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2800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509016" y="5011673"/>
            <a:ext cx="11683365" cy="1846580"/>
            <a:chOff x="509016" y="5011673"/>
            <a:chExt cx="11683365" cy="1846580"/>
          </a:xfrm>
        </p:grpSpPr>
        <p:sp>
          <p:nvSpPr>
            <p:cNvPr id="13" name="object 13"/>
            <p:cNvSpPr/>
            <p:nvPr/>
          </p:nvSpPr>
          <p:spPr>
            <a:xfrm>
              <a:off x="509016" y="5011673"/>
              <a:ext cx="11683365" cy="1846580"/>
            </a:xfrm>
            <a:custGeom>
              <a:avLst/>
              <a:gdLst/>
              <a:ahLst/>
              <a:cxnLst/>
              <a:rect l="l" t="t" r="r" b="b"/>
              <a:pathLst>
                <a:path w="11683365" h="1846579">
                  <a:moveTo>
                    <a:pt x="11682984" y="0"/>
                  </a:moveTo>
                  <a:lnTo>
                    <a:pt x="11647159" y="26553"/>
                  </a:lnTo>
                  <a:lnTo>
                    <a:pt x="11610683" y="52853"/>
                  </a:lnTo>
                  <a:lnTo>
                    <a:pt x="11573560" y="78900"/>
                  </a:lnTo>
                  <a:lnTo>
                    <a:pt x="11535797" y="104696"/>
                  </a:lnTo>
                  <a:lnTo>
                    <a:pt x="11497402" y="130242"/>
                  </a:lnTo>
                  <a:lnTo>
                    <a:pt x="11458380" y="155538"/>
                  </a:lnTo>
                  <a:lnTo>
                    <a:pt x="11418737" y="180587"/>
                  </a:lnTo>
                  <a:lnTo>
                    <a:pt x="11378481" y="205390"/>
                  </a:lnTo>
                  <a:lnTo>
                    <a:pt x="11337618" y="229947"/>
                  </a:lnTo>
                  <a:lnTo>
                    <a:pt x="11296153" y="254260"/>
                  </a:lnTo>
                  <a:lnTo>
                    <a:pt x="11254094" y="278330"/>
                  </a:lnTo>
                  <a:lnTo>
                    <a:pt x="11211447" y="302158"/>
                  </a:lnTo>
                  <a:lnTo>
                    <a:pt x="11168219" y="325746"/>
                  </a:lnTo>
                  <a:lnTo>
                    <a:pt x="11124415" y="349094"/>
                  </a:lnTo>
                  <a:lnTo>
                    <a:pt x="11080043" y="372205"/>
                  </a:lnTo>
                  <a:lnTo>
                    <a:pt x="11035108" y="395078"/>
                  </a:lnTo>
                  <a:lnTo>
                    <a:pt x="10989618" y="417716"/>
                  </a:lnTo>
                  <a:lnTo>
                    <a:pt x="10943578" y="440119"/>
                  </a:lnTo>
                  <a:lnTo>
                    <a:pt x="10896996" y="462289"/>
                  </a:lnTo>
                  <a:lnTo>
                    <a:pt x="10849877" y="484227"/>
                  </a:lnTo>
                  <a:lnTo>
                    <a:pt x="10802228" y="505934"/>
                  </a:lnTo>
                  <a:lnTo>
                    <a:pt x="10754055" y="527412"/>
                  </a:lnTo>
                  <a:lnTo>
                    <a:pt x="10705365" y="548661"/>
                  </a:lnTo>
                  <a:lnTo>
                    <a:pt x="10656165" y="569683"/>
                  </a:lnTo>
                  <a:lnTo>
                    <a:pt x="10606461" y="590479"/>
                  </a:lnTo>
                  <a:lnTo>
                    <a:pt x="10556258" y="611050"/>
                  </a:lnTo>
                  <a:lnTo>
                    <a:pt x="10505565" y="631397"/>
                  </a:lnTo>
                  <a:lnTo>
                    <a:pt x="10454386" y="651522"/>
                  </a:lnTo>
                  <a:lnTo>
                    <a:pt x="10402729" y="671426"/>
                  </a:lnTo>
                  <a:lnTo>
                    <a:pt x="10350600" y="691109"/>
                  </a:lnTo>
                  <a:lnTo>
                    <a:pt x="10298006" y="710574"/>
                  </a:lnTo>
                  <a:lnTo>
                    <a:pt x="10244952" y="729822"/>
                  </a:lnTo>
                  <a:lnTo>
                    <a:pt x="10191446" y="748853"/>
                  </a:lnTo>
                  <a:lnTo>
                    <a:pt x="10137493" y="767669"/>
                  </a:lnTo>
                  <a:lnTo>
                    <a:pt x="10083101" y="786271"/>
                  </a:lnTo>
                  <a:lnTo>
                    <a:pt x="10028276" y="804660"/>
                  </a:lnTo>
                  <a:lnTo>
                    <a:pt x="9973023" y="822837"/>
                  </a:lnTo>
                  <a:lnTo>
                    <a:pt x="9917350" y="840804"/>
                  </a:lnTo>
                  <a:lnTo>
                    <a:pt x="9861264" y="858563"/>
                  </a:lnTo>
                  <a:lnTo>
                    <a:pt x="9804769" y="876113"/>
                  </a:lnTo>
                  <a:lnTo>
                    <a:pt x="9747874" y="893456"/>
                  </a:lnTo>
                  <a:lnTo>
                    <a:pt x="9690584" y="910594"/>
                  </a:lnTo>
                  <a:lnTo>
                    <a:pt x="9632906" y="927528"/>
                  </a:lnTo>
                  <a:lnTo>
                    <a:pt x="9574846" y="944258"/>
                  </a:lnTo>
                  <a:lnTo>
                    <a:pt x="9516410" y="960787"/>
                  </a:lnTo>
                  <a:lnTo>
                    <a:pt x="9457606" y="977115"/>
                  </a:lnTo>
                  <a:lnTo>
                    <a:pt x="9398440" y="993243"/>
                  </a:lnTo>
                  <a:lnTo>
                    <a:pt x="9338917" y="1009174"/>
                  </a:lnTo>
                  <a:lnTo>
                    <a:pt x="9279045" y="1024907"/>
                  </a:lnTo>
                  <a:lnTo>
                    <a:pt x="9218830" y="1040444"/>
                  </a:lnTo>
                  <a:lnTo>
                    <a:pt x="9158279" y="1055787"/>
                  </a:lnTo>
                  <a:lnTo>
                    <a:pt x="9097397" y="1070936"/>
                  </a:lnTo>
                  <a:lnTo>
                    <a:pt x="9036191" y="1085893"/>
                  </a:lnTo>
                  <a:lnTo>
                    <a:pt x="8974668" y="1100659"/>
                  </a:lnTo>
                  <a:lnTo>
                    <a:pt x="8912835" y="1115235"/>
                  </a:lnTo>
                  <a:lnTo>
                    <a:pt x="8788260" y="1143822"/>
                  </a:lnTo>
                  <a:lnTo>
                    <a:pt x="8662520" y="1171665"/>
                  </a:lnTo>
                  <a:lnTo>
                    <a:pt x="8535666" y="1198773"/>
                  </a:lnTo>
                  <a:lnTo>
                    <a:pt x="8407748" y="1225155"/>
                  </a:lnTo>
                  <a:lnTo>
                    <a:pt x="8278819" y="1250821"/>
                  </a:lnTo>
                  <a:lnTo>
                    <a:pt x="8148931" y="1275781"/>
                  </a:lnTo>
                  <a:lnTo>
                    <a:pt x="8018134" y="1300044"/>
                  </a:lnTo>
                  <a:lnTo>
                    <a:pt x="7886481" y="1323621"/>
                  </a:lnTo>
                  <a:lnTo>
                    <a:pt x="7754022" y="1346520"/>
                  </a:lnTo>
                  <a:lnTo>
                    <a:pt x="7620811" y="1368752"/>
                  </a:lnTo>
                  <a:lnTo>
                    <a:pt x="7486897" y="1390325"/>
                  </a:lnTo>
                  <a:lnTo>
                    <a:pt x="7352333" y="1411251"/>
                  </a:lnTo>
                  <a:lnTo>
                    <a:pt x="7217170" y="1431538"/>
                  </a:lnTo>
                  <a:lnTo>
                    <a:pt x="7081460" y="1451196"/>
                  </a:lnTo>
                  <a:lnTo>
                    <a:pt x="6945255" y="1470234"/>
                  </a:lnTo>
                  <a:lnTo>
                    <a:pt x="6808605" y="1488663"/>
                  </a:lnTo>
                  <a:lnTo>
                    <a:pt x="6671563" y="1506492"/>
                  </a:lnTo>
                  <a:lnTo>
                    <a:pt x="6534180" y="1523731"/>
                  </a:lnTo>
                  <a:lnTo>
                    <a:pt x="6396507" y="1540389"/>
                  </a:lnTo>
                  <a:lnTo>
                    <a:pt x="6258597" y="1556475"/>
                  </a:lnTo>
                  <a:lnTo>
                    <a:pt x="6120501" y="1572001"/>
                  </a:lnTo>
                  <a:lnTo>
                    <a:pt x="5982269" y="1586975"/>
                  </a:lnTo>
                  <a:lnTo>
                    <a:pt x="5843955" y="1601406"/>
                  </a:lnTo>
                  <a:lnTo>
                    <a:pt x="5705610" y="1615305"/>
                  </a:lnTo>
                  <a:lnTo>
                    <a:pt x="5567284" y="1628682"/>
                  </a:lnTo>
                  <a:lnTo>
                    <a:pt x="5359946" y="1647787"/>
                  </a:lnTo>
                  <a:lnTo>
                    <a:pt x="5152943" y="1665771"/>
                  </a:lnTo>
                  <a:lnTo>
                    <a:pt x="4946449" y="1682665"/>
                  </a:lnTo>
                  <a:lnTo>
                    <a:pt x="4740639" y="1698503"/>
                  </a:lnTo>
                  <a:lnTo>
                    <a:pt x="4535686" y="1713316"/>
                  </a:lnTo>
                  <a:lnTo>
                    <a:pt x="4331764" y="1727138"/>
                  </a:lnTo>
                  <a:lnTo>
                    <a:pt x="4129047" y="1740001"/>
                  </a:lnTo>
                  <a:lnTo>
                    <a:pt x="3927710" y="1751937"/>
                  </a:lnTo>
                  <a:lnTo>
                    <a:pt x="3727927" y="1762980"/>
                  </a:lnTo>
                  <a:lnTo>
                    <a:pt x="3464266" y="1776369"/>
                  </a:lnTo>
                  <a:lnTo>
                    <a:pt x="3204089" y="1788304"/>
                  </a:lnTo>
                  <a:lnTo>
                    <a:pt x="2947808" y="1798863"/>
                  </a:lnTo>
                  <a:lnTo>
                    <a:pt x="2695836" y="1808122"/>
                  </a:lnTo>
                  <a:lnTo>
                    <a:pt x="2448585" y="1816159"/>
                  </a:lnTo>
                  <a:lnTo>
                    <a:pt x="2146789" y="1824604"/>
                  </a:lnTo>
                  <a:lnTo>
                    <a:pt x="1853821" y="1831411"/>
                  </a:lnTo>
                  <a:lnTo>
                    <a:pt x="1515045" y="1837630"/>
                  </a:lnTo>
                  <a:lnTo>
                    <a:pt x="1191534" y="1841967"/>
                  </a:lnTo>
                  <a:lnTo>
                    <a:pt x="835253" y="1844998"/>
                  </a:lnTo>
                  <a:lnTo>
                    <a:pt x="458672" y="1846292"/>
                  </a:lnTo>
                  <a:lnTo>
                    <a:pt x="0" y="1845386"/>
                  </a:lnTo>
                  <a:lnTo>
                    <a:pt x="11682984" y="1845386"/>
                  </a:lnTo>
                  <a:lnTo>
                    <a:pt x="11682984" y="0"/>
                  </a:lnTo>
                  <a:close/>
                </a:path>
              </a:pathLst>
            </a:custGeom>
            <a:solidFill>
              <a:srgbClr val="FFFFFF">
                <a:alpha val="3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09016" y="6284213"/>
              <a:ext cx="11683365" cy="574040"/>
            </a:xfrm>
            <a:custGeom>
              <a:avLst/>
              <a:gdLst/>
              <a:ahLst/>
              <a:cxnLst/>
              <a:rect l="l" t="t" r="r" b="b"/>
              <a:pathLst>
                <a:path w="11683365" h="574040">
                  <a:moveTo>
                    <a:pt x="11682984" y="0"/>
                  </a:moveTo>
                  <a:lnTo>
                    <a:pt x="11573560" y="24520"/>
                  </a:lnTo>
                  <a:lnTo>
                    <a:pt x="11497402" y="40475"/>
                  </a:lnTo>
                  <a:lnTo>
                    <a:pt x="11418737" y="56121"/>
                  </a:lnTo>
                  <a:lnTo>
                    <a:pt x="11337618" y="71461"/>
                  </a:lnTo>
                  <a:lnTo>
                    <a:pt x="11254094" y="86497"/>
                  </a:lnTo>
                  <a:lnTo>
                    <a:pt x="11168219" y="101233"/>
                  </a:lnTo>
                  <a:lnTo>
                    <a:pt x="11080043" y="115671"/>
                  </a:lnTo>
                  <a:lnTo>
                    <a:pt x="10989618" y="129815"/>
                  </a:lnTo>
                  <a:lnTo>
                    <a:pt x="10896996" y="143667"/>
                  </a:lnTo>
                  <a:lnTo>
                    <a:pt x="10802228" y="157231"/>
                  </a:lnTo>
                  <a:lnTo>
                    <a:pt x="10705365" y="170509"/>
                  </a:lnTo>
                  <a:lnTo>
                    <a:pt x="10606461" y="183505"/>
                  </a:lnTo>
                  <a:lnTo>
                    <a:pt x="10505565" y="196221"/>
                  </a:lnTo>
                  <a:lnTo>
                    <a:pt x="10402729" y="208661"/>
                  </a:lnTo>
                  <a:lnTo>
                    <a:pt x="10244952" y="226809"/>
                  </a:lnTo>
                  <a:lnTo>
                    <a:pt x="10083101" y="244352"/>
                  </a:lnTo>
                  <a:lnTo>
                    <a:pt x="9917350" y="261300"/>
                  </a:lnTo>
                  <a:lnTo>
                    <a:pt x="9747874" y="277662"/>
                  </a:lnTo>
                  <a:lnTo>
                    <a:pt x="9574846" y="293450"/>
                  </a:lnTo>
                  <a:lnTo>
                    <a:pt x="9398440" y="308674"/>
                  </a:lnTo>
                  <a:lnTo>
                    <a:pt x="9218830" y="323342"/>
                  </a:lnTo>
                  <a:lnTo>
                    <a:pt x="8974668" y="342056"/>
                  </a:lnTo>
                  <a:lnTo>
                    <a:pt x="8725533" y="359825"/>
                  </a:lnTo>
                  <a:lnTo>
                    <a:pt x="8471836" y="376674"/>
                  </a:lnTo>
                  <a:lnTo>
                    <a:pt x="8213992" y="392628"/>
                  </a:lnTo>
                  <a:lnTo>
                    <a:pt x="7952411" y="407710"/>
                  </a:lnTo>
                  <a:lnTo>
                    <a:pt x="7620811" y="425372"/>
                  </a:lnTo>
                  <a:lnTo>
                    <a:pt x="7284823" y="441757"/>
                  </a:lnTo>
                  <a:lnTo>
                    <a:pt x="6945255" y="456910"/>
                  </a:lnTo>
                  <a:lnTo>
                    <a:pt x="6602911" y="470880"/>
                  </a:lnTo>
                  <a:lnTo>
                    <a:pt x="6189569" y="486146"/>
                  </a:lnTo>
                  <a:lnTo>
                    <a:pt x="5774783" y="499855"/>
                  </a:lnTo>
                  <a:lnTo>
                    <a:pt x="5290899" y="513990"/>
                  </a:lnTo>
                  <a:lnTo>
                    <a:pt x="4740639" y="527850"/>
                  </a:lnTo>
                  <a:lnTo>
                    <a:pt x="4196475" y="539447"/>
                  </a:lnTo>
                  <a:lnTo>
                    <a:pt x="3595687" y="550026"/>
                  </a:lnTo>
                  <a:lnTo>
                    <a:pt x="2884395" y="559795"/>
                  </a:lnTo>
                  <a:lnTo>
                    <a:pt x="2087464" y="567500"/>
                  </a:lnTo>
                  <a:lnTo>
                    <a:pt x="1191534" y="572433"/>
                  </a:lnTo>
                  <a:lnTo>
                    <a:pt x="0" y="573493"/>
                  </a:lnTo>
                  <a:lnTo>
                    <a:pt x="11682984" y="573493"/>
                  </a:lnTo>
                  <a:lnTo>
                    <a:pt x="11682984" y="0"/>
                  </a:lnTo>
                  <a:close/>
                </a:path>
              </a:pathLst>
            </a:custGeom>
            <a:solidFill>
              <a:srgbClr val="000000">
                <a:alpha val="2313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244602" y="6548628"/>
            <a:ext cx="583565" cy="1930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100" i="1" spc="-10" dirty="0">
                <a:solidFill>
                  <a:srgbClr val="FFFFFF"/>
                </a:solidFill>
                <a:latin typeface="Arial"/>
                <a:cs typeface="Arial"/>
              </a:rPr>
              <a:t>*WebMD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801867" y="3518408"/>
            <a:ext cx="5128895" cy="17329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800" spc="-45" dirty="0">
                <a:solidFill>
                  <a:srgbClr val="FFFFFF"/>
                </a:solidFill>
                <a:latin typeface="Arial"/>
                <a:cs typeface="Arial"/>
              </a:rPr>
              <a:t>Your</a:t>
            </a:r>
            <a:r>
              <a:rPr sz="28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risk</a:t>
            </a:r>
            <a:r>
              <a:rPr sz="28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increases</a:t>
            </a:r>
            <a:r>
              <a:rPr sz="28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r>
              <a:rPr sz="28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Arial"/>
                <a:cs typeface="Arial"/>
              </a:rPr>
              <a:t>weight: </a:t>
            </a:r>
            <a:r>
              <a:rPr sz="2800" dirty="0">
                <a:solidFill>
                  <a:srgbClr val="FFC000"/>
                </a:solidFill>
                <a:latin typeface="Arial Black"/>
                <a:cs typeface="Arial Black"/>
              </a:rPr>
              <a:t>12%</a:t>
            </a:r>
            <a:r>
              <a:rPr sz="2800" spc="-95" dirty="0">
                <a:solidFill>
                  <a:srgbClr val="FFC000"/>
                </a:solidFill>
                <a:latin typeface="Arial Black"/>
                <a:cs typeface="Arial Black"/>
              </a:rPr>
              <a:t> </a:t>
            </a:r>
            <a:r>
              <a:rPr sz="2800" b="1" dirty="0">
                <a:solidFill>
                  <a:srgbClr val="FFC000"/>
                </a:solidFill>
                <a:latin typeface="Arial"/>
                <a:cs typeface="Arial"/>
              </a:rPr>
              <a:t>of</a:t>
            </a:r>
            <a:r>
              <a:rPr sz="2800" b="1" spc="-65" dirty="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C000"/>
                </a:solidFill>
                <a:latin typeface="Arial"/>
                <a:cs typeface="Arial"/>
              </a:rPr>
              <a:t>overweight</a:t>
            </a:r>
            <a:r>
              <a:rPr sz="2800" b="1" spc="-65" dirty="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C000"/>
                </a:solidFill>
                <a:latin typeface="Arial"/>
                <a:cs typeface="Arial"/>
              </a:rPr>
              <a:t>adults</a:t>
            </a:r>
            <a:r>
              <a:rPr sz="2800" b="1" spc="-55" dirty="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sz="2800" spc="-25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2800" dirty="0">
                <a:solidFill>
                  <a:srgbClr val="FFC000"/>
                </a:solidFill>
                <a:latin typeface="Arial Black"/>
                <a:cs typeface="Arial Black"/>
              </a:rPr>
              <a:t>21%</a:t>
            </a:r>
            <a:r>
              <a:rPr sz="2800" spc="-80" dirty="0">
                <a:solidFill>
                  <a:srgbClr val="FFC000"/>
                </a:solidFill>
                <a:latin typeface="Arial Black"/>
                <a:cs typeface="Arial Black"/>
              </a:rPr>
              <a:t> </a:t>
            </a:r>
            <a:r>
              <a:rPr sz="2800" b="1" dirty="0">
                <a:solidFill>
                  <a:srgbClr val="FFC000"/>
                </a:solidFill>
                <a:latin typeface="Arial"/>
                <a:cs typeface="Arial"/>
              </a:rPr>
              <a:t>of</a:t>
            </a:r>
            <a:r>
              <a:rPr sz="2800" b="1" spc="-55" dirty="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C000"/>
                </a:solidFill>
                <a:latin typeface="Arial"/>
                <a:cs typeface="Arial"/>
              </a:rPr>
              <a:t>obese</a:t>
            </a:r>
            <a:r>
              <a:rPr sz="2800" b="1" spc="-50" dirty="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C000"/>
                </a:solidFill>
                <a:latin typeface="Arial"/>
                <a:cs typeface="Arial"/>
              </a:rPr>
              <a:t>adults</a:t>
            </a:r>
            <a:r>
              <a:rPr sz="2800" b="1" spc="-45" dirty="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sz="2800" spc="-20" dirty="0">
                <a:solidFill>
                  <a:srgbClr val="FFFFFF"/>
                </a:solidFill>
                <a:latin typeface="Arial"/>
                <a:cs typeface="Arial"/>
              </a:rPr>
              <a:t>have </a:t>
            </a:r>
            <a:r>
              <a:rPr sz="2800" spc="-10" dirty="0">
                <a:solidFill>
                  <a:srgbClr val="FFFFFF"/>
                </a:solidFill>
                <a:latin typeface="Arial"/>
                <a:cs typeface="Arial"/>
              </a:rPr>
              <a:t>Type</a:t>
            </a:r>
            <a:r>
              <a:rPr sz="28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sz="28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Arial"/>
                <a:cs typeface="Arial"/>
              </a:rPr>
              <a:t>diabetes.*</a:t>
            </a:r>
            <a:endParaRPr sz="2800">
              <a:latin typeface="Arial"/>
              <a:cs typeface="Arial"/>
            </a:endParaRPr>
          </a:p>
        </p:txBody>
      </p:sp>
      <p:pic>
        <p:nvPicPr>
          <p:cNvPr id="17" name="object 1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589257" y="184404"/>
            <a:ext cx="374142" cy="373380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11680190" y="264667"/>
            <a:ext cx="1720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60" dirty="0">
                <a:solidFill>
                  <a:srgbClr val="FFC000"/>
                </a:solidFill>
                <a:latin typeface="Arial"/>
                <a:cs typeface="Arial"/>
              </a:rPr>
              <a:t>11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19" name="object 1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993373" y="5811773"/>
            <a:ext cx="918209" cy="91973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063161" y="5661472"/>
              <a:ext cx="851786" cy="81038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2192000" cy="685190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24180" y="148081"/>
            <a:ext cx="7326630" cy="1153795"/>
          </a:xfrm>
          <a:prstGeom prst="rect">
            <a:avLst/>
          </a:prstGeom>
        </p:spPr>
        <p:txBody>
          <a:bodyPr vert="horz" wrap="square" lIns="0" tIns="106045" rIns="0" bIns="0" rtlCol="0">
            <a:spAutoFit/>
          </a:bodyPr>
          <a:lstStyle/>
          <a:p>
            <a:pPr marL="12700" marR="5080">
              <a:lnSpc>
                <a:spcPts val="4079"/>
              </a:lnSpc>
              <a:spcBef>
                <a:spcPts val="835"/>
              </a:spcBef>
            </a:pPr>
            <a:r>
              <a:rPr dirty="0"/>
              <a:t>A</a:t>
            </a:r>
            <a:r>
              <a:rPr spc="-430" dirty="0"/>
              <a:t> </a:t>
            </a:r>
            <a:r>
              <a:rPr spc="-150" dirty="0"/>
              <a:t>Mechanism</a:t>
            </a:r>
            <a:r>
              <a:rPr spc="-275" dirty="0"/>
              <a:t> </a:t>
            </a:r>
            <a:r>
              <a:rPr spc="-120" dirty="0"/>
              <a:t>for</a:t>
            </a:r>
            <a:r>
              <a:rPr spc="-270" dirty="0"/>
              <a:t> </a:t>
            </a:r>
            <a:r>
              <a:rPr spc="-135" dirty="0"/>
              <a:t>Hyperglycemia </a:t>
            </a:r>
            <a:r>
              <a:rPr dirty="0"/>
              <a:t>&amp;</a:t>
            </a:r>
            <a:r>
              <a:rPr spc="-300" dirty="0"/>
              <a:t> </a:t>
            </a:r>
            <a:r>
              <a:rPr spc="-190" dirty="0"/>
              <a:t>Type</a:t>
            </a:r>
            <a:r>
              <a:rPr spc="-310" dirty="0"/>
              <a:t> </a:t>
            </a:r>
            <a:r>
              <a:rPr dirty="0"/>
              <a:t>2</a:t>
            </a:r>
            <a:r>
              <a:rPr spc="-300" dirty="0"/>
              <a:t> </a:t>
            </a:r>
            <a:r>
              <a:rPr spc="-35" dirty="0"/>
              <a:t>Diabetes: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-6286" y="1467421"/>
            <a:ext cx="12205335" cy="767715"/>
            <a:chOff x="-6286" y="1467421"/>
            <a:chExt cx="12205335" cy="767715"/>
          </a:xfrm>
        </p:grpSpPr>
        <p:sp>
          <p:nvSpPr>
            <p:cNvPr id="8" name="object 8"/>
            <p:cNvSpPr/>
            <p:nvPr/>
          </p:nvSpPr>
          <p:spPr>
            <a:xfrm>
              <a:off x="380" y="1474088"/>
              <a:ext cx="12192000" cy="754380"/>
            </a:xfrm>
            <a:custGeom>
              <a:avLst/>
              <a:gdLst/>
              <a:ahLst/>
              <a:cxnLst/>
              <a:rect l="l" t="t" r="r" b="b"/>
              <a:pathLst>
                <a:path w="12192000" h="754380">
                  <a:moveTo>
                    <a:pt x="12192000" y="0"/>
                  </a:moveTo>
                  <a:lnTo>
                    <a:pt x="0" y="0"/>
                  </a:lnTo>
                  <a:lnTo>
                    <a:pt x="0" y="754379"/>
                  </a:lnTo>
                  <a:lnTo>
                    <a:pt x="12192000" y="754379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1546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80" y="1474088"/>
              <a:ext cx="12192000" cy="754380"/>
            </a:xfrm>
            <a:custGeom>
              <a:avLst/>
              <a:gdLst/>
              <a:ahLst/>
              <a:cxnLst/>
              <a:rect l="l" t="t" r="r" b="b"/>
              <a:pathLst>
                <a:path w="12192000" h="754380">
                  <a:moveTo>
                    <a:pt x="0" y="754379"/>
                  </a:moveTo>
                  <a:lnTo>
                    <a:pt x="12192000" y="754379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754379"/>
                  </a:lnTo>
                  <a:close/>
                </a:path>
              </a:pathLst>
            </a:custGeom>
            <a:ln w="12954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6858" y="1512570"/>
            <a:ext cx="12185650" cy="6356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0795" algn="ctr">
              <a:lnSpc>
                <a:spcPct val="100000"/>
              </a:lnSpc>
              <a:spcBef>
                <a:spcPts val="105"/>
              </a:spcBef>
            </a:pPr>
            <a:r>
              <a:rPr sz="4000" spc="-165" dirty="0">
                <a:solidFill>
                  <a:srgbClr val="FFC000"/>
                </a:solidFill>
                <a:latin typeface="Arial Black"/>
                <a:cs typeface="Arial Black"/>
              </a:rPr>
              <a:t>Obe</a:t>
            </a:r>
            <a:r>
              <a:rPr sz="4000" spc="-170" dirty="0">
                <a:solidFill>
                  <a:srgbClr val="FFC000"/>
                </a:solidFill>
                <a:latin typeface="Arial Black"/>
                <a:cs typeface="Arial Black"/>
              </a:rPr>
              <a:t>si</a:t>
            </a:r>
            <a:r>
              <a:rPr sz="4000" spc="-165" dirty="0">
                <a:solidFill>
                  <a:srgbClr val="FFC000"/>
                </a:solidFill>
                <a:latin typeface="Arial Black"/>
                <a:cs typeface="Arial Black"/>
              </a:rPr>
              <a:t>t</a:t>
            </a:r>
            <a:r>
              <a:rPr sz="4000" spc="-509" dirty="0">
                <a:solidFill>
                  <a:srgbClr val="FFC000"/>
                </a:solidFill>
                <a:latin typeface="Arial Black"/>
                <a:cs typeface="Arial Black"/>
              </a:rPr>
              <a:t>y</a:t>
            </a:r>
            <a:r>
              <a:rPr sz="4000" spc="-10" dirty="0">
                <a:solidFill>
                  <a:srgbClr val="FFC000"/>
                </a:solidFill>
                <a:latin typeface="Arial Black"/>
                <a:cs typeface="Arial Black"/>
              </a:rPr>
              <a:t>,</a:t>
            </a:r>
            <a:r>
              <a:rPr sz="4000" spc="-300" dirty="0">
                <a:solidFill>
                  <a:srgbClr val="FFC000"/>
                </a:solidFill>
                <a:latin typeface="Arial Black"/>
                <a:cs typeface="Arial Black"/>
              </a:rPr>
              <a:t> </a:t>
            </a:r>
            <a:r>
              <a:rPr sz="4000" spc="-160" dirty="0">
                <a:solidFill>
                  <a:srgbClr val="FFC000"/>
                </a:solidFill>
                <a:latin typeface="Arial Black"/>
                <a:cs typeface="Arial Black"/>
              </a:rPr>
              <a:t>Fatty</a:t>
            </a:r>
            <a:r>
              <a:rPr sz="4000" spc="-300" dirty="0">
                <a:solidFill>
                  <a:srgbClr val="FFC000"/>
                </a:solidFill>
                <a:latin typeface="Arial Black"/>
                <a:cs typeface="Arial Black"/>
              </a:rPr>
              <a:t> </a:t>
            </a:r>
            <a:r>
              <a:rPr sz="4000" spc="-200" dirty="0">
                <a:solidFill>
                  <a:srgbClr val="FFC000"/>
                </a:solidFill>
                <a:latin typeface="Arial Black"/>
                <a:cs typeface="Arial Black"/>
              </a:rPr>
              <a:t>Liver,</a:t>
            </a:r>
            <a:r>
              <a:rPr sz="4000" spc="-295" dirty="0">
                <a:solidFill>
                  <a:srgbClr val="FFC000"/>
                </a:solidFill>
                <a:latin typeface="Arial Black"/>
                <a:cs typeface="Arial Black"/>
              </a:rPr>
              <a:t> </a:t>
            </a:r>
            <a:r>
              <a:rPr sz="4000" spc="-40" dirty="0">
                <a:solidFill>
                  <a:srgbClr val="FFC000"/>
                </a:solidFill>
                <a:latin typeface="Arial Black"/>
                <a:cs typeface="Arial Black"/>
              </a:rPr>
              <a:t>&amp;</a:t>
            </a:r>
            <a:r>
              <a:rPr sz="4000" spc="-285" dirty="0">
                <a:solidFill>
                  <a:srgbClr val="FFC000"/>
                </a:solidFill>
                <a:latin typeface="Arial Black"/>
                <a:cs typeface="Arial Black"/>
              </a:rPr>
              <a:t> </a:t>
            </a:r>
            <a:r>
              <a:rPr sz="4000" spc="-105" dirty="0">
                <a:solidFill>
                  <a:srgbClr val="FFC000"/>
                </a:solidFill>
                <a:latin typeface="Arial Black"/>
                <a:cs typeface="Arial Black"/>
              </a:rPr>
              <a:t>the</a:t>
            </a:r>
            <a:r>
              <a:rPr sz="4000" spc="-295" dirty="0">
                <a:solidFill>
                  <a:srgbClr val="FFC000"/>
                </a:solidFill>
                <a:latin typeface="Arial Black"/>
                <a:cs typeface="Arial Black"/>
              </a:rPr>
              <a:t> </a:t>
            </a:r>
            <a:r>
              <a:rPr sz="4000" spc="-10" dirty="0">
                <a:solidFill>
                  <a:srgbClr val="FFC000"/>
                </a:solidFill>
                <a:latin typeface="Arial Black"/>
                <a:cs typeface="Arial Black"/>
              </a:rPr>
              <a:t>Pancreas</a:t>
            </a:r>
            <a:endParaRPr sz="4000">
              <a:latin typeface="Arial Black"/>
              <a:cs typeface="Arial Black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6240017" y="2375890"/>
            <a:ext cx="3241040" cy="3248025"/>
            <a:chOff x="6240017" y="2375890"/>
            <a:chExt cx="3241040" cy="3248025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40017" y="2375890"/>
              <a:ext cx="3240659" cy="324751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532625" y="2919984"/>
              <a:ext cx="2705989" cy="2196211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6401561" y="2537460"/>
              <a:ext cx="2788285" cy="2795270"/>
            </a:xfrm>
            <a:custGeom>
              <a:avLst/>
              <a:gdLst/>
              <a:ahLst/>
              <a:cxnLst/>
              <a:rect l="l" t="t" r="r" b="b"/>
              <a:pathLst>
                <a:path w="2788284" h="2795270">
                  <a:moveTo>
                    <a:pt x="1394079" y="0"/>
                  </a:moveTo>
                  <a:lnTo>
                    <a:pt x="1346155" y="810"/>
                  </a:lnTo>
                  <a:lnTo>
                    <a:pt x="1298638" y="3224"/>
                  </a:lnTo>
                  <a:lnTo>
                    <a:pt x="1251551" y="7215"/>
                  </a:lnTo>
                  <a:lnTo>
                    <a:pt x="1204922" y="12758"/>
                  </a:lnTo>
                  <a:lnTo>
                    <a:pt x="1158776" y="19826"/>
                  </a:lnTo>
                  <a:lnTo>
                    <a:pt x="1113139" y="28394"/>
                  </a:lnTo>
                  <a:lnTo>
                    <a:pt x="1068037" y="38435"/>
                  </a:lnTo>
                  <a:lnTo>
                    <a:pt x="1023496" y="49923"/>
                  </a:lnTo>
                  <a:lnTo>
                    <a:pt x="979542" y="62832"/>
                  </a:lnTo>
                  <a:lnTo>
                    <a:pt x="936202" y="77137"/>
                  </a:lnTo>
                  <a:lnTo>
                    <a:pt x="893500" y="92811"/>
                  </a:lnTo>
                  <a:lnTo>
                    <a:pt x="851463" y="109829"/>
                  </a:lnTo>
                  <a:lnTo>
                    <a:pt x="810117" y="128163"/>
                  </a:lnTo>
                  <a:lnTo>
                    <a:pt x="769488" y="147789"/>
                  </a:lnTo>
                  <a:lnTo>
                    <a:pt x="729602" y="168680"/>
                  </a:lnTo>
                  <a:lnTo>
                    <a:pt x="690484" y="190810"/>
                  </a:lnTo>
                  <a:lnTo>
                    <a:pt x="652162" y="214153"/>
                  </a:lnTo>
                  <a:lnTo>
                    <a:pt x="614660" y="238683"/>
                  </a:lnTo>
                  <a:lnTo>
                    <a:pt x="578004" y="264375"/>
                  </a:lnTo>
                  <a:lnTo>
                    <a:pt x="542222" y="291201"/>
                  </a:lnTo>
                  <a:lnTo>
                    <a:pt x="507337" y="319136"/>
                  </a:lnTo>
                  <a:lnTo>
                    <a:pt x="473378" y="348155"/>
                  </a:lnTo>
                  <a:lnTo>
                    <a:pt x="440369" y="378230"/>
                  </a:lnTo>
                  <a:lnTo>
                    <a:pt x="408336" y="409336"/>
                  </a:lnTo>
                  <a:lnTo>
                    <a:pt x="377306" y="441448"/>
                  </a:lnTo>
                  <a:lnTo>
                    <a:pt x="347304" y="474538"/>
                  </a:lnTo>
                  <a:lnTo>
                    <a:pt x="318357" y="508581"/>
                  </a:lnTo>
                  <a:lnTo>
                    <a:pt x="290490" y="543550"/>
                  </a:lnTo>
                  <a:lnTo>
                    <a:pt x="263729" y="579421"/>
                  </a:lnTo>
                  <a:lnTo>
                    <a:pt x="238101" y="616167"/>
                  </a:lnTo>
                  <a:lnTo>
                    <a:pt x="213630" y="653761"/>
                  </a:lnTo>
                  <a:lnTo>
                    <a:pt x="190344" y="692178"/>
                  </a:lnTo>
                  <a:lnTo>
                    <a:pt x="168268" y="731391"/>
                  </a:lnTo>
                  <a:lnTo>
                    <a:pt x="147428" y="771376"/>
                  </a:lnTo>
                  <a:lnTo>
                    <a:pt x="127851" y="812105"/>
                  </a:lnTo>
                  <a:lnTo>
                    <a:pt x="109561" y="853553"/>
                  </a:lnTo>
                  <a:lnTo>
                    <a:pt x="92585" y="895693"/>
                  </a:lnTo>
                  <a:lnTo>
                    <a:pt x="76949" y="938500"/>
                  </a:lnTo>
                  <a:lnTo>
                    <a:pt x="62679" y="981947"/>
                  </a:lnTo>
                  <a:lnTo>
                    <a:pt x="49801" y="1026010"/>
                  </a:lnTo>
                  <a:lnTo>
                    <a:pt x="38341" y="1070660"/>
                  </a:lnTo>
                  <a:lnTo>
                    <a:pt x="28324" y="1115873"/>
                  </a:lnTo>
                  <a:lnTo>
                    <a:pt x="19778" y="1161623"/>
                  </a:lnTo>
                  <a:lnTo>
                    <a:pt x="12727" y="1207883"/>
                  </a:lnTo>
                  <a:lnTo>
                    <a:pt x="7198" y="1254628"/>
                  </a:lnTo>
                  <a:lnTo>
                    <a:pt x="3216" y="1301831"/>
                  </a:lnTo>
                  <a:lnTo>
                    <a:pt x="808" y="1349466"/>
                  </a:lnTo>
                  <a:lnTo>
                    <a:pt x="0" y="1397508"/>
                  </a:lnTo>
                  <a:lnTo>
                    <a:pt x="808" y="1445549"/>
                  </a:lnTo>
                  <a:lnTo>
                    <a:pt x="3216" y="1493184"/>
                  </a:lnTo>
                  <a:lnTo>
                    <a:pt x="7198" y="1540387"/>
                  </a:lnTo>
                  <a:lnTo>
                    <a:pt x="12727" y="1587132"/>
                  </a:lnTo>
                  <a:lnTo>
                    <a:pt x="19778" y="1633392"/>
                  </a:lnTo>
                  <a:lnTo>
                    <a:pt x="28324" y="1679142"/>
                  </a:lnTo>
                  <a:lnTo>
                    <a:pt x="38341" y="1724355"/>
                  </a:lnTo>
                  <a:lnTo>
                    <a:pt x="49801" y="1769005"/>
                  </a:lnTo>
                  <a:lnTo>
                    <a:pt x="62679" y="1813068"/>
                  </a:lnTo>
                  <a:lnTo>
                    <a:pt x="76949" y="1856515"/>
                  </a:lnTo>
                  <a:lnTo>
                    <a:pt x="92585" y="1899322"/>
                  </a:lnTo>
                  <a:lnTo>
                    <a:pt x="109561" y="1941462"/>
                  </a:lnTo>
                  <a:lnTo>
                    <a:pt x="127851" y="1982910"/>
                  </a:lnTo>
                  <a:lnTo>
                    <a:pt x="147428" y="2023639"/>
                  </a:lnTo>
                  <a:lnTo>
                    <a:pt x="168268" y="2063624"/>
                  </a:lnTo>
                  <a:lnTo>
                    <a:pt x="190344" y="2102837"/>
                  </a:lnTo>
                  <a:lnTo>
                    <a:pt x="213630" y="2141254"/>
                  </a:lnTo>
                  <a:lnTo>
                    <a:pt x="238101" y="2178848"/>
                  </a:lnTo>
                  <a:lnTo>
                    <a:pt x="263729" y="2215594"/>
                  </a:lnTo>
                  <a:lnTo>
                    <a:pt x="290490" y="2251465"/>
                  </a:lnTo>
                  <a:lnTo>
                    <a:pt x="318357" y="2286434"/>
                  </a:lnTo>
                  <a:lnTo>
                    <a:pt x="347304" y="2320477"/>
                  </a:lnTo>
                  <a:lnTo>
                    <a:pt x="377306" y="2353567"/>
                  </a:lnTo>
                  <a:lnTo>
                    <a:pt x="408336" y="2385679"/>
                  </a:lnTo>
                  <a:lnTo>
                    <a:pt x="440369" y="2416785"/>
                  </a:lnTo>
                  <a:lnTo>
                    <a:pt x="473378" y="2446860"/>
                  </a:lnTo>
                  <a:lnTo>
                    <a:pt x="507337" y="2475879"/>
                  </a:lnTo>
                  <a:lnTo>
                    <a:pt x="542222" y="2503814"/>
                  </a:lnTo>
                  <a:lnTo>
                    <a:pt x="578004" y="2530640"/>
                  </a:lnTo>
                  <a:lnTo>
                    <a:pt x="614660" y="2556332"/>
                  </a:lnTo>
                  <a:lnTo>
                    <a:pt x="652162" y="2580862"/>
                  </a:lnTo>
                  <a:lnTo>
                    <a:pt x="690484" y="2604205"/>
                  </a:lnTo>
                  <a:lnTo>
                    <a:pt x="729602" y="2626335"/>
                  </a:lnTo>
                  <a:lnTo>
                    <a:pt x="769488" y="2647226"/>
                  </a:lnTo>
                  <a:lnTo>
                    <a:pt x="810117" y="2666852"/>
                  </a:lnTo>
                  <a:lnTo>
                    <a:pt x="851463" y="2685186"/>
                  </a:lnTo>
                  <a:lnTo>
                    <a:pt x="893500" y="2702204"/>
                  </a:lnTo>
                  <a:lnTo>
                    <a:pt x="936202" y="2717878"/>
                  </a:lnTo>
                  <a:lnTo>
                    <a:pt x="979542" y="2732183"/>
                  </a:lnTo>
                  <a:lnTo>
                    <a:pt x="1023496" y="2745092"/>
                  </a:lnTo>
                  <a:lnTo>
                    <a:pt x="1068037" y="2756580"/>
                  </a:lnTo>
                  <a:lnTo>
                    <a:pt x="1113139" y="2766621"/>
                  </a:lnTo>
                  <a:lnTo>
                    <a:pt x="1158776" y="2775189"/>
                  </a:lnTo>
                  <a:lnTo>
                    <a:pt x="1204922" y="2782257"/>
                  </a:lnTo>
                  <a:lnTo>
                    <a:pt x="1251551" y="2787800"/>
                  </a:lnTo>
                  <a:lnTo>
                    <a:pt x="1298638" y="2791791"/>
                  </a:lnTo>
                  <a:lnTo>
                    <a:pt x="1346155" y="2794205"/>
                  </a:lnTo>
                  <a:lnTo>
                    <a:pt x="1394079" y="2795016"/>
                  </a:lnTo>
                  <a:lnTo>
                    <a:pt x="1442002" y="2794205"/>
                  </a:lnTo>
                  <a:lnTo>
                    <a:pt x="1489519" y="2791791"/>
                  </a:lnTo>
                  <a:lnTo>
                    <a:pt x="1536606" y="2787800"/>
                  </a:lnTo>
                  <a:lnTo>
                    <a:pt x="1583235" y="2782257"/>
                  </a:lnTo>
                  <a:lnTo>
                    <a:pt x="1629381" y="2775189"/>
                  </a:lnTo>
                  <a:lnTo>
                    <a:pt x="1675018" y="2766621"/>
                  </a:lnTo>
                  <a:lnTo>
                    <a:pt x="1720120" y="2756580"/>
                  </a:lnTo>
                  <a:lnTo>
                    <a:pt x="1764661" y="2745092"/>
                  </a:lnTo>
                  <a:lnTo>
                    <a:pt x="1808615" y="2732183"/>
                  </a:lnTo>
                  <a:lnTo>
                    <a:pt x="1851955" y="2717878"/>
                  </a:lnTo>
                  <a:lnTo>
                    <a:pt x="1894657" y="2702204"/>
                  </a:lnTo>
                  <a:lnTo>
                    <a:pt x="1936694" y="2685186"/>
                  </a:lnTo>
                  <a:lnTo>
                    <a:pt x="1978040" y="2666852"/>
                  </a:lnTo>
                  <a:lnTo>
                    <a:pt x="2018669" y="2647226"/>
                  </a:lnTo>
                  <a:lnTo>
                    <a:pt x="2058555" y="2626335"/>
                  </a:lnTo>
                  <a:lnTo>
                    <a:pt x="2097673" y="2604205"/>
                  </a:lnTo>
                  <a:lnTo>
                    <a:pt x="2135995" y="2580862"/>
                  </a:lnTo>
                  <a:lnTo>
                    <a:pt x="2173497" y="2556332"/>
                  </a:lnTo>
                  <a:lnTo>
                    <a:pt x="2210153" y="2530640"/>
                  </a:lnTo>
                  <a:lnTo>
                    <a:pt x="2245935" y="2503814"/>
                  </a:lnTo>
                  <a:lnTo>
                    <a:pt x="2280820" y="2475879"/>
                  </a:lnTo>
                  <a:lnTo>
                    <a:pt x="2314779" y="2446860"/>
                  </a:lnTo>
                  <a:lnTo>
                    <a:pt x="2347788" y="2416785"/>
                  </a:lnTo>
                  <a:lnTo>
                    <a:pt x="2379821" y="2385679"/>
                  </a:lnTo>
                  <a:lnTo>
                    <a:pt x="2410851" y="2353567"/>
                  </a:lnTo>
                  <a:lnTo>
                    <a:pt x="2440853" y="2320477"/>
                  </a:lnTo>
                  <a:lnTo>
                    <a:pt x="2469800" y="2286434"/>
                  </a:lnTo>
                  <a:lnTo>
                    <a:pt x="2497667" y="2251465"/>
                  </a:lnTo>
                  <a:lnTo>
                    <a:pt x="2524428" y="2215594"/>
                  </a:lnTo>
                  <a:lnTo>
                    <a:pt x="2550056" y="2178848"/>
                  </a:lnTo>
                  <a:lnTo>
                    <a:pt x="2574527" y="2141254"/>
                  </a:lnTo>
                  <a:lnTo>
                    <a:pt x="2597813" y="2102837"/>
                  </a:lnTo>
                  <a:lnTo>
                    <a:pt x="2619889" y="2063624"/>
                  </a:lnTo>
                  <a:lnTo>
                    <a:pt x="2640729" y="2023639"/>
                  </a:lnTo>
                  <a:lnTo>
                    <a:pt x="2660306" y="1982910"/>
                  </a:lnTo>
                  <a:lnTo>
                    <a:pt x="2678596" y="1941462"/>
                  </a:lnTo>
                  <a:lnTo>
                    <a:pt x="2695572" y="1899322"/>
                  </a:lnTo>
                  <a:lnTo>
                    <a:pt x="2711208" y="1856515"/>
                  </a:lnTo>
                  <a:lnTo>
                    <a:pt x="2725478" y="1813068"/>
                  </a:lnTo>
                  <a:lnTo>
                    <a:pt x="2738356" y="1769005"/>
                  </a:lnTo>
                  <a:lnTo>
                    <a:pt x="2749816" y="1724355"/>
                  </a:lnTo>
                  <a:lnTo>
                    <a:pt x="2759833" y="1679142"/>
                  </a:lnTo>
                  <a:lnTo>
                    <a:pt x="2768379" y="1633392"/>
                  </a:lnTo>
                  <a:lnTo>
                    <a:pt x="2775430" y="1587132"/>
                  </a:lnTo>
                  <a:lnTo>
                    <a:pt x="2780959" y="1540387"/>
                  </a:lnTo>
                  <a:lnTo>
                    <a:pt x="2784941" y="1493184"/>
                  </a:lnTo>
                  <a:lnTo>
                    <a:pt x="2787349" y="1445549"/>
                  </a:lnTo>
                  <a:lnTo>
                    <a:pt x="2788158" y="1397508"/>
                  </a:lnTo>
                  <a:lnTo>
                    <a:pt x="2787349" y="1349466"/>
                  </a:lnTo>
                  <a:lnTo>
                    <a:pt x="2784941" y="1301831"/>
                  </a:lnTo>
                  <a:lnTo>
                    <a:pt x="2780959" y="1254628"/>
                  </a:lnTo>
                  <a:lnTo>
                    <a:pt x="2775430" y="1207883"/>
                  </a:lnTo>
                  <a:lnTo>
                    <a:pt x="2768379" y="1161623"/>
                  </a:lnTo>
                  <a:lnTo>
                    <a:pt x="2759833" y="1115873"/>
                  </a:lnTo>
                  <a:lnTo>
                    <a:pt x="2749816" y="1070660"/>
                  </a:lnTo>
                  <a:lnTo>
                    <a:pt x="2738356" y="1026010"/>
                  </a:lnTo>
                  <a:lnTo>
                    <a:pt x="2725478" y="981947"/>
                  </a:lnTo>
                  <a:lnTo>
                    <a:pt x="2711208" y="938500"/>
                  </a:lnTo>
                  <a:lnTo>
                    <a:pt x="2695572" y="895693"/>
                  </a:lnTo>
                  <a:lnTo>
                    <a:pt x="2678596" y="853553"/>
                  </a:lnTo>
                  <a:lnTo>
                    <a:pt x="2660306" y="812105"/>
                  </a:lnTo>
                  <a:lnTo>
                    <a:pt x="2640729" y="771376"/>
                  </a:lnTo>
                  <a:lnTo>
                    <a:pt x="2619889" y="731391"/>
                  </a:lnTo>
                  <a:lnTo>
                    <a:pt x="2597813" y="692178"/>
                  </a:lnTo>
                  <a:lnTo>
                    <a:pt x="2574527" y="653761"/>
                  </a:lnTo>
                  <a:lnTo>
                    <a:pt x="2550056" y="616167"/>
                  </a:lnTo>
                  <a:lnTo>
                    <a:pt x="2524428" y="579421"/>
                  </a:lnTo>
                  <a:lnTo>
                    <a:pt x="2497667" y="543550"/>
                  </a:lnTo>
                  <a:lnTo>
                    <a:pt x="2469800" y="508581"/>
                  </a:lnTo>
                  <a:lnTo>
                    <a:pt x="2440853" y="474538"/>
                  </a:lnTo>
                  <a:lnTo>
                    <a:pt x="2410851" y="441448"/>
                  </a:lnTo>
                  <a:lnTo>
                    <a:pt x="2379821" y="409336"/>
                  </a:lnTo>
                  <a:lnTo>
                    <a:pt x="2347788" y="378230"/>
                  </a:lnTo>
                  <a:lnTo>
                    <a:pt x="2314779" y="348155"/>
                  </a:lnTo>
                  <a:lnTo>
                    <a:pt x="2280820" y="319136"/>
                  </a:lnTo>
                  <a:lnTo>
                    <a:pt x="2245935" y="291201"/>
                  </a:lnTo>
                  <a:lnTo>
                    <a:pt x="2210153" y="264375"/>
                  </a:lnTo>
                  <a:lnTo>
                    <a:pt x="2173497" y="238683"/>
                  </a:lnTo>
                  <a:lnTo>
                    <a:pt x="2135995" y="214153"/>
                  </a:lnTo>
                  <a:lnTo>
                    <a:pt x="2097673" y="190810"/>
                  </a:lnTo>
                  <a:lnTo>
                    <a:pt x="2058555" y="168680"/>
                  </a:lnTo>
                  <a:lnTo>
                    <a:pt x="2018669" y="147789"/>
                  </a:lnTo>
                  <a:lnTo>
                    <a:pt x="1978040" y="128163"/>
                  </a:lnTo>
                  <a:lnTo>
                    <a:pt x="1936694" y="109829"/>
                  </a:lnTo>
                  <a:lnTo>
                    <a:pt x="1894657" y="92811"/>
                  </a:lnTo>
                  <a:lnTo>
                    <a:pt x="1851955" y="77137"/>
                  </a:lnTo>
                  <a:lnTo>
                    <a:pt x="1808615" y="62832"/>
                  </a:lnTo>
                  <a:lnTo>
                    <a:pt x="1764661" y="49923"/>
                  </a:lnTo>
                  <a:lnTo>
                    <a:pt x="1720120" y="38435"/>
                  </a:lnTo>
                  <a:lnTo>
                    <a:pt x="1675018" y="28394"/>
                  </a:lnTo>
                  <a:lnTo>
                    <a:pt x="1629381" y="19826"/>
                  </a:lnTo>
                  <a:lnTo>
                    <a:pt x="1583235" y="12758"/>
                  </a:lnTo>
                  <a:lnTo>
                    <a:pt x="1536606" y="7215"/>
                  </a:lnTo>
                  <a:lnTo>
                    <a:pt x="1489519" y="3224"/>
                  </a:lnTo>
                  <a:lnTo>
                    <a:pt x="1442002" y="810"/>
                  </a:lnTo>
                  <a:lnTo>
                    <a:pt x="1394079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6803643" y="3123692"/>
            <a:ext cx="1986280" cy="1586865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12700" marR="5080" indent="-1270" algn="ctr">
              <a:lnSpc>
                <a:spcPct val="90000"/>
              </a:lnSpc>
              <a:spcBef>
                <a:spcPts val="290"/>
              </a:spcBef>
            </a:pPr>
            <a:r>
              <a:rPr sz="1600" b="1" dirty="0">
                <a:latin typeface="Arial"/>
                <a:cs typeface="Arial"/>
              </a:rPr>
              <a:t>The</a:t>
            </a:r>
            <a:r>
              <a:rPr sz="1600" b="1" spc="-20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clogged </a:t>
            </a:r>
            <a:r>
              <a:rPr sz="1600" b="1" dirty="0">
                <a:latin typeface="Arial"/>
                <a:cs typeface="Arial"/>
              </a:rPr>
              <a:t>pancreas</a:t>
            </a:r>
            <a:r>
              <a:rPr sz="1600" b="1" spc="-50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loses </a:t>
            </a:r>
            <a:r>
              <a:rPr sz="1600" b="1" dirty="0">
                <a:latin typeface="Arial"/>
                <a:cs typeface="Arial"/>
              </a:rPr>
              <a:t>some</a:t>
            </a:r>
            <a:r>
              <a:rPr sz="1600" b="1" spc="-20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of</a:t>
            </a:r>
            <a:r>
              <a:rPr sz="1600" b="1" spc="-15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its</a:t>
            </a:r>
            <a:r>
              <a:rPr sz="1600" b="1" spc="-15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capacity </a:t>
            </a:r>
            <a:r>
              <a:rPr sz="1600" b="1" dirty="0">
                <a:latin typeface="Arial"/>
                <a:cs typeface="Arial"/>
              </a:rPr>
              <a:t>and</a:t>
            </a:r>
            <a:r>
              <a:rPr sz="1600" b="1" spc="-10" dirty="0">
                <a:latin typeface="Arial"/>
                <a:cs typeface="Arial"/>
              </a:rPr>
              <a:t> effectiveness </a:t>
            </a:r>
            <a:r>
              <a:rPr sz="1600" b="1" dirty="0">
                <a:latin typeface="Arial"/>
                <a:cs typeface="Arial"/>
              </a:rPr>
              <a:t>for</a:t>
            </a:r>
            <a:r>
              <a:rPr sz="1600" b="1" spc="-35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generating </a:t>
            </a:r>
            <a:r>
              <a:rPr sz="1600" b="1" dirty="0">
                <a:latin typeface="Arial"/>
                <a:cs typeface="Arial"/>
              </a:rPr>
              <a:t>insulin</a:t>
            </a:r>
            <a:r>
              <a:rPr sz="1600" b="1" spc="-30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in</a:t>
            </a:r>
            <a:r>
              <a:rPr sz="1600" b="1" spc="-25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response </a:t>
            </a:r>
            <a:r>
              <a:rPr sz="1600" b="1" dirty="0">
                <a:latin typeface="Arial"/>
                <a:cs typeface="Arial"/>
              </a:rPr>
              <a:t>to</a:t>
            </a:r>
            <a:r>
              <a:rPr sz="1600" b="1" spc="-30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the</a:t>
            </a:r>
            <a:r>
              <a:rPr sz="1600" b="1" spc="-30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body’s</a:t>
            </a:r>
            <a:r>
              <a:rPr sz="1600" b="1" spc="-30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needs.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454151" y="2520695"/>
            <a:ext cx="2728595" cy="2734310"/>
            <a:chOff x="454151" y="2520695"/>
            <a:chExt cx="2728595" cy="2734310"/>
          </a:xfrm>
        </p:grpSpPr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54151" y="2520695"/>
              <a:ext cx="2728595" cy="273392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67511" y="2990849"/>
              <a:ext cx="2358136" cy="1855216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615695" y="2682239"/>
              <a:ext cx="2276475" cy="2281555"/>
            </a:xfrm>
            <a:custGeom>
              <a:avLst/>
              <a:gdLst/>
              <a:ahLst/>
              <a:cxnLst/>
              <a:rect l="l" t="t" r="r" b="b"/>
              <a:pathLst>
                <a:path w="2276475" h="2281554">
                  <a:moveTo>
                    <a:pt x="1138047" y="0"/>
                  </a:moveTo>
                  <a:lnTo>
                    <a:pt x="1089940" y="1000"/>
                  </a:lnTo>
                  <a:lnTo>
                    <a:pt x="1042342" y="3976"/>
                  </a:lnTo>
                  <a:lnTo>
                    <a:pt x="995293" y="8886"/>
                  </a:lnTo>
                  <a:lnTo>
                    <a:pt x="948832" y="15693"/>
                  </a:lnTo>
                  <a:lnTo>
                    <a:pt x="902998" y="24356"/>
                  </a:lnTo>
                  <a:lnTo>
                    <a:pt x="857831" y="34835"/>
                  </a:lnTo>
                  <a:lnTo>
                    <a:pt x="813370" y="47091"/>
                  </a:lnTo>
                  <a:lnTo>
                    <a:pt x="769655" y="61085"/>
                  </a:lnTo>
                  <a:lnTo>
                    <a:pt x="726726" y="76777"/>
                  </a:lnTo>
                  <a:lnTo>
                    <a:pt x="684622" y="94126"/>
                  </a:lnTo>
                  <a:lnTo>
                    <a:pt x="643382" y="113095"/>
                  </a:lnTo>
                  <a:lnTo>
                    <a:pt x="603046" y="133643"/>
                  </a:lnTo>
                  <a:lnTo>
                    <a:pt x="563654" y="155730"/>
                  </a:lnTo>
                  <a:lnTo>
                    <a:pt x="525244" y="179317"/>
                  </a:lnTo>
                  <a:lnTo>
                    <a:pt x="487857" y="204364"/>
                  </a:lnTo>
                  <a:lnTo>
                    <a:pt x="451532" y="230833"/>
                  </a:lnTo>
                  <a:lnTo>
                    <a:pt x="416308" y="258682"/>
                  </a:lnTo>
                  <a:lnTo>
                    <a:pt x="382225" y="287873"/>
                  </a:lnTo>
                  <a:lnTo>
                    <a:pt x="349323" y="318366"/>
                  </a:lnTo>
                  <a:lnTo>
                    <a:pt x="317641" y="350122"/>
                  </a:lnTo>
                  <a:lnTo>
                    <a:pt x="287218" y="383101"/>
                  </a:lnTo>
                  <a:lnTo>
                    <a:pt x="258094" y="417263"/>
                  </a:lnTo>
                  <a:lnTo>
                    <a:pt x="230308" y="452568"/>
                  </a:lnTo>
                  <a:lnTo>
                    <a:pt x="203900" y="488978"/>
                  </a:lnTo>
                  <a:lnTo>
                    <a:pt x="178910" y="526452"/>
                  </a:lnTo>
                  <a:lnTo>
                    <a:pt x="155377" y="564952"/>
                  </a:lnTo>
                  <a:lnTo>
                    <a:pt x="133340" y="604437"/>
                  </a:lnTo>
                  <a:lnTo>
                    <a:pt x="112839" y="644868"/>
                  </a:lnTo>
                  <a:lnTo>
                    <a:pt x="93914" y="686205"/>
                  </a:lnTo>
                  <a:lnTo>
                    <a:pt x="76603" y="728408"/>
                  </a:lnTo>
                  <a:lnTo>
                    <a:pt x="60947" y="771439"/>
                  </a:lnTo>
                  <a:lnTo>
                    <a:pt x="46985" y="815258"/>
                  </a:lnTo>
                  <a:lnTo>
                    <a:pt x="34757" y="859824"/>
                  </a:lnTo>
                  <a:lnTo>
                    <a:pt x="24301" y="905099"/>
                  </a:lnTo>
                  <a:lnTo>
                    <a:pt x="15658" y="951042"/>
                  </a:lnTo>
                  <a:lnTo>
                    <a:pt x="8867" y="997615"/>
                  </a:lnTo>
                  <a:lnTo>
                    <a:pt x="3967" y="1044778"/>
                  </a:lnTo>
                  <a:lnTo>
                    <a:pt x="998" y="1092490"/>
                  </a:lnTo>
                  <a:lnTo>
                    <a:pt x="0" y="1140713"/>
                  </a:lnTo>
                  <a:lnTo>
                    <a:pt x="998" y="1188937"/>
                  </a:lnTo>
                  <a:lnTo>
                    <a:pt x="3967" y="1236649"/>
                  </a:lnTo>
                  <a:lnTo>
                    <a:pt x="8867" y="1283812"/>
                  </a:lnTo>
                  <a:lnTo>
                    <a:pt x="15658" y="1330385"/>
                  </a:lnTo>
                  <a:lnTo>
                    <a:pt x="24301" y="1376328"/>
                  </a:lnTo>
                  <a:lnTo>
                    <a:pt x="34757" y="1421603"/>
                  </a:lnTo>
                  <a:lnTo>
                    <a:pt x="46985" y="1466169"/>
                  </a:lnTo>
                  <a:lnTo>
                    <a:pt x="60947" y="1509988"/>
                  </a:lnTo>
                  <a:lnTo>
                    <a:pt x="76603" y="1553019"/>
                  </a:lnTo>
                  <a:lnTo>
                    <a:pt x="93914" y="1595222"/>
                  </a:lnTo>
                  <a:lnTo>
                    <a:pt x="112839" y="1636559"/>
                  </a:lnTo>
                  <a:lnTo>
                    <a:pt x="133340" y="1676990"/>
                  </a:lnTo>
                  <a:lnTo>
                    <a:pt x="155377" y="1716475"/>
                  </a:lnTo>
                  <a:lnTo>
                    <a:pt x="178910" y="1754975"/>
                  </a:lnTo>
                  <a:lnTo>
                    <a:pt x="203900" y="1792449"/>
                  </a:lnTo>
                  <a:lnTo>
                    <a:pt x="230308" y="1828859"/>
                  </a:lnTo>
                  <a:lnTo>
                    <a:pt x="258094" y="1864164"/>
                  </a:lnTo>
                  <a:lnTo>
                    <a:pt x="287218" y="1898326"/>
                  </a:lnTo>
                  <a:lnTo>
                    <a:pt x="317641" y="1931305"/>
                  </a:lnTo>
                  <a:lnTo>
                    <a:pt x="349323" y="1963061"/>
                  </a:lnTo>
                  <a:lnTo>
                    <a:pt x="382225" y="1993554"/>
                  </a:lnTo>
                  <a:lnTo>
                    <a:pt x="416308" y="2022745"/>
                  </a:lnTo>
                  <a:lnTo>
                    <a:pt x="451532" y="2050594"/>
                  </a:lnTo>
                  <a:lnTo>
                    <a:pt x="487857" y="2077063"/>
                  </a:lnTo>
                  <a:lnTo>
                    <a:pt x="525244" y="2102110"/>
                  </a:lnTo>
                  <a:lnTo>
                    <a:pt x="563654" y="2125697"/>
                  </a:lnTo>
                  <a:lnTo>
                    <a:pt x="603046" y="2147784"/>
                  </a:lnTo>
                  <a:lnTo>
                    <a:pt x="643382" y="2168332"/>
                  </a:lnTo>
                  <a:lnTo>
                    <a:pt x="684622" y="2187301"/>
                  </a:lnTo>
                  <a:lnTo>
                    <a:pt x="726726" y="2204650"/>
                  </a:lnTo>
                  <a:lnTo>
                    <a:pt x="769655" y="2220342"/>
                  </a:lnTo>
                  <a:lnTo>
                    <a:pt x="813370" y="2234336"/>
                  </a:lnTo>
                  <a:lnTo>
                    <a:pt x="857831" y="2246592"/>
                  </a:lnTo>
                  <a:lnTo>
                    <a:pt x="902998" y="2257071"/>
                  </a:lnTo>
                  <a:lnTo>
                    <a:pt x="948832" y="2265734"/>
                  </a:lnTo>
                  <a:lnTo>
                    <a:pt x="995293" y="2272541"/>
                  </a:lnTo>
                  <a:lnTo>
                    <a:pt x="1042342" y="2277451"/>
                  </a:lnTo>
                  <a:lnTo>
                    <a:pt x="1089940" y="2280427"/>
                  </a:lnTo>
                  <a:lnTo>
                    <a:pt x="1138047" y="2281427"/>
                  </a:lnTo>
                  <a:lnTo>
                    <a:pt x="1186153" y="2280427"/>
                  </a:lnTo>
                  <a:lnTo>
                    <a:pt x="1233751" y="2277451"/>
                  </a:lnTo>
                  <a:lnTo>
                    <a:pt x="1280800" y="2272541"/>
                  </a:lnTo>
                  <a:lnTo>
                    <a:pt x="1327261" y="2265734"/>
                  </a:lnTo>
                  <a:lnTo>
                    <a:pt x="1373095" y="2257071"/>
                  </a:lnTo>
                  <a:lnTo>
                    <a:pt x="1418262" y="2246592"/>
                  </a:lnTo>
                  <a:lnTo>
                    <a:pt x="1462723" y="2234336"/>
                  </a:lnTo>
                  <a:lnTo>
                    <a:pt x="1506438" y="2220342"/>
                  </a:lnTo>
                  <a:lnTo>
                    <a:pt x="1549367" y="2204650"/>
                  </a:lnTo>
                  <a:lnTo>
                    <a:pt x="1591471" y="2187301"/>
                  </a:lnTo>
                  <a:lnTo>
                    <a:pt x="1632711" y="2168332"/>
                  </a:lnTo>
                  <a:lnTo>
                    <a:pt x="1673047" y="2147784"/>
                  </a:lnTo>
                  <a:lnTo>
                    <a:pt x="1712439" y="2125697"/>
                  </a:lnTo>
                  <a:lnTo>
                    <a:pt x="1750849" y="2102110"/>
                  </a:lnTo>
                  <a:lnTo>
                    <a:pt x="1788236" y="2077063"/>
                  </a:lnTo>
                  <a:lnTo>
                    <a:pt x="1824561" y="2050594"/>
                  </a:lnTo>
                  <a:lnTo>
                    <a:pt x="1859785" y="2022745"/>
                  </a:lnTo>
                  <a:lnTo>
                    <a:pt x="1893868" y="1993554"/>
                  </a:lnTo>
                  <a:lnTo>
                    <a:pt x="1926770" y="1963061"/>
                  </a:lnTo>
                  <a:lnTo>
                    <a:pt x="1958452" y="1931305"/>
                  </a:lnTo>
                  <a:lnTo>
                    <a:pt x="1988875" y="1898326"/>
                  </a:lnTo>
                  <a:lnTo>
                    <a:pt x="2017999" y="1864164"/>
                  </a:lnTo>
                  <a:lnTo>
                    <a:pt x="2045785" y="1828859"/>
                  </a:lnTo>
                  <a:lnTo>
                    <a:pt x="2072193" y="1792449"/>
                  </a:lnTo>
                  <a:lnTo>
                    <a:pt x="2097183" y="1754975"/>
                  </a:lnTo>
                  <a:lnTo>
                    <a:pt x="2120716" y="1716475"/>
                  </a:lnTo>
                  <a:lnTo>
                    <a:pt x="2142753" y="1676990"/>
                  </a:lnTo>
                  <a:lnTo>
                    <a:pt x="2163254" y="1636559"/>
                  </a:lnTo>
                  <a:lnTo>
                    <a:pt x="2182179" y="1595222"/>
                  </a:lnTo>
                  <a:lnTo>
                    <a:pt x="2199490" y="1553019"/>
                  </a:lnTo>
                  <a:lnTo>
                    <a:pt x="2215146" y="1509988"/>
                  </a:lnTo>
                  <a:lnTo>
                    <a:pt x="2229108" y="1466169"/>
                  </a:lnTo>
                  <a:lnTo>
                    <a:pt x="2241336" y="1421603"/>
                  </a:lnTo>
                  <a:lnTo>
                    <a:pt x="2251792" y="1376328"/>
                  </a:lnTo>
                  <a:lnTo>
                    <a:pt x="2260435" y="1330385"/>
                  </a:lnTo>
                  <a:lnTo>
                    <a:pt x="2267226" y="1283812"/>
                  </a:lnTo>
                  <a:lnTo>
                    <a:pt x="2272126" y="1236649"/>
                  </a:lnTo>
                  <a:lnTo>
                    <a:pt x="2275095" y="1188937"/>
                  </a:lnTo>
                  <a:lnTo>
                    <a:pt x="2276094" y="1140713"/>
                  </a:lnTo>
                  <a:lnTo>
                    <a:pt x="2275095" y="1092490"/>
                  </a:lnTo>
                  <a:lnTo>
                    <a:pt x="2272126" y="1044778"/>
                  </a:lnTo>
                  <a:lnTo>
                    <a:pt x="2267226" y="997615"/>
                  </a:lnTo>
                  <a:lnTo>
                    <a:pt x="2260435" y="951042"/>
                  </a:lnTo>
                  <a:lnTo>
                    <a:pt x="2251792" y="905099"/>
                  </a:lnTo>
                  <a:lnTo>
                    <a:pt x="2241336" y="859824"/>
                  </a:lnTo>
                  <a:lnTo>
                    <a:pt x="2229108" y="815258"/>
                  </a:lnTo>
                  <a:lnTo>
                    <a:pt x="2215146" y="771439"/>
                  </a:lnTo>
                  <a:lnTo>
                    <a:pt x="2199490" y="728408"/>
                  </a:lnTo>
                  <a:lnTo>
                    <a:pt x="2182179" y="686205"/>
                  </a:lnTo>
                  <a:lnTo>
                    <a:pt x="2163254" y="644868"/>
                  </a:lnTo>
                  <a:lnTo>
                    <a:pt x="2142753" y="604437"/>
                  </a:lnTo>
                  <a:lnTo>
                    <a:pt x="2120716" y="564952"/>
                  </a:lnTo>
                  <a:lnTo>
                    <a:pt x="2097183" y="526452"/>
                  </a:lnTo>
                  <a:lnTo>
                    <a:pt x="2072193" y="488978"/>
                  </a:lnTo>
                  <a:lnTo>
                    <a:pt x="2045785" y="452568"/>
                  </a:lnTo>
                  <a:lnTo>
                    <a:pt x="2017999" y="417263"/>
                  </a:lnTo>
                  <a:lnTo>
                    <a:pt x="1988875" y="383101"/>
                  </a:lnTo>
                  <a:lnTo>
                    <a:pt x="1958452" y="350122"/>
                  </a:lnTo>
                  <a:lnTo>
                    <a:pt x="1926770" y="318366"/>
                  </a:lnTo>
                  <a:lnTo>
                    <a:pt x="1893868" y="287873"/>
                  </a:lnTo>
                  <a:lnTo>
                    <a:pt x="1859785" y="258682"/>
                  </a:lnTo>
                  <a:lnTo>
                    <a:pt x="1824561" y="230833"/>
                  </a:lnTo>
                  <a:lnTo>
                    <a:pt x="1788236" y="204364"/>
                  </a:lnTo>
                  <a:lnTo>
                    <a:pt x="1750849" y="179317"/>
                  </a:lnTo>
                  <a:lnTo>
                    <a:pt x="1712439" y="155730"/>
                  </a:lnTo>
                  <a:lnTo>
                    <a:pt x="1673047" y="133643"/>
                  </a:lnTo>
                  <a:lnTo>
                    <a:pt x="1632711" y="113095"/>
                  </a:lnTo>
                  <a:lnTo>
                    <a:pt x="1591471" y="94126"/>
                  </a:lnTo>
                  <a:lnTo>
                    <a:pt x="1549367" y="76777"/>
                  </a:lnTo>
                  <a:lnTo>
                    <a:pt x="1506438" y="61085"/>
                  </a:lnTo>
                  <a:lnTo>
                    <a:pt x="1462723" y="47091"/>
                  </a:lnTo>
                  <a:lnTo>
                    <a:pt x="1418262" y="34835"/>
                  </a:lnTo>
                  <a:lnTo>
                    <a:pt x="1373095" y="24356"/>
                  </a:lnTo>
                  <a:lnTo>
                    <a:pt x="1327261" y="15693"/>
                  </a:lnTo>
                  <a:lnTo>
                    <a:pt x="1280800" y="8886"/>
                  </a:lnTo>
                  <a:lnTo>
                    <a:pt x="1233751" y="3976"/>
                  </a:lnTo>
                  <a:lnTo>
                    <a:pt x="1186153" y="1000"/>
                  </a:lnTo>
                  <a:lnTo>
                    <a:pt x="1138047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938530" y="3195066"/>
            <a:ext cx="1630045" cy="1245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latin typeface="Arial"/>
                <a:cs typeface="Arial"/>
              </a:rPr>
              <a:t>Excess</a:t>
            </a:r>
            <a:r>
              <a:rPr sz="1600" b="1" spc="-30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fat</a:t>
            </a:r>
            <a:r>
              <a:rPr sz="1600" b="1" spc="-15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in</a:t>
            </a:r>
            <a:r>
              <a:rPr sz="1600" b="1" spc="-25" dirty="0">
                <a:latin typeface="Arial"/>
                <a:cs typeface="Arial"/>
              </a:rPr>
              <a:t> the </a:t>
            </a:r>
            <a:r>
              <a:rPr sz="1600" b="1" dirty="0">
                <a:latin typeface="Arial"/>
                <a:cs typeface="Arial"/>
              </a:rPr>
              <a:t>body</a:t>
            </a:r>
            <a:r>
              <a:rPr sz="1600" b="1" spc="-30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deposits </a:t>
            </a:r>
            <a:r>
              <a:rPr sz="1600" b="1" dirty="0">
                <a:latin typeface="Arial"/>
                <a:cs typeface="Arial"/>
              </a:rPr>
              <a:t>into</a:t>
            </a:r>
            <a:r>
              <a:rPr sz="1600" b="1" spc="-15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the</a:t>
            </a:r>
            <a:r>
              <a:rPr sz="1600" b="1" spc="-20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liver, </a:t>
            </a:r>
            <a:r>
              <a:rPr sz="1600" b="1" dirty="0">
                <a:latin typeface="Arial"/>
                <a:cs typeface="Arial"/>
              </a:rPr>
              <a:t>creating</a:t>
            </a:r>
            <a:r>
              <a:rPr sz="1600" b="1" spc="-25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a</a:t>
            </a:r>
            <a:r>
              <a:rPr sz="1600" b="1" spc="-25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“fatty </a:t>
            </a:r>
            <a:r>
              <a:rPr sz="1600" b="1" dirty="0">
                <a:latin typeface="Arial"/>
                <a:cs typeface="Arial"/>
              </a:rPr>
              <a:t>liver”</a:t>
            </a:r>
            <a:r>
              <a:rPr sz="1600" b="1" spc="-30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condition.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3259073" y="2937484"/>
            <a:ext cx="8869680" cy="2891790"/>
            <a:chOff x="3259073" y="2937484"/>
            <a:chExt cx="8869680" cy="2891790"/>
          </a:xfrm>
        </p:grpSpPr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259073" y="2937484"/>
              <a:ext cx="2885186" cy="2891282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527297" y="3486150"/>
              <a:ext cx="2406269" cy="1855215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3420617" y="3099054"/>
              <a:ext cx="2432685" cy="2438400"/>
            </a:xfrm>
            <a:custGeom>
              <a:avLst/>
              <a:gdLst/>
              <a:ahLst/>
              <a:cxnLst/>
              <a:rect l="l" t="t" r="r" b="b"/>
              <a:pathLst>
                <a:path w="2432685" h="2438400">
                  <a:moveTo>
                    <a:pt x="1216152" y="0"/>
                  </a:moveTo>
                  <a:lnTo>
                    <a:pt x="1168395" y="922"/>
                  </a:lnTo>
                  <a:lnTo>
                    <a:pt x="1121105" y="3668"/>
                  </a:lnTo>
                  <a:lnTo>
                    <a:pt x="1074315" y="8202"/>
                  </a:lnTo>
                  <a:lnTo>
                    <a:pt x="1028059" y="14491"/>
                  </a:lnTo>
                  <a:lnTo>
                    <a:pt x="982372" y="22501"/>
                  </a:lnTo>
                  <a:lnTo>
                    <a:pt x="937286" y="32199"/>
                  </a:lnTo>
                  <a:lnTo>
                    <a:pt x="892836" y="43550"/>
                  </a:lnTo>
                  <a:lnTo>
                    <a:pt x="849055" y="56520"/>
                  </a:lnTo>
                  <a:lnTo>
                    <a:pt x="805977" y="71076"/>
                  </a:lnTo>
                  <a:lnTo>
                    <a:pt x="763637" y="87184"/>
                  </a:lnTo>
                  <a:lnTo>
                    <a:pt x="722066" y="104809"/>
                  </a:lnTo>
                  <a:lnTo>
                    <a:pt x="681301" y="123919"/>
                  </a:lnTo>
                  <a:lnTo>
                    <a:pt x="641373" y="144478"/>
                  </a:lnTo>
                  <a:lnTo>
                    <a:pt x="602318" y="166454"/>
                  </a:lnTo>
                  <a:lnTo>
                    <a:pt x="564169" y="189812"/>
                  </a:lnTo>
                  <a:lnTo>
                    <a:pt x="526959" y="214519"/>
                  </a:lnTo>
                  <a:lnTo>
                    <a:pt x="490723" y="240540"/>
                  </a:lnTo>
                  <a:lnTo>
                    <a:pt x="455493" y="267841"/>
                  </a:lnTo>
                  <a:lnTo>
                    <a:pt x="421305" y="296390"/>
                  </a:lnTo>
                  <a:lnTo>
                    <a:pt x="388192" y="326151"/>
                  </a:lnTo>
                  <a:lnTo>
                    <a:pt x="356187" y="357092"/>
                  </a:lnTo>
                  <a:lnTo>
                    <a:pt x="325324" y="389177"/>
                  </a:lnTo>
                  <a:lnTo>
                    <a:pt x="295638" y="422374"/>
                  </a:lnTo>
                  <a:lnTo>
                    <a:pt x="267162" y="456649"/>
                  </a:lnTo>
                  <a:lnTo>
                    <a:pt x="239929" y="491966"/>
                  </a:lnTo>
                  <a:lnTo>
                    <a:pt x="213974" y="528294"/>
                  </a:lnTo>
                  <a:lnTo>
                    <a:pt x="189330" y="565597"/>
                  </a:lnTo>
                  <a:lnTo>
                    <a:pt x="166031" y="603842"/>
                  </a:lnTo>
                  <a:lnTo>
                    <a:pt x="144111" y="642995"/>
                  </a:lnTo>
                  <a:lnTo>
                    <a:pt x="123603" y="683023"/>
                  </a:lnTo>
                  <a:lnTo>
                    <a:pt x="104543" y="723890"/>
                  </a:lnTo>
                  <a:lnTo>
                    <a:pt x="86962" y="765564"/>
                  </a:lnTo>
                  <a:lnTo>
                    <a:pt x="70895" y="808010"/>
                  </a:lnTo>
                  <a:lnTo>
                    <a:pt x="56376" y="851195"/>
                  </a:lnTo>
                  <a:lnTo>
                    <a:pt x="43439" y="895085"/>
                  </a:lnTo>
                  <a:lnTo>
                    <a:pt x="32117" y="939645"/>
                  </a:lnTo>
                  <a:lnTo>
                    <a:pt x="22444" y="984843"/>
                  </a:lnTo>
                  <a:lnTo>
                    <a:pt x="14454" y="1030644"/>
                  </a:lnTo>
                  <a:lnTo>
                    <a:pt x="8181" y="1077013"/>
                  </a:lnTo>
                  <a:lnTo>
                    <a:pt x="3658" y="1123919"/>
                  </a:lnTo>
                  <a:lnTo>
                    <a:pt x="920" y="1171325"/>
                  </a:lnTo>
                  <a:lnTo>
                    <a:pt x="0" y="1219200"/>
                  </a:lnTo>
                  <a:lnTo>
                    <a:pt x="920" y="1267074"/>
                  </a:lnTo>
                  <a:lnTo>
                    <a:pt x="3658" y="1314480"/>
                  </a:lnTo>
                  <a:lnTo>
                    <a:pt x="8181" y="1361386"/>
                  </a:lnTo>
                  <a:lnTo>
                    <a:pt x="14454" y="1407755"/>
                  </a:lnTo>
                  <a:lnTo>
                    <a:pt x="22444" y="1453556"/>
                  </a:lnTo>
                  <a:lnTo>
                    <a:pt x="32117" y="1498754"/>
                  </a:lnTo>
                  <a:lnTo>
                    <a:pt x="43439" y="1543314"/>
                  </a:lnTo>
                  <a:lnTo>
                    <a:pt x="56376" y="1587204"/>
                  </a:lnTo>
                  <a:lnTo>
                    <a:pt x="70895" y="1630389"/>
                  </a:lnTo>
                  <a:lnTo>
                    <a:pt x="86962" y="1672835"/>
                  </a:lnTo>
                  <a:lnTo>
                    <a:pt x="104543" y="1714509"/>
                  </a:lnTo>
                  <a:lnTo>
                    <a:pt x="123603" y="1755376"/>
                  </a:lnTo>
                  <a:lnTo>
                    <a:pt x="144111" y="1795404"/>
                  </a:lnTo>
                  <a:lnTo>
                    <a:pt x="166031" y="1834557"/>
                  </a:lnTo>
                  <a:lnTo>
                    <a:pt x="189330" y="1872802"/>
                  </a:lnTo>
                  <a:lnTo>
                    <a:pt x="213974" y="1910105"/>
                  </a:lnTo>
                  <a:lnTo>
                    <a:pt x="239929" y="1946433"/>
                  </a:lnTo>
                  <a:lnTo>
                    <a:pt x="267162" y="1981750"/>
                  </a:lnTo>
                  <a:lnTo>
                    <a:pt x="295638" y="2016025"/>
                  </a:lnTo>
                  <a:lnTo>
                    <a:pt x="325324" y="2049222"/>
                  </a:lnTo>
                  <a:lnTo>
                    <a:pt x="356187" y="2081307"/>
                  </a:lnTo>
                  <a:lnTo>
                    <a:pt x="388192" y="2112248"/>
                  </a:lnTo>
                  <a:lnTo>
                    <a:pt x="421305" y="2142009"/>
                  </a:lnTo>
                  <a:lnTo>
                    <a:pt x="455493" y="2170558"/>
                  </a:lnTo>
                  <a:lnTo>
                    <a:pt x="490723" y="2197859"/>
                  </a:lnTo>
                  <a:lnTo>
                    <a:pt x="526959" y="2223880"/>
                  </a:lnTo>
                  <a:lnTo>
                    <a:pt x="564169" y="2248587"/>
                  </a:lnTo>
                  <a:lnTo>
                    <a:pt x="602318" y="2271945"/>
                  </a:lnTo>
                  <a:lnTo>
                    <a:pt x="641373" y="2293921"/>
                  </a:lnTo>
                  <a:lnTo>
                    <a:pt x="681301" y="2314480"/>
                  </a:lnTo>
                  <a:lnTo>
                    <a:pt x="722066" y="2333590"/>
                  </a:lnTo>
                  <a:lnTo>
                    <a:pt x="763637" y="2351215"/>
                  </a:lnTo>
                  <a:lnTo>
                    <a:pt x="805977" y="2367323"/>
                  </a:lnTo>
                  <a:lnTo>
                    <a:pt x="849055" y="2381879"/>
                  </a:lnTo>
                  <a:lnTo>
                    <a:pt x="892836" y="2394849"/>
                  </a:lnTo>
                  <a:lnTo>
                    <a:pt x="937286" y="2406200"/>
                  </a:lnTo>
                  <a:lnTo>
                    <a:pt x="982372" y="2415898"/>
                  </a:lnTo>
                  <a:lnTo>
                    <a:pt x="1028059" y="2423908"/>
                  </a:lnTo>
                  <a:lnTo>
                    <a:pt x="1074315" y="2430197"/>
                  </a:lnTo>
                  <a:lnTo>
                    <a:pt x="1121105" y="2434731"/>
                  </a:lnTo>
                  <a:lnTo>
                    <a:pt x="1168395" y="2437477"/>
                  </a:lnTo>
                  <a:lnTo>
                    <a:pt x="1216152" y="2438400"/>
                  </a:lnTo>
                  <a:lnTo>
                    <a:pt x="1263908" y="2437477"/>
                  </a:lnTo>
                  <a:lnTo>
                    <a:pt x="1311198" y="2434731"/>
                  </a:lnTo>
                  <a:lnTo>
                    <a:pt x="1357988" y="2430197"/>
                  </a:lnTo>
                  <a:lnTo>
                    <a:pt x="1404244" y="2423908"/>
                  </a:lnTo>
                  <a:lnTo>
                    <a:pt x="1449931" y="2415898"/>
                  </a:lnTo>
                  <a:lnTo>
                    <a:pt x="1495017" y="2406200"/>
                  </a:lnTo>
                  <a:lnTo>
                    <a:pt x="1539467" y="2394849"/>
                  </a:lnTo>
                  <a:lnTo>
                    <a:pt x="1583248" y="2381879"/>
                  </a:lnTo>
                  <a:lnTo>
                    <a:pt x="1626326" y="2367323"/>
                  </a:lnTo>
                  <a:lnTo>
                    <a:pt x="1668666" y="2351215"/>
                  </a:lnTo>
                  <a:lnTo>
                    <a:pt x="1710237" y="2333590"/>
                  </a:lnTo>
                  <a:lnTo>
                    <a:pt x="1751002" y="2314480"/>
                  </a:lnTo>
                  <a:lnTo>
                    <a:pt x="1790930" y="2293921"/>
                  </a:lnTo>
                  <a:lnTo>
                    <a:pt x="1829985" y="2271945"/>
                  </a:lnTo>
                  <a:lnTo>
                    <a:pt x="1868134" y="2248587"/>
                  </a:lnTo>
                  <a:lnTo>
                    <a:pt x="1905344" y="2223880"/>
                  </a:lnTo>
                  <a:lnTo>
                    <a:pt x="1941580" y="2197859"/>
                  </a:lnTo>
                  <a:lnTo>
                    <a:pt x="1976810" y="2170558"/>
                  </a:lnTo>
                  <a:lnTo>
                    <a:pt x="2010998" y="2142009"/>
                  </a:lnTo>
                  <a:lnTo>
                    <a:pt x="2044111" y="2112248"/>
                  </a:lnTo>
                  <a:lnTo>
                    <a:pt x="2076116" y="2081307"/>
                  </a:lnTo>
                  <a:lnTo>
                    <a:pt x="2106979" y="2049222"/>
                  </a:lnTo>
                  <a:lnTo>
                    <a:pt x="2136665" y="2016025"/>
                  </a:lnTo>
                  <a:lnTo>
                    <a:pt x="2165141" y="1981750"/>
                  </a:lnTo>
                  <a:lnTo>
                    <a:pt x="2192374" y="1946433"/>
                  </a:lnTo>
                  <a:lnTo>
                    <a:pt x="2218329" y="1910105"/>
                  </a:lnTo>
                  <a:lnTo>
                    <a:pt x="2242973" y="1872802"/>
                  </a:lnTo>
                  <a:lnTo>
                    <a:pt x="2266272" y="1834557"/>
                  </a:lnTo>
                  <a:lnTo>
                    <a:pt x="2288192" y="1795404"/>
                  </a:lnTo>
                  <a:lnTo>
                    <a:pt x="2308700" y="1755376"/>
                  </a:lnTo>
                  <a:lnTo>
                    <a:pt x="2327760" y="1714509"/>
                  </a:lnTo>
                  <a:lnTo>
                    <a:pt x="2345341" y="1672835"/>
                  </a:lnTo>
                  <a:lnTo>
                    <a:pt x="2361408" y="1630389"/>
                  </a:lnTo>
                  <a:lnTo>
                    <a:pt x="2375927" y="1587204"/>
                  </a:lnTo>
                  <a:lnTo>
                    <a:pt x="2388864" y="1543314"/>
                  </a:lnTo>
                  <a:lnTo>
                    <a:pt x="2400186" y="1498754"/>
                  </a:lnTo>
                  <a:lnTo>
                    <a:pt x="2409859" y="1453556"/>
                  </a:lnTo>
                  <a:lnTo>
                    <a:pt x="2417849" y="1407755"/>
                  </a:lnTo>
                  <a:lnTo>
                    <a:pt x="2424122" y="1361386"/>
                  </a:lnTo>
                  <a:lnTo>
                    <a:pt x="2428645" y="1314480"/>
                  </a:lnTo>
                  <a:lnTo>
                    <a:pt x="2431383" y="1267074"/>
                  </a:lnTo>
                  <a:lnTo>
                    <a:pt x="2432304" y="1219200"/>
                  </a:lnTo>
                  <a:lnTo>
                    <a:pt x="2431383" y="1171325"/>
                  </a:lnTo>
                  <a:lnTo>
                    <a:pt x="2428645" y="1123919"/>
                  </a:lnTo>
                  <a:lnTo>
                    <a:pt x="2424122" y="1077013"/>
                  </a:lnTo>
                  <a:lnTo>
                    <a:pt x="2417849" y="1030644"/>
                  </a:lnTo>
                  <a:lnTo>
                    <a:pt x="2409859" y="984843"/>
                  </a:lnTo>
                  <a:lnTo>
                    <a:pt x="2400186" y="939645"/>
                  </a:lnTo>
                  <a:lnTo>
                    <a:pt x="2388864" y="895085"/>
                  </a:lnTo>
                  <a:lnTo>
                    <a:pt x="2375927" y="851195"/>
                  </a:lnTo>
                  <a:lnTo>
                    <a:pt x="2361408" y="808010"/>
                  </a:lnTo>
                  <a:lnTo>
                    <a:pt x="2345341" y="765564"/>
                  </a:lnTo>
                  <a:lnTo>
                    <a:pt x="2327760" y="723890"/>
                  </a:lnTo>
                  <a:lnTo>
                    <a:pt x="2308700" y="683023"/>
                  </a:lnTo>
                  <a:lnTo>
                    <a:pt x="2288192" y="642995"/>
                  </a:lnTo>
                  <a:lnTo>
                    <a:pt x="2266272" y="603842"/>
                  </a:lnTo>
                  <a:lnTo>
                    <a:pt x="2242973" y="565597"/>
                  </a:lnTo>
                  <a:lnTo>
                    <a:pt x="2218329" y="528294"/>
                  </a:lnTo>
                  <a:lnTo>
                    <a:pt x="2192374" y="491966"/>
                  </a:lnTo>
                  <a:lnTo>
                    <a:pt x="2165141" y="456649"/>
                  </a:lnTo>
                  <a:lnTo>
                    <a:pt x="2136665" y="422374"/>
                  </a:lnTo>
                  <a:lnTo>
                    <a:pt x="2106979" y="389177"/>
                  </a:lnTo>
                  <a:lnTo>
                    <a:pt x="2076116" y="357092"/>
                  </a:lnTo>
                  <a:lnTo>
                    <a:pt x="2044111" y="326151"/>
                  </a:lnTo>
                  <a:lnTo>
                    <a:pt x="2010998" y="296390"/>
                  </a:lnTo>
                  <a:lnTo>
                    <a:pt x="1976810" y="267841"/>
                  </a:lnTo>
                  <a:lnTo>
                    <a:pt x="1941580" y="240540"/>
                  </a:lnTo>
                  <a:lnTo>
                    <a:pt x="1905344" y="214519"/>
                  </a:lnTo>
                  <a:lnTo>
                    <a:pt x="1868134" y="189812"/>
                  </a:lnTo>
                  <a:lnTo>
                    <a:pt x="1829985" y="166454"/>
                  </a:lnTo>
                  <a:lnTo>
                    <a:pt x="1790930" y="144478"/>
                  </a:lnTo>
                  <a:lnTo>
                    <a:pt x="1751002" y="123919"/>
                  </a:lnTo>
                  <a:lnTo>
                    <a:pt x="1710237" y="104809"/>
                  </a:lnTo>
                  <a:lnTo>
                    <a:pt x="1668666" y="87184"/>
                  </a:lnTo>
                  <a:lnTo>
                    <a:pt x="1626326" y="71076"/>
                  </a:lnTo>
                  <a:lnTo>
                    <a:pt x="1583248" y="56520"/>
                  </a:lnTo>
                  <a:lnTo>
                    <a:pt x="1539467" y="43550"/>
                  </a:lnTo>
                  <a:lnTo>
                    <a:pt x="1495017" y="32199"/>
                  </a:lnTo>
                  <a:lnTo>
                    <a:pt x="1449931" y="22501"/>
                  </a:lnTo>
                  <a:lnTo>
                    <a:pt x="1404244" y="14491"/>
                  </a:lnTo>
                  <a:lnTo>
                    <a:pt x="1357988" y="8202"/>
                  </a:lnTo>
                  <a:lnTo>
                    <a:pt x="1311198" y="3668"/>
                  </a:lnTo>
                  <a:lnTo>
                    <a:pt x="1263908" y="922"/>
                  </a:lnTo>
                  <a:lnTo>
                    <a:pt x="1216152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559289" y="3070059"/>
              <a:ext cx="2568955" cy="257429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773411" y="3704082"/>
              <a:ext cx="2198497" cy="1367282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9720833" y="3231642"/>
              <a:ext cx="2116455" cy="2121535"/>
            </a:xfrm>
            <a:custGeom>
              <a:avLst/>
              <a:gdLst/>
              <a:ahLst/>
              <a:cxnLst/>
              <a:rect l="l" t="t" r="r" b="b"/>
              <a:pathLst>
                <a:path w="2116454" h="2121535">
                  <a:moveTo>
                    <a:pt x="1058037" y="0"/>
                  </a:moveTo>
                  <a:lnTo>
                    <a:pt x="1009606" y="1091"/>
                  </a:lnTo>
                  <a:lnTo>
                    <a:pt x="961735" y="4334"/>
                  </a:lnTo>
                  <a:lnTo>
                    <a:pt x="914469" y="9682"/>
                  </a:lnTo>
                  <a:lnTo>
                    <a:pt x="867856" y="17088"/>
                  </a:lnTo>
                  <a:lnTo>
                    <a:pt x="821941" y="26505"/>
                  </a:lnTo>
                  <a:lnTo>
                    <a:pt x="776772" y="37886"/>
                  </a:lnTo>
                  <a:lnTo>
                    <a:pt x="732395" y="51185"/>
                  </a:lnTo>
                  <a:lnTo>
                    <a:pt x="688857" y="66355"/>
                  </a:lnTo>
                  <a:lnTo>
                    <a:pt x="646205" y="83349"/>
                  </a:lnTo>
                  <a:lnTo>
                    <a:pt x="604485" y="102121"/>
                  </a:lnTo>
                  <a:lnTo>
                    <a:pt x="563745" y="122622"/>
                  </a:lnTo>
                  <a:lnTo>
                    <a:pt x="524030" y="144808"/>
                  </a:lnTo>
                  <a:lnTo>
                    <a:pt x="485387" y="168630"/>
                  </a:lnTo>
                  <a:lnTo>
                    <a:pt x="447864" y="194042"/>
                  </a:lnTo>
                  <a:lnTo>
                    <a:pt x="411506" y="220998"/>
                  </a:lnTo>
                  <a:lnTo>
                    <a:pt x="376361" y="249450"/>
                  </a:lnTo>
                  <a:lnTo>
                    <a:pt x="342475" y="279352"/>
                  </a:lnTo>
                  <a:lnTo>
                    <a:pt x="309895" y="310657"/>
                  </a:lnTo>
                  <a:lnTo>
                    <a:pt x="278668" y="343318"/>
                  </a:lnTo>
                  <a:lnTo>
                    <a:pt x="248840" y="377289"/>
                  </a:lnTo>
                  <a:lnTo>
                    <a:pt x="220458" y="412522"/>
                  </a:lnTo>
                  <a:lnTo>
                    <a:pt x="193569" y="448970"/>
                  </a:lnTo>
                  <a:lnTo>
                    <a:pt x="168219" y="486588"/>
                  </a:lnTo>
                  <a:lnTo>
                    <a:pt x="144455" y="525328"/>
                  </a:lnTo>
                  <a:lnTo>
                    <a:pt x="122324" y="565143"/>
                  </a:lnTo>
                  <a:lnTo>
                    <a:pt x="101872" y="605987"/>
                  </a:lnTo>
                  <a:lnTo>
                    <a:pt x="83147" y="647813"/>
                  </a:lnTo>
                  <a:lnTo>
                    <a:pt x="66194" y="690573"/>
                  </a:lnTo>
                  <a:lnTo>
                    <a:pt x="51061" y="734222"/>
                  </a:lnTo>
                  <a:lnTo>
                    <a:pt x="37794" y="778712"/>
                  </a:lnTo>
                  <a:lnTo>
                    <a:pt x="26440" y="823997"/>
                  </a:lnTo>
                  <a:lnTo>
                    <a:pt x="17046" y="870030"/>
                  </a:lnTo>
                  <a:lnTo>
                    <a:pt x="9658" y="916764"/>
                  </a:lnTo>
                  <a:lnTo>
                    <a:pt x="4323" y="964152"/>
                  </a:lnTo>
                  <a:lnTo>
                    <a:pt x="1088" y="1012147"/>
                  </a:lnTo>
                  <a:lnTo>
                    <a:pt x="0" y="1060704"/>
                  </a:lnTo>
                  <a:lnTo>
                    <a:pt x="1088" y="1109260"/>
                  </a:lnTo>
                  <a:lnTo>
                    <a:pt x="4323" y="1157255"/>
                  </a:lnTo>
                  <a:lnTo>
                    <a:pt x="9658" y="1204643"/>
                  </a:lnTo>
                  <a:lnTo>
                    <a:pt x="17046" y="1251377"/>
                  </a:lnTo>
                  <a:lnTo>
                    <a:pt x="26440" y="1297410"/>
                  </a:lnTo>
                  <a:lnTo>
                    <a:pt x="37794" y="1342695"/>
                  </a:lnTo>
                  <a:lnTo>
                    <a:pt x="51061" y="1387185"/>
                  </a:lnTo>
                  <a:lnTo>
                    <a:pt x="66194" y="1430834"/>
                  </a:lnTo>
                  <a:lnTo>
                    <a:pt x="83147" y="1473594"/>
                  </a:lnTo>
                  <a:lnTo>
                    <a:pt x="101872" y="1515420"/>
                  </a:lnTo>
                  <a:lnTo>
                    <a:pt x="122324" y="1556264"/>
                  </a:lnTo>
                  <a:lnTo>
                    <a:pt x="144455" y="1596079"/>
                  </a:lnTo>
                  <a:lnTo>
                    <a:pt x="168219" y="1634819"/>
                  </a:lnTo>
                  <a:lnTo>
                    <a:pt x="193569" y="1672437"/>
                  </a:lnTo>
                  <a:lnTo>
                    <a:pt x="220458" y="1708885"/>
                  </a:lnTo>
                  <a:lnTo>
                    <a:pt x="248840" y="1744118"/>
                  </a:lnTo>
                  <a:lnTo>
                    <a:pt x="278668" y="1778089"/>
                  </a:lnTo>
                  <a:lnTo>
                    <a:pt x="309895" y="1810750"/>
                  </a:lnTo>
                  <a:lnTo>
                    <a:pt x="342475" y="1842055"/>
                  </a:lnTo>
                  <a:lnTo>
                    <a:pt x="376361" y="1871957"/>
                  </a:lnTo>
                  <a:lnTo>
                    <a:pt x="411506" y="1900409"/>
                  </a:lnTo>
                  <a:lnTo>
                    <a:pt x="447864" y="1927365"/>
                  </a:lnTo>
                  <a:lnTo>
                    <a:pt x="485387" y="1952777"/>
                  </a:lnTo>
                  <a:lnTo>
                    <a:pt x="524030" y="1976599"/>
                  </a:lnTo>
                  <a:lnTo>
                    <a:pt x="563745" y="1998785"/>
                  </a:lnTo>
                  <a:lnTo>
                    <a:pt x="604485" y="2019286"/>
                  </a:lnTo>
                  <a:lnTo>
                    <a:pt x="646205" y="2038058"/>
                  </a:lnTo>
                  <a:lnTo>
                    <a:pt x="688857" y="2055052"/>
                  </a:lnTo>
                  <a:lnTo>
                    <a:pt x="732395" y="2070222"/>
                  </a:lnTo>
                  <a:lnTo>
                    <a:pt x="776772" y="2083521"/>
                  </a:lnTo>
                  <a:lnTo>
                    <a:pt x="821941" y="2094902"/>
                  </a:lnTo>
                  <a:lnTo>
                    <a:pt x="867856" y="2104319"/>
                  </a:lnTo>
                  <a:lnTo>
                    <a:pt x="914469" y="2111725"/>
                  </a:lnTo>
                  <a:lnTo>
                    <a:pt x="961735" y="2117073"/>
                  </a:lnTo>
                  <a:lnTo>
                    <a:pt x="1009606" y="2120316"/>
                  </a:lnTo>
                  <a:lnTo>
                    <a:pt x="1058037" y="2121408"/>
                  </a:lnTo>
                  <a:lnTo>
                    <a:pt x="1106467" y="2120316"/>
                  </a:lnTo>
                  <a:lnTo>
                    <a:pt x="1154338" y="2117073"/>
                  </a:lnTo>
                  <a:lnTo>
                    <a:pt x="1201604" y="2111725"/>
                  </a:lnTo>
                  <a:lnTo>
                    <a:pt x="1248217" y="2104319"/>
                  </a:lnTo>
                  <a:lnTo>
                    <a:pt x="1294132" y="2094902"/>
                  </a:lnTo>
                  <a:lnTo>
                    <a:pt x="1339301" y="2083521"/>
                  </a:lnTo>
                  <a:lnTo>
                    <a:pt x="1383678" y="2070222"/>
                  </a:lnTo>
                  <a:lnTo>
                    <a:pt x="1427216" y="2055052"/>
                  </a:lnTo>
                  <a:lnTo>
                    <a:pt x="1469868" y="2038058"/>
                  </a:lnTo>
                  <a:lnTo>
                    <a:pt x="1511588" y="2019286"/>
                  </a:lnTo>
                  <a:lnTo>
                    <a:pt x="1552328" y="1998785"/>
                  </a:lnTo>
                  <a:lnTo>
                    <a:pt x="1592043" y="1976599"/>
                  </a:lnTo>
                  <a:lnTo>
                    <a:pt x="1630686" y="1952777"/>
                  </a:lnTo>
                  <a:lnTo>
                    <a:pt x="1668209" y="1927365"/>
                  </a:lnTo>
                  <a:lnTo>
                    <a:pt x="1704567" y="1900409"/>
                  </a:lnTo>
                  <a:lnTo>
                    <a:pt x="1739712" y="1871957"/>
                  </a:lnTo>
                  <a:lnTo>
                    <a:pt x="1773598" y="1842055"/>
                  </a:lnTo>
                  <a:lnTo>
                    <a:pt x="1806178" y="1810750"/>
                  </a:lnTo>
                  <a:lnTo>
                    <a:pt x="1837405" y="1778089"/>
                  </a:lnTo>
                  <a:lnTo>
                    <a:pt x="1867233" y="1744118"/>
                  </a:lnTo>
                  <a:lnTo>
                    <a:pt x="1895615" y="1708885"/>
                  </a:lnTo>
                  <a:lnTo>
                    <a:pt x="1922504" y="1672437"/>
                  </a:lnTo>
                  <a:lnTo>
                    <a:pt x="1947854" y="1634819"/>
                  </a:lnTo>
                  <a:lnTo>
                    <a:pt x="1971618" y="1596079"/>
                  </a:lnTo>
                  <a:lnTo>
                    <a:pt x="1993749" y="1556264"/>
                  </a:lnTo>
                  <a:lnTo>
                    <a:pt x="2014201" y="1515420"/>
                  </a:lnTo>
                  <a:lnTo>
                    <a:pt x="2032926" y="1473594"/>
                  </a:lnTo>
                  <a:lnTo>
                    <a:pt x="2049879" y="1430834"/>
                  </a:lnTo>
                  <a:lnTo>
                    <a:pt x="2065012" y="1387185"/>
                  </a:lnTo>
                  <a:lnTo>
                    <a:pt x="2078279" y="1342695"/>
                  </a:lnTo>
                  <a:lnTo>
                    <a:pt x="2089633" y="1297410"/>
                  </a:lnTo>
                  <a:lnTo>
                    <a:pt x="2099027" y="1251377"/>
                  </a:lnTo>
                  <a:lnTo>
                    <a:pt x="2106415" y="1204643"/>
                  </a:lnTo>
                  <a:lnTo>
                    <a:pt x="2111750" y="1157255"/>
                  </a:lnTo>
                  <a:lnTo>
                    <a:pt x="2114985" y="1109260"/>
                  </a:lnTo>
                  <a:lnTo>
                    <a:pt x="2116074" y="1060704"/>
                  </a:lnTo>
                  <a:lnTo>
                    <a:pt x="2114985" y="1012147"/>
                  </a:lnTo>
                  <a:lnTo>
                    <a:pt x="2111750" y="964152"/>
                  </a:lnTo>
                  <a:lnTo>
                    <a:pt x="2106415" y="916764"/>
                  </a:lnTo>
                  <a:lnTo>
                    <a:pt x="2099027" y="870030"/>
                  </a:lnTo>
                  <a:lnTo>
                    <a:pt x="2089633" y="823997"/>
                  </a:lnTo>
                  <a:lnTo>
                    <a:pt x="2078279" y="778712"/>
                  </a:lnTo>
                  <a:lnTo>
                    <a:pt x="2065012" y="734222"/>
                  </a:lnTo>
                  <a:lnTo>
                    <a:pt x="2049879" y="690573"/>
                  </a:lnTo>
                  <a:lnTo>
                    <a:pt x="2032926" y="647813"/>
                  </a:lnTo>
                  <a:lnTo>
                    <a:pt x="2014201" y="605987"/>
                  </a:lnTo>
                  <a:lnTo>
                    <a:pt x="1993749" y="565143"/>
                  </a:lnTo>
                  <a:lnTo>
                    <a:pt x="1971618" y="525328"/>
                  </a:lnTo>
                  <a:lnTo>
                    <a:pt x="1947854" y="486588"/>
                  </a:lnTo>
                  <a:lnTo>
                    <a:pt x="1922504" y="448970"/>
                  </a:lnTo>
                  <a:lnTo>
                    <a:pt x="1895615" y="412522"/>
                  </a:lnTo>
                  <a:lnTo>
                    <a:pt x="1867233" y="377289"/>
                  </a:lnTo>
                  <a:lnTo>
                    <a:pt x="1837405" y="343318"/>
                  </a:lnTo>
                  <a:lnTo>
                    <a:pt x="1806178" y="310657"/>
                  </a:lnTo>
                  <a:lnTo>
                    <a:pt x="1773598" y="279352"/>
                  </a:lnTo>
                  <a:lnTo>
                    <a:pt x="1739712" y="249450"/>
                  </a:lnTo>
                  <a:lnTo>
                    <a:pt x="1704567" y="220998"/>
                  </a:lnTo>
                  <a:lnTo>
                    <a:pt x="1668209" y="194042"/>
                  </a:lnTo>
                  <a:lnTo>
                    <a:pt x="1630686" y="168630"/>
                  </a:lnTo>
                  <a:lnTo>
                    <a:pt x="1592043" y="144808"/>
                  </a:lnTo>
                  <a:lnTo>
                    <a:pt x="1552328" y="122622"/>
                  </a:lnTo>
                  <a:lnTo>
                    <a:pt x="1511588" y="102121"/>
                  </a:lnTo>
                  <a:lnTo>
                    <a:pt x="1469868" y="83349"/>
                  </a:lnTo>
                  <a:lnTo>
                    <a:pt x="1427216" y="66355"/>
                  </a:lnTo>
                  <a:lnTo>
                    <a:pt x="1383678" y="51185"/>
                  </a:lnTo>
                  <a:lnTo>
                    <a:pt x="1339301" y="37886"/>
                  </a:lnTo>
                  <a:lnTo>
                    <a:pt x="1294132" y="26505"/>
                  </a:lnTo>
                  <a:lnTo>
                    <a:pt x="1248217" y="17088"/>
                  </a:lnTo>
                  <a:lnTo>
                    <a:pt x="1201604" y="9682"/>
                  </a:lnTo>
                  <a:lnTo>
                    <a:pt x="1154338" y="4334"/>
                  </a:lnTo>
                  <a:lnTo>
                    <a:pt x="1106467" y="1091"/>
                  </a:lnTo>
                  <a:lnTo>
                    <a:pt x="1058037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10044430" y="3907790"/>
            <a:ext cx="147066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r>
              <a:rPr sz="1600" b="1" spc="-10" dirty="0">
                <a:latin typeface="Arial"/>
                <a:cs typeface="Arial"/>
              </a:rPr>
              <a:t>Hyperglycemia </a:t>
            </a:r>
            <a:r>
              <a:rPr sz="1600" b="1" dirty="0">
                <a:latin typeface="Arial"/>
                <a:cs typeface="Arial"/>
              </a:rPr>
              <a:t>(and </a:t>
            </a:r>
            <a:r>
              <a:rPr sz="1600" b="1" spc="-10" dirty="0">
                <a:latin typeface="Arial"/>
                <a:cs typeface="Arial"/>
              </a:rPr>
              <a:t>diabetes) follow.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310895" y="2414803"/>
            <a:ext cx="1026794" cy="1163955"/>
            <a:chOff x="310895" y="2414803"/>
            <a:chExt cx="1026794" cy="1163955"/>
          </a:xfrm>
        </p:grpSpPr>
        <p:pic>
          <p:nvPicPr>
            <p:cNvPr id="30" name="object 3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87857" y="2473426"/>
              <a:ext cx="872477" cy="867943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10895" y="2414803"/>
              <a:ext cx="1026388" cy="1163548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417956" y="2503550"/>
              <a:ext cx="765810" cy="761365"/>
            </a:xfrm>
            <a:custGeom>
              <a:avLst/>
              <a:gdLst/>
              <a:ahLst/>
              <a:cxnLst/>
              <a:rect l="l" t="t" r="r" b="b"/>
              <a:pathLst>
                <a:path w="765810" h="761364">
                  <a:moveTo>
                    <a:pt x="382905" y="0"/>
                  </a:moveTo>
                  <a:lnTo>
                    <a:pt x="334875" y="2965"/>
                  </a:lnTo>
                  <a:lnTo>
                    <a:pt x="288625" y="11625"/>
                  </a:lnTo>
                  <a:lnTo>
                    <a:pt x="244514" y="25623"/>
                  </a:lnTo>
                  <a:lnTo>
                    <a:pt x="202901" y="44600"/>
                  </a:lnTo>
                  <a:lnTo>
                    <a:pt x="164145" y="68201"/>
                  </a:lnTo>
                  <a:lnTo>
                    <a:pt x="128604" y="96068"/>
                  </a:lnTo>
                  <a:lnTo>
                    <a:pt x="96638" y="127844"/>
                  </a:lnTo>
                  <a:lnTo>
                    <a:pt x="68605" y="163174"/>
                  </a:lnTo>
                  <a:lnTo>
                    <a:pt x="44864" y="201699"/>
                  </a:lnTo>
                  <a:lnTo>
                    <a:pt x="25774" y="243063"/>
                  </a:lnTo>
                  <a:lnTo>
                    <a:pt x="11694" y="286908"/>
                  </a:lnTo>
                  <a:lnTo>
                    <a:pt x="2983" y="332879"/>
                  </a:lnTo>
                  <a:lnTo>
                    <a:pt x="0" y="380619"/>
                  </a:lnTo>
                  <a:lnTo>
                    <a:pt x="2983" y="428358"/>
                  </a:lnTo>
                  <a:lnTo>
                    <a:pt x="11694" y="474329"/>
                  </a:lnTo>
                  <a:lnTo>
                    <a:pt x="25774" y="518174"/>
                  </a:lnTo>
                  <a:lnTo>
                    <a:pt x="44864" y="559538"/>
                  </a:lnTo>
                  <a:lnTo>
                    <a:pt x="68605" y="598063"/>
                  </a:lnTo>
                  <a:lnTo>
                    <a:pt x="96638" y="633393"/>
                  </a:lnTo>
                  <a:lnTo>
                    <a:pt x="128604" y="665169"/>
                  </a:lnTo>
                  <a:lnTo>
                    <a:pt x="164145" y="693036"/>
                  </a:lnTo>
                  <a:lnTo>
                    <a:pt x="202901" y="716637"/>
                  </a:lnTo>
                  <a:lnTo>
                    <a:pt x="244514" y="735614"/>
                  </a:lnTo>
                  <a:lnTo>
                    <a:pt x="288625" y="749612"/>
                  </a:lnTo>
                  <a:lnTo>
                    <a:pt x="334875" y="758272"/>
                  </a:lnTo>
                  <a:lnTo>
                    <a:pt x="382905" y="761238"/>
                  </a:lnTo>
                  <a:lnTo>
                    <a:pt x="430934" y="758272"/>
                  </a:lnTo>
                  <a:lnTo>
                    <a:pt x="477184" y="749612"/>
                  </a:lnTo>
                  <a:lnTo>
                    <a:pt x="521295" y="735614"/>
                  </a:lnTo>
                  <a:lnTo>
                    <a:pt x="562908" y="716637"/>
                  </a:lnTo>
                  <a:lnTo>
                    <a:pt x="601664" y="693036"/>
                  </a:lnTo>
                  <a:lnTo>
                    <a:pt x="637205" y="665169"/>
                  </a:lnTo>
                  <a:lnTo>
                    <a:pt x="669171" y="633393"/>
                  </a:lnTo>
                  <a:lnTo>
                    <a:pt x="697204" y="598063"/>
                  </a:lnTo>
                  <a:lnTo>
                    <a:pt x="720945" y="559538"/>
                  </a:lnTo>
                  <a:lnTo>
                    <a:pt x="740035" y="518174"/>
                  </a:lnTo>
                  <a:lnTo>
                    <a:pt x="754115" y="474329"/>
                  </a:lnTo>
                  <a:lnTo>
                    <a:pt x="762826" y="428358"/>
                  </a:lnTo>
                  <a:lnTo>
                    <a:pt x="765810" y="380619"/>
                  </a:lnTo>
                  <a:lnTo>
                    <a:pt x="762826" y="332879"/>
                  </a:lnTo>
                  <a:lnTo>
                    <a:pt x="754115" y="286908"/>
                  </a:lnTo>
                  <a:lnTo>
                    <a:pt x="740035" y="243063"/>
                  </a:lnTo>
                  <a:lnTo>
                    <a:pt x="720945" y="201699"/>
                  </a:lnTo>
                  <a:lnTo>
                    <a:pt x="697204" y="163174"/>
                  </a:lnTo>
                  <a:lnTo>
                    <a:pt x="669171" y="127844"/>
                  </a:lnTo>
                  <a:lnTo>
                    <a:pt x="637205" y="96068"/>
                  </a:lnTo>
                  <a:lnTo>
                    <a:pt x="601664" y="68201"/>
                  </a:lnTo>
                  <a:lnTo>
                    <a:pt x="562908" y="44600"/>
                  </a:lnTo>
                  <a:lnTo>
                    <a:pt x="521295" y="25623"/>
                  </a:lnTo>
                  <a:lnTo>
                    <a:pt x="477184" y="11625"/>
                  </a:lnTo>
                  <a:lnTo>
                    <a:pt x="430934" y="2965"/>
                  </a:lnTo>
                  <a:lnTo>
                    <a:pt x="382905" y="0"/>
                  </a:lnTo>
                  <a:close/>
                </a:path>
              </a:pathLst>
            </a:custGeom>
            <a:solidFill>
              <a:srgbClr val="1546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417956" y="2503550"/>
              <a:ext cx="765810" cy="761365"/>
            </a:xfrm>
            <a:custGeom>
              <a:avLst/>
              <a:gdLst/>
              <a:ahLst/>
              <a:cxnLst/>
              <a:rect l="l" t="t" r="r" b="b"/>
              <a:pathLst>
                <a:path w="765810" h="761364">
                  <a:moveTo>
                    <a:pt x="0" y="380619"/>
                  </a:moveTo>
                  <a:lnTo>
                    <a:pt x="2983" y="332879"/>
                  </a:lnTo>
                  <a:lnTo>
                    <a:pt x="11694" y="286908"/>
                  </a:lnTo>
                  <a:lnTo>
                    <a:pt x="25774" y="243063"/>
                  </a:lnTo>
                  <a:lnTo>
                    <a:pt x="44864" y="201699"/>
                  </a:lnTo>
                  <a:lnTo>
                    <a:pt x="68605" y="163174"/>
                  </a:lnTo>
                  <a:lnTo>
                    <a:pt x="96638" y="127844"/>
                  </a:lnTo>
                  <a:lnTo>
                    <a:pt x="128604" y="96068"/>
                  </a:lnTo>
                  <a:lnTo>
                    <a:pt x="164145" y="68201"/>
                  </a:lnTo>
                  <a:lnTo>
                    <a:pt x="202901" y="44600"/>
                  </a:lnTo>
                  <a:lnTo>
                    <a:pt x="244514" y="25623"/>
                  </a:lnTo>
                  <a:lnTo>
                    <a:pt x="288625" y="11625"/>
                  </a:lnTo>
                  <a:lnTo>
                    <a:pt x="334875" y="2965"/>
                  </a:lnTo>
                  <a:lnTo>
                    <a:pt x="382905" y="0"/>
                  </a:lnTo>
                  <a:lnTo>
                    <a:pt x="430934" y="2965"/>
                  </a:lnTo>
                  <a:lnTo>
                    <a:pt x="477184" y="11625"/>
                  </a:lnTo>
                  <a:lnTo>
                    <a:pt x="521295" y="25623"/>
                  </a:lnTo>
                  <a:lnTo>
                    <a:pt x="562908" y="44600"/>
                  </a:lnTo>
                  <a:lnTo>
                    <a:pt x="601664" y="68201"/>
                  </a:lnTo>
                  <a:lnTo>
                    <a:pt x="637205" y="96068"/>
                  </a:lnTo>
                  <a:lnTo>
                    <a:pt x="669171" y="127844"/>
                  </a:lnTo>
                  <a:lnTo>
                    <a:pt x="697204" y="163174"/>
                  </a:lnTo>
                  <a:lnTo>
                    <a:pt x="720945" y="201699"/>
                  </a:lnTo>
                  <a:lnTo>
                    <a:pt x="740035" y="243063"/>
                  </a:lnTo>
                  <a:lnTo>
                    <a:pt x="754115" y="286908"/>
                  </a:lnTo>
                  <a:lnTo>
                    <a:pt x="762826" y="332879"/>
                  </a:lnTo>
                  <a:lnTo>
                    <a:pt x="765810" y="380619"/>
                  </a:lnTo>
                  <a:lnTo>
                    <a:pt x="762826" y="428358"/>
                  </a:lnTo>
                  <a:lnTo>
                    <a:pt x="754115" y="474329"/>
                  </a:lnTo>
                  <a:lnTo>
                    <a:pt x="740035" y="518174"/>
                  </a:lnTo>
                  <a:lnTo>
                    <a:pt x="720945" y="559538"/>
                  </a:lnTo>
                  <a:lnTo>
                    <a:pt x="697204" y="598063"/>
                  </a:lnTo>
                  <a:lnTo>
                    <a:pt x="669171" y="633393"/>
                  </a:lnTo>
                  <a:lnTo>
                    <a:pt x="637205" y="665169"/>
                  </a:lnTo>
                  <a:lnTo>
                    <a:pt x="601664" y="693036"/>
                  </a:lnTo>
                  <a:lnTo>
                    <a:pt x="562908" y="716637"/>
                  </a:lnTo>
                  <a:lnTo>
                    <a:pt x="521295" y="735614"/>
                  </a:lnTo>
                  <a:lnTo>
                    <a:pt x="477184" y="749612"/>
                  </a:lnTo>
                  <a:lnTo>
                    <a:pt x="430934" y="758272"/>
                  </a:lnTo>
                  <a:lnTo>
                    <a:pt x="382905" y="761238"/>
                  </a:lnTo>
                  <a:lnTo>
                    <a:pt x="334875" y="758272"/>
                  </a:lnTo>
                  <a:lnTo>
                    <a:pt x="288625" y="749612"/>
                  </a:lnTo>
                  <a:lnTo>
                    <a:pt x="244514" y="735614"/>
                  </a:lnTo>
                  <a:lnTo>
                    <a:pt x="202901" y="716637"/>
                  </a:lnTo>
                  <a:lnTo>
                    <a:pt x="164145" y="693036"/>
                  </a:lnTo>
                  <a:lnTo>
                    <a:pt x="128604" y="665169"/>
                  </a:lnTo>
                  <a:lnTo>
                    <a:pt x="96638" y="633393"/>
                  </a:lnTo>
                  <a:lnTo>
                    <a:pt x="68605" y="598063"/>
                  </a:lnTo>
                  <a:lnTo>
                    <a:pt x="44864" y="559538"/>
                  </a:lnTo>
                  <a:lnTo>
                    <a:pt x="25774" y="518174"/>
                  </a:lnTo>
                  <a:lnTo>
                    <a:pt x="11694" y="474329"/>
                  </a:lnTo>
                  <a:lnTo>
                    <a:pt x="2983" y="428358"/>
                  </a:lnTo>
                  <a:lnTo>
                    <a:pt x="0" y="380619"/>
                  </a:lnTo>
                  <a:close/>
                </a:path>
              </a:pathLst>
            </a:custGeom>
            <a:ln w="9906">
              <a:solidFill>
                <a:srgbClr val="1546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34"/>
          <p:cNvSpPr txBox="1"/>
          <p:nvPr/>
        </p:nvSpPr>
        <p:spPr>
          <a:xfrm>
            <a:off x="627633" y="2547874"/>
            <a:ext cx="364490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-50" dirty="0">
                <a:solidFill>
                  <a:srgbClr val="FFFFFF"/>
                </a:solidFill>
                <a:latin typeface="Arial Black"/>
                <a:cs typeface="Arial Black"/>
              </a:rPr>
              <a:t>1</a:t>
            </a:r>
            <a:endParaRPr sz="4000">
              <a:latin typeface="Arial Black"/>
              <a:cs typeface="Arial Black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3185160" y="2751607"/>
            <a:ext cx="1026794" cy="1163955"/>
            <a:chOff x="3185160" y="2751607"/>
            <a:chExt cx="1026794" cy="1163955"/>
          </a:xfrm>
        </p:grpSpPr>
        <p:pic>
          <p:nvPicPr>
            <p:cNvPr id="36" name="object 3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262122" y="2810230"/>
              <a:ext cx="872477" cy="867943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185160" y="2751607"/>
              <a:ext cx="1026388" cy="1163548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3292221" y="2840355"/>
              <a:ext cx="765810" cy="761365"/>
            </a:xfrm>
            <a:custGeom>
              <a:avLst/>
              <a:gdLst/>
              <a:ahLst/>
              <a:cxnLst/>
              <a:rect l="l" t="t" r="r" b="b"/>
              <a:pathLst>
                <a:path w="765810" h="761364">
                  <a:moveTo>
                    <a:pt x="382905" y="0"/>
                  </a:moveTo>
                  <a:lnTo>
                    <a:pt x="334877" y="2965"/>
                  </a:lnTo>
                  <a:lnTo>
                    <a:pt x="288629" y="11625"/>
                  </a:lnTo>
                  <a:lnTo>
                    <a:pt x="244519" y="25623"/>
                  </a:lnTo>
                  <a:lnTo>
                    <a:pt x="202907" y="44600"/>
                  </a:lnTo>
                  <a:lnTo>
                    <a:pt x="164150" y="68201"/>
                  </a:lnTo>
                  <a:lnTo>
                    <a:pt x="128609" y="96068"/>
                  </a:lnTo>
                  <a:lnTo>
                    <a:pt x="96642" y="127844"/>
                  </a:lnTo>
                  <a:lnTo>
                    <a:pt x="68608" y="163174"/>
                  </a:lnTo>
                  <a:lnTo>
                    <a:pt x="44866" y="201699"/>
                  </a:lnTo>
                  <a:lnTo>
                    <a:pt x="25776" y="243063"/>
                  </a:lnTo>
                  <a:lnTo>
                    <a:pt x="11695" y="286908"/>
                  </a:lnTo>
                  <a:lnTo>
                    <a:pt x="2983" y="332879"/>
                  </a:lnTo>
                  <a:lnTo>
                    <a:pt x="0" y="380619"/>
                  </a:lnTo>
                  <a:lnTo>
                    <a:pt x="2983" y="428358"/>
                  </a:lnTo>
                  <a:lnTo>
                    <a:pt x="11695" y="474329"/>
                  </a:lnTo>
                  <a:lnTo>
                    <a:pt x="25776" y="518174"/>
                  </a:lnTo>
                  <a:lnTo>
                    <a:pt x="44866" y="559538"/>
                  </a:lnTo>
                  <a:lnTo>
                    <a:pt x="68608" y="598063"/>
                  </a:lnTo>
                  <a:lnTo>
                    <a:pt x="96642" y="633393"/>
                  </a:lnTo>
                  <a:lnTo>
                    <a:pt x="128609" y="665169"/>
                  </a:lnTo>
                  <a:lnTo>
                    <a:pt x="164150" y="693036"/>
                  </a:lnTo>
                  <a:lnTo>
                    <a:pt x="202907" y="716637"/>
                  </a:lnTo>
                  <a:lnTo>
                    <a:pt x="244519" y="735614"/>
                  </a:lnTo>
                  <a:lnTo>
                    <a:pt x="288629" y="749612"/>
                  </a:lnTo>
                  <a:lnTo>
                    <a:pt x="334877" y="758272"/>
                  </a:lnTo>
                  <a:lnTo>
                    <a:pt x="382905" y="761238"/>
                  </a:lnTo>
                  <a:lnTo>
                    <a:pt x="430932" y="758272"/>
                  </a:lnTo>
                  <a:lnTo>
                    <a:pt x="477180" y="749612"/>
                  </a:lnTo>
                  <a:lnTo>
                    <a:pt x="521290" y="735614"/>
                  </a:lnTo>
                  <a:lnTo>
                    <a:pt x="562902" y="716637"/>
                  </a:lnTo>
                  <a:lnTo>
                    <a:pt x="601659" y="693036"/>
                  </a:lnTo>
                  <a:lnTo>
                    <a:pt x="637200" y="665169"/>
                  </a:lnTo>
                  <a:lnTo>
                    <a:pt x="669167" y="633393"/>
                  </a:lnTo>
                  <a:lnTo>
                    <a:pt x="697201" y="598063"/>
                  </a:lnTo>
                  <a:lnTo>
                    <a:pt x="720943" y="559538"/>
                  </a:lnTo>
                  <a:lnTo>
                    <a:pt x="740033" y="518174"/>
                  </a:lnTo>
                  <a:lnTo>
                    <a:pt x="754114" y="474329"/>
                  </a:lnTo>
                  <a:lnTo>
                    <a:pt x="762826" y="428358"/>
                  </a:lnTo>
                  <a:lnTo>
                    <a:pt x="765810" y="380619"/>
                  </a:lnTo>
                  <a:lnTo>
                    <a:pt x="762826" y="332879"/>
                  </a:lnTo>
                  <a:lnTo>
                    <a:pt x="754114" y="286908"/>
                  </a:lnTo>
                  <a:lnTo>
                    <a:pt x="740033" y="243063"/>
                  </a:lnTo>
                  <a:lnTo>
                    <a:pt x="720943" y="201699"/>
                  </a:lnTo>
                  <a:lnTo>
                    <a:pt x="697201" y="163174"/>
                  </a:lnTo>
                  <a:lnTo>
                    <a:pt x="669167" y="127844"/>
                  </a:lnTo>
                  <a:lnTo>
                    <a:pt x="637200" y="96068"/>
                  </a:lnTo>
                  <a:lnTo>
                    <a:pt x="601659" y="68201"/>
                  </a:lnTo>
                  <a:lnTo>
                    <a:pt x="562902" y="44600"/>
                  </a:lnTo>
                  <a:lnTo>
                    <a:pt x="521290" y="25623"/>
                  </a:lnTo>
                  <a:lnTo>
                    <a:pt x="477180" y="11625"/>
                  </a:lnTo>
                  <a:lnTo>
                    <a:pt x="430932" y="2965"/>
                  </a:lnTo>
                  <a:lnTo>
                    <a:pt x="382905" y="0"/>
                  </a:lnTo>
                  <a:close/>
                </a:path>
              </a:pathLst>
            </a:custGeom>
            <a:solidFill>
              <a:srgbClr val="1546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3292221" y="2840355"/>
              <a:ext cx="765810" cy="761365"/>
            </a:xfrm>
            <a:custGeom>
              <a:avLst/>
              <a:gdLst/>
              <a:ahLst/>
              <a:cxnLst/>
              <a:rect l="l" t="t" r="r" b="b"/>
              <a:pathLst>
                <a:path w="765810" h="761364">
                  <a:moveTo>
                    <a:pt x="0" y="380619"/>
                  </a:moveTo>
                  <a:lnTo>
                    <a:pt x="2983" y="332879"/>
                  </a:lnTo>
                  <a:lnTo>
                    <a:pt x="11695" y="286908"/>
                  </a:lnTo>
                  <a:lnTo>
                    <a:pt x="25776" y="243063"/>
                  </a:lnTo>
                  <a:lnTo>
                    <a:pt x="44866" y="201699"/>
                  </a:lnTo>
                  <a:lnTo>
                    <a:pt x="68608" y="163174"/>
                  </a:lnTo>
                  <a:lnTo>
                    <a:pt x="96642" y="127844"/>
                  </a:lnTo>
                  <a:lnTo>
                    <a:pt x="128609" y="96068"/>
                  </a:lnTo>
                  <a:lnTo>
                    <a:pt x="164150" y="68201"/>
                  </a:lnTo>
                  <a:lnTo>
                    <a:pt x="202907" y="44600"/>
                  </a:lnTo>
                  <a:lnTo>
                    <a:pt x="244519" y="25623"/>
                  </a:lnTo>
                  <a:lnTo>
                    <a:pt x="288629" y="11625"/>
                  </a:lnTo>
                  <a:lnTo>
                    <a:pt x="334877" y="2965"/>
                  </a:lnTo>
                  <a:lnTo>
                    <a:pt x="382905" y="0"/>
                  </a:lnTo>
                  <a:lnTo>
                    <a:pt x="430932" y="2965"/>
                  </a:lnTo>
                  <a:lnTo>
                    <a:pt x="477180" y="11625"/>
                  </a:lnTo>
                  <a:lnTo>
                    <a:pt x="521290" y="25623"/>
                  </a:lnTo>
                  <a:lnTo>
                    <a:pt x="562902" y="44600"/>
                  </a:lnTo>
                  <a:lnTo>
                    <a:pt x="601659" y="68201"/>
                  </a:lnTo>
                  <a:lnTo>
                    <a:pt x="637200" y="96068"/>
                  </a:lnTo>
                  <a:lnTo>
                    <a:pt x="669167" y="127844"/>
                  </a:lnTo>
                  <a:lnTo>
                    <a:pt x="697201" y="163174"/>
                  </a:lnTo>
                  <a:lnTo>
                    <a:pt x="720943" y="201699"/>
                  </a:lnTo>
                  <a:lnTo>
                    <a:pt x="740033" y="243063"/>
                  </a:lnTo>
                  <a:lnTo>
                    <a:pt x="754114" y="286908"/>
                  </a:lnTo>
                  <a:lnTo>
                    <a:pt x="762826" y="332879"/>
                  </a:lnTo>
                  <a:lnTo>
                    <a:pt x="765810" y="380619"/>
                  </a:lnTo>
                  <a:lnTo>
                    <a:pt x="762826" y="428358"/>
                  </a:lnTo>
                  <a:lnTo>
                    <a:pt x="754114" y="474329"/>
                  </a:lnTo>
                  <a:lnTo>
                    <a:pt x="740033" y="518174"/>
                  </a:lnTo>
                  <a:lnTo>
                    <a:pt x="720943" y="559538"/>
                  </a:lnTo>
                  <a:lnTo>
                    <a:pt x="697201" y="598063"/>
                  </a:lnTo>
                  <a:lnTo>
                    <a:pt x="669167" y="633393"/>
                  </a:lnTo>
                  <a:lnTo>
                    <a:pt x="637200" y="665169"/>
                  </a:lnTo>
                  <a:lnTo>
                    <a:pt x="601659" y="693036"/>
                  </a:lnTo>
                  <a:lnTo>
                    <a:pt x="562902" y="716637"/>
                  </a:lnTo>
                  <a:lnTo>
                    <a:pt x="521290" y="735614"/>
                  </a:lnTo>
                  <a:lnTo>
                    <a:pt x="477180" y="749612"/>
                  </a:lnTo>
                  <a:lnTo>
                    <a:pt x="430932" y="758272"/>
                  </a:lnTo>
                  <a:lnTo>
                    <a:pt x="382905" y="761238"/>
                  </a:lnTo>
                  <a:lnTo>
                    <a:pt x="334877" y="758272"/>
                  </a:lnTo>
                  <a:lnTo>
                    <a:pt x="288629" y="749612"/>
                  </a:lnTo>
                  <a:lnTo>
                    <a:pt x="244519" y="735614"/>
                  </a:lnTo>
                  <a:lnTo>
                    <a:pt x="202907" y="716637"/>
                  </a:lnTo>
                  <a:lnTo>
                    <a:pt x="164150" y="693036"/>
                  </a:lnTo>
                  <a:lnTo>
                    <a:pt x="128609" y="665169"/>
                  </a:lnTo>
                  <a:lnTo>
                    <a:pt x="96642" y="633393"/>
                  </a:lnTo>
                  <a:lnTo>
                    <a:pt x="68608" y="598063"/>
                  </a:lnTo>
                  <a:lnTo>
                    <a:pt x="44866" y="559538"/>
                  </a:lnTo>
                  <a:lnTo>
                    <a:pt x="25776" y="518174"/>
                  </a:lnTo>
                  <a:lnTo>
                    <a:pt x="11695" y="474329"/>
                  </a:lnTo>
                  <a:lnTo>
                    <a:pt x="2983" y="428358"/>
                  </a:lnTo>
                  <a:lnTo>
                    <a:pt x="0" y="380619"/>
                  </a:lnTo>
                  <a:close/>
                </a:path>
              </a:pathLst>
            </a:custGeom>
            <a:ln w="9906">
              <a:solidFill>
                <a:srgbClr val="1546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0" name="object 40"/>
          <p:cNvSpPr txBox="1"/>
          <p:nvPr/>
        </p:nvSpPr>
        <p:spPr>
          <a:xfrm>
            <a:off x="3502152" y="2883916"/>
            <a:ext cx="1972310" cy="20516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000" spc="-50" dirty="0">
                <a:solidFill>
                  <a:srgbClr val="FFFFFF"/>
                </a:solidFill>
                <a:latin typeface="Arial Black"/>
                <a:cs typeface="Arial Black"/>
              </a:rPr>
              <a:t>2</a:t>
            </a:r>
            <a:endParaRPr sz="4000">
              <a:latin typeface="Arial Black"/>
              <a:cs typeface="Arial Black"/>
            </a:endParaRPr>
          </a:p>
          <a:p>
            <a:pPr marL="308610" marR="5080" algn="ctr">
              <a:lnSpc>
                <a:spcPct val="100000"/>
              </a:lnSpc>
              <a:spcBef>
                <a:spcPts val="1545"/>
              </a:spcBef>
            </a:pPr>
            <a:r>
              <a:rPr sz="1600" b="1" dirty="0">
                <a:latin typeface="Arial"/>
                <a:cs typeface="Arial"/>
              </a:rPr>
              <a:t>Fat</a:t>
            </a:r>
            <a:r>
              <a:rPr sz="1600" b="1" spc="-25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from</a:t>
            </a:r>
            <a:r>
              <a:rPr sz="1600" b="1" spc="-10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the</a:t>
            </a:r>
            <a:r>
              <a:rPr sz="1600" b="1" spc="-20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liver </a:t>
            </a:r>
            <a:r>
              <a:rPr sz="1600" b="1" dirty="0">
                <a:latin typeface="Arial"/>
                <a:cs typeface="Arial"/>
              </a:rPr>
              <a:t>“spills</a:t>
            </a:r>
            <a:r>
              <a:rPr sz="1600" b="1" spc="-55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over”</a:t>
            </a:r>
            <a:r>
              <a:rPr sz="1600" b="1" spc="-55" dirty="0">
                <a:latin typeface="Arial"/>
                <a:cs typeface="Arial"/>
              </a:rPr>
              <a:t> </a:t>
            </a:r>
            <a:r>
              <a:rPr sz="1600" b="1" spc="-20" dirty="0">
                <a:latin typeface="Arial"/>
                <a:cs typeface="Arial"/>
              </a:rPr>
              <a:t>into </a:t>
            </a:r>
            <a:r>
              <a:rPr sz="1600" b="1" dirty="0">
                <a:latin typeface="Arial"/>
                <a:cs typeface="Arial"/>
              </a:rPr>
              <a:t>the</a:t>
            </a:r>
            <a:r>
              <a:rPr sz="1600" b="1" spc="-10" dirty="0">
                <a:latin typeface="Arial"/>
                <a:cs typeface="Arial"/>
              </a:rPr>
              <a:t> adjacent </a:t>
            </a:r>
            <a:r>
              <a:rPr sz="1600" b="1" dirty="0">
                <a:latin typeface="Arial"/>
                <a:cs typeface="Arial"/>
              </a:rPr>
              <a:t>pancreas,</a:t>
            </a:r>
            <a:r>
              <a:rPr sz="1600" b="1" spc="-60" dirty="0">
                <a:latin typeface="Arial"/>
                <a:cs typeface="Arial"/>
              </a:rPr>
              <a:t> </a:t>
            </a:r>
            <a:r>
              <a:rPr sz="1600" b="1" spc="-25" dirty="0">
                <a:latin typeface="Arial"/>
                <a:cs typeface="Arial"/>
              </a:rPr>
              <a:t>and </a:t>
            </a:r>
            <a:r>
              <a:rPr sz="1600" b="1" dirty="0">
                <a:latin typeface="Arial"/>
                <a:cs typeface="Arial"/>
              </a:rPr>
              <a:t>“clogs”</a:t>
            </a:r>
            <a:r>
              <a:rPr sz="1600" b="1" spc="-35" dirty="0">
                <a:latin typeface="Arial"/>
                <a:cs typeface="Arial"/>
              </a:rPr>
              <a:t> </a:t>
            </a:r>
            <a:r>
              <a:rPr sz="1600" b="1" spc="-25" dirty="0">
                <a:latin typeface="Arial"/>
                <a:cs typeface="Arial"/>
              </a:rPr>
              <a:t>it.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41" name="object 41"/>
          <p:cNvGrpSpPr/>
          <p:nvPr/>
        </p:nvGrpSpPr>
        <p:grpSpPr>
          <a:xfrm>
            <a:off x="6080759" y="2426995"/>
            <a:ext cx="1026794" cy="1163955"/>
            <a:chOff x="6080759" y="2426995"/>
            <a:chExt cx="1026794" cy="1163955"/>
          </a:xfrm>
        </p:grpSpPr>
        <p:pic>
          <p:nvPicPr>
            <p:cNvPr id="42" name="object 4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158483" y="2485618"/>
              <a:ext cx="872477" cy="867943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080759" y="2426995"/>
              <a:ext cx="1026388" cy="1163548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6188582" y="2515743"/>
              <a:ext cx="765810" cy="761365"/>
            </a:xfrm>
            <a:custGeom>
              <a:avLst/>
              <a:gdLst/>
              <a:ahLst/>
              <a:cxnLst/>
              <a:rect l="l" t="t" r="r" b="b"/>
              <a:pathLst>
                <a:path w="765809" h="761364">
                  <a:moveTo>
                    <a:pt x="382905" y="0"/>
                  </a:moveTo>
                  <a:lnTo>
                    <a:pt x="334877" y="2965"/>
                  </a:lnTo>
                  <a:lnTo>
                    <a:pt x="288629" y="11625"/>
                  </a:lnTo>
                  <a:lnTo>
                    <a:pt x="244519" y="25623"/>
                  </a:lnTo>
                  <a:lnTo>
                    <a:pt x="202907" y="44600"/>
                  </a:lnTo>
                  <a:lnTo>
                    <a:pt x="164150" y="68201"/>
                  </a:lnTo>
                  <a:lnTo>
                    <a:pt x="128609" y="96068"/>
                  </a:lnTo>
                  <a:lnTo>
                    <a:pt x="96642" y="127844"/>
                  </a:lnTo>
                  <a:lnTo>
                    <a:pt x="68608" y="163174"/>
                  </a:lnTo>
                  <a:lnTo>
                    <a:pt x="44866" y="201699"/>
                  </a:lnTo>
                  <a:lnTo>
                    <a:pt x="25776" y="243063"/>
                  </a:lnTo>
                  <a:lnTo>
                    <a:pt x="11695" y="286908"/>
                  </a:lnTo>
                  <a:lnTo>
                    <a:pt x="2983" y="332879"/>
                  </a:lnTo>
                  <a:lnTo>
                    <a:pt x="0" y="380618"/>
                  </a:lnTo>
                  <a:lnTo>
                    <a:pt x="2983" y="428358"/>
                  </a:lnTo>
                  <a:lnTo>
                    <a:pt x="11695" y="474329"/>
                  </a:lnTo>
                  <a:lnTo>
                    <a:pt x="25776" y="518174"/>
                  </a:lnTo>
                  <a:lnTo>
                    <a:pt x="44866" y="559538"/>
                  </a:lnTo>
                  <a:lnTo>
                    <a:pt x="68608" y="598063"/>
                  </a:lnTo>
                  <a:lnTo>
                    <a:pt x="96642" y="633393"/>
                  </a:lnTo>
                  <a:lnTo>
                    <a:pt x="128609" y="665169"/>
                  </a:lnTo>
                  <a:lnTo>
                    <a:pt x="164150" y="693036"/>
                  </a:lnTo>
                  <a:lnTo>
                    <a:pt x="202907" y="716637"/>
                  </a:lnTo>
                  <a:lnTo>
                    <a:pt x="244519" y="735614"/>
                  </a:lnTo>
                  <a:lnTo>
                    <a:pt x="288629" y="749612"/>
                  </a:lnTo>
                  <a:lnTo>
                    <a:pt x="334877" y="758272"/>
                  </a:lnTo>
                  <a:lnTo>
                    <a:pt x="382905" y="761237"/>
                  </a:lnTo>
                  <a:lnTo>
                    <a:pt x="430932" y="758272"/>
                  </a:lnTo>
                  <a:lnTo>
                    <a:pt x="477180" y="749612"/>
                  </a:lnTo>
                  <a:lnTo>
                    <a:pt x="521290" y="735614"/>
                  </a:lnTo>
                  <a:lnTo>
                    <a:pt x="562902" y="716637"/>
                  </a:lnTo>
                  <a:lnTo>
                    <a:pt x="601659" y="693036"/>
                  </a:lnTo>
                  <a:lnTo>
                    <a:pt x="637200" y="665169"/>
                  </a:lnTo>
                  <a:lnTo>
                    <a:pt x="669167" y="633393"/>
                  </a:lnTo>
                  <a:lnTo>
                    <a:pt x="697201" y="598063"/>
                  </a:lnTo>
                  <a:lnTo>
                    <a:pt x="720943" y="559538"/>
                  </a:lnTo>
                  <a:lnTo>
                    <a:pt x="740033" y="518174"/>
                  </a:lnTo>
                  <a:lnTo>
                    <a:pt x="754114" y="474329"/>
                  </a:lnTo>
                  <a:lnTo>
                    <a:pt x="762826" y="428358"/>
                  </a:lnTo>
                  <a:lnTo>
                    <a:pt x="765810" y="380618"/>
                  </a:lnTo>
                  <a:lnTo>
                    <a:pt x="762826" y="332879"/>
                  </a:lnTo>
                  <a:lnTo>
                    <a:pt x="754114" y="286908"/>
                  </a:lnTo>
                  <a:lnTo>
                    <a:pt x="740033" y="243063"/>
                  </a:lnTo>
                  <a:lnTo>
                    <a:pt x="720943" y="201699"/>
                  </a:lnTo>
                  <a:lnTo>
                    <a:pt x="697201" y="163174"/>
                  </a:lnTo>
                  <a:lnTo>
                    <a:pt x="669167" y="127844"/>
                  </a:lnTo>
                  <a:lnTo>
                    <a:pt x="637200" y="96068"/>
                  </a:lnTo>
                  <a:lnTo>
                    <a:pt x="601659" y="68201"/>
                  </a:lnTo>
                  <a:lnTo>
                    <a:pt x="562902" y="44600"/>
                  </a:lnTo>
                  <a:lnTo>
                    <a:pt x="521290" y="25623"/>
                  </a:lnTo>
                  <a:lnTo>
                    <a:pt x="477180" y="11625"/>
                  </a:lnTo>
                  <a:lnTo>
                    <a:pt x="430932" y="2965"/>
                  </a:lnTo>
                  <a:lnTo>
                    <a:pt x="382905" y="0"/>
                  </a:lnTo>
                  <a:close/>
                </a:path>
              </a:pathLst>
            </a:custGeom>
            <a:solidFill>
              <a:srgbClr val="1546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6188582" y="2515743"/>
              <a:ext cx="765810" cy="761365"/>
            </a:xfrm>
            <a:custGeom>
              <a:avLst/>
              <a:gdLst/>
              <a:ahLst/>
              <a:cxnLst/>
              <a:rect l="l" t="t" r="r" b="b"/>
              <a:pathLst>
                <a:path w="765809" h="761364">
                  <a:moveTo>
                    <a:pt x="0" y="380618"/>
                  </a:moveTo>
                  <a:lnTo>
                    <a:pt x="2983" y="332879"/>
                  </a:lnTo>
                  <a:lnTo>
                    <a:pt x="11695" y="286908"/>
                  </a:lnTo>
                  <a:lnTo>
                    <a:pt x="25776" y="243063"/>
                  </a:lnTo>
                  <a:lnTo>
                    <a:pt x="44866" y="201699"/>
                  </a:lnTo>
                  <a:lnTo>
                    <a:pt x="68608" y="163174"/>
                  </a:lnTo>
                  <a:lnTo>
                    <a:pt x="96642" y="127844"/>
                  </a:lnTo>
                  <a:lnTo>
                    <a:pt x="128609" y="96068"/>
                  </a:lnTo>
                  <a:lnTo>
                    <a:pt x="164150" y="68201"/>
                  </a:lnTo>
                  <a:lnTo>
                    <a:pt x="202907" y="44600"/>
                  </a:lnTo>
                  <a:lnTo>
                    <a:pt x="244519" y="25623"/>
                  </a:lnTo>
                  <a:lnTo>
                    <a:pt x="288629" y="11625"/>
                  </a:lnTo>
                  <a:lnTo>
                    <a:pt x="334877" y="2965"/>
                  </a:lnTo>
                  <a:lnTo>
                    <a:pt x="382905" y="0"/>
                  </a:lnTo>
                  <a:lnTo>
                    <a:pt x="430932" y="2965"/>
                  </a:lnTo>
                  <a:lnTo>
                    <a:pt x="477180" y="11625"/>
                  </a:lnTo>
                  <a:lnTo>
                    <a:pt x="521290" y="25623"/>
                  </a:lnTo>
                  <a:lnTo>
                    <a:pt x="562902" y="44600"/>
                  </a:lnTo>
                  <a:lnTo>
                    <a:pt x="601659" y="68201"/>
                  </a:lnTo>
                  <a:lnTo>
                    <a:pt x="637200" y="96068"/>
                  </a:lnTo>
                  <a:lnTo>
                    <a:pt x="669167" y="127844"/>
                  </a:lnTo>
                  <a:lnTo>
                    <a:pt x="697201" y="163174"/>
                  </a:lnTo>
                  <a:lnTo>
                    <a:pt x="720943" y="201699"/>
                  </a:lnTo>
                  <a:lnTo>
                    <a:pt x="740033" y="243063"/>
                  </a:lnTo>
                  <a:lnTo>
                    <a:pt x="754114" y="286908"/>
                  </a:lnTo>
                  <a:lnTo>
                    <a:pt x="762826" y="332879"/>
                  </a:lnTo>
                  <a:lnTo>
                    <a:pt x="765810" y="380618"/>
                  </a:lnTo>
                  <a:lnTo>
                    <a:pt x="762826" y="428358"/>
                  </a:lnTo>
                  <a:lnTo>
                    <a:pt x="754114" y="474329"/>
                  </a:lnTo>
                  <a:lnTo>
                    <a:pt x="740033" y="518174"/>
                  </a:lnTo>
                  <a:lnTo>
                    <a:pt x="720943" y="559538"/>
                  </a:lnTo>
                  <a:lnTo>
                    <a:pt x="697201" y="598063"/>
                  </a:lnTo>
                  <a:lnTo>
                    <a:pt x="669167" y="633393"/>
                  </a:lnTo>
                  <a:lnTo>
                    <a:pt x="637200" y="665169"/>
                  </a:lnTo>
                  <a:lnTo>
                    <a:pt x="601659" y="693036"/>
                  </a:lnTo>
                  <a:lnTo>
                    <a:pt x="562902" y="716637"/>
                  </a:lnTo>
                  <a:lnTo>
                    <a:pt x="521290" y="735614"/>
                  </a:lnTo>
                  <a:lnTo>
                    <a:pt x="477180" y="749612"/>
                  </a:lnTo>
                  <a:lnTo>
                    <a:pt x="430932" y="758272"/>
                  </a:lnTo>
                  <a:lnTo>
                    <a:pt x="382905" y="761237"/>
                  </a:lnTo>
                  <a:lnTo>
                    <a:pt x="334877" y="758272"/>
                  </a:lnTo>
                  <a:lnTo>
                    <a:pt x="288629" y="749612"/>
                  </a:lnTo>
                  <a:lnTo>
                    <a:pt x="244519" y="735614"/>
                  </a:lnTo>
                  <a:lnTo>
                    <a:pt x="202907" y="716637"/>
                  </a:lnTo>
                  <a:lnTo>
                    <a:pt x="164150" y="693036"/>
                  </a:lnTo>
                  <a:lnTo>
                    <a:pt x="128609" y="665169"/>
                  </a:lnTo>
                  <a:lnTo>
                    <a:pt x="96642" y="633393"/>
                  </a:lnTo>
                  <a:lnTo>
                    <a:pt x="68608" y="598063"/>
                  </a:lnTo>
                  <a:lnTo>
                    <a:pt x="44866" y="559538"/>
                  </a:lnTo>
                  <a:lnTo>
                    <a:pt x="25776" y="518174"/>
                  </a:lnTo>
                  <a:lnTo>
                    <a:pt x="11695" y="474329"/>
                  </a:lnTo>
                  <a:lnTo>
                    <a:pt x="2983" y="428358"/>
                  </a:lnTo>
                  <a:lnTo>
                    <a:pt x="0" y="380618"/>
                  </a:lnTo>
                  <a:close/>
                </a:path>
              </a:pathLst>
            </a:custGeom>
            <a:ln w="9906">
              <a:solidFill>
                <a:srgbClr val="1546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6" name="object 46"/>
          <p:cNvSpPr txBox="1"/>
          <p:nvPr/>
        </p:nvSpPr>
        <p:spPr>
          <a:xfrm>
            <a:off x="6398514" y="2559557"/>
            <a:ext cx="365125" cy="6356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000" spc="-50" dirty="0">
                <a:solidFill>
                  <a:srgbClr val="FFFFFF"/>
                </a:solidFill>
                <a:latin typeface="Arial Black"/>
                <a:cs typeface="Arial Black"/>
              </a:rPr>
              <a:t>3</a:t>
            </a:r>
            <a:endParaRPr sz="4000">
              <a:latin typeface="Arial Black"/>
              <a:cs typeface="Arial Black"/>
            </a:endParaRPr>
          </a:p>
        </p:txBody>
      </p:sp>
      <p:grpSp>
        <p:nvGrpSpPr>
          <p:cNvPr id="47" name="object 47"/>
          <p:cNvGrpSpPr/>
          <p:nvPr/>
        </p:nvGrpSpPr>
        <p:grpSpPr>
          <a:xfrm>
            <a:off x="9364218" y="3029737"/>
            <a:ext cx="1026794" cy="1163955"/>
            <a:chOff x="9364218" y="3029737"/>
            <a:chExt cx="1026794" cy="1163955"/>
          </a:xfrm>
        </p:grpSpPr>
        <p:pic>
          <p:nvPicPr>
            <p:cNvPr id="48" name="object 4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441180" y="3087611"/>
              <a:ext cx="872477" cy="868692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364218" y="3029737"/>
              <a:ext cx="1026388" cy="1163548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9471279" y="3117722"/>
              <a:ext cx="765810" cy="762000"/>
            </a:xfrm>
            <a:custGeom>
              <a:avLst/>
              <a:gdLst/>
              <a:ahLst/>
              <a:cxnLst/>
              <a:rect l="l" t="t" r="r" b="b"/>
              <a:pathLst>
                <a:path w="765809" h="762000">
                  <a:moveTo>
                    <a:pt x="382905" y="0"/>
                  </a:moveTo>
                  <a:lnTo>
                    <a:pt x="334877" y="2968"/>
                  </a:lnTo>
                  <a:lnTo>
                    <a:pt x="288629" y="11634"/>
                  </a:lnTo>
                  <a:lnTo>
                    <a:pt x="244519" y="25643"/>
                  </a:lnTo>
                  <a:lnTo>
                    <a:pt x="202907" y="44636"/>
                  </a:lnTo>
                  <a:lnTo>
                    <a:pt x="164150" y="68257"/>
                  </a:lnTo>
                  <a:lnTo>
                    <a:pt x="128609" y="96149"/>
                  </a:lnTo>
                  <a:lnTo>
                    <a:pt x="96642" y="127955"/>
                  </a:lnTo>
                  <a:lnTo>
                    <a:pt x="68608" y="163318"/>
                  </a:lnTo>
                  <a:lnTo>
                    <a:pt x="44866" y="201881"/>
                  </a:lnTo>
                  <a:lnTo>
                    <a:pt x="25776" y="243288"/>
                  </a:lnTo>
                  <a:lnTo>
                    <a:pt x="11695" y="287181"/>
                  </a:lnTo>
                  <a:lnTo>
                    <a:pt x="2983" y="333204"/>
                  </a:lnTo>
                  <a:lnTo>
                    <a:pt x="0" y="381000"/>
                  </a:lnTo>
                  <a:lnTo>
                    <a:pt x="2983" y="428795"/>
                  </a:lnTo>
                  <a:lnTo>
                    <a:pt x="11695" y="474818"/>
                  </a:lnTo>
                  <a:lnTo>
                    <a:pt x="25776" y="518711"/>
                  </a:lnTo>
                  <a:lnTo>
                    <a:pt x="44866" y="560118"/>
                  </a:lnTo>
                  <a:lnTo>
                    <a:pt x="68608" y="598681"/>
                  </a:lnTo>
                  <a:lnTo>
                    <a:pt x="96642" y="634044"/>
                  </a:lnTo>
                  <a:lnTo>
                    <a:pt x="128609" y="665850"/>
                  </a:lnTo>
                  <a:lnTo>
                    <a:pt x="164150" y="693742"/>
                  </a:lnTo>
                  <a:lnTo>
                    <a:pt x="202907" y="717363"/>
                  </a:lnTo>
                  <a:lnTo>
                    <a:pt x="244519" y="736356"/>
                  </a:lnTo>
                  <a:lnTo>
                    <a:pt x="288629" y="750365"/>
                  </a:lnTo>
                  <a:lnTo>
                    <a:pt x="334877" y="759031"/>
                  </a:lnTo>
                  <a:lnTo>
                    <a:pt x="382905" y="762000"/>
                  </a:lnTo>
                  <a:lnTo>
                    <a:pt x="430932" y="759031"/>
                  </a:lnTo>
                  <a:lnTo>
                    <a:pt x="477180" y="750365"/>
                  </a:lnTo>
                  <a:lnTo>
                    <a:pt x="521290" y="736356"/>
                  </a:lnTo>
                  <a:lnTo>
                    <a:pt x="562902" y="717363"/>
                  </a:lnTo>
                  <a:lnTo>
                    <a:pt x="601659" y="693742"/>
                  </a:lnTo>
                  <a:lnTo>
                    <a:pt x="637200" y="665850"/>
                  </a:lnTo>
                  <a:lnTo>
                    <a:pt x="669167" y="634044"/>
                  </a:lnTo>
                  <a:lnTo>
                    <a:pt x="697201" y="598681"/>
                  </a:lnTo>
                  <a:lnTo>
                    <a:pt x="720943" y="560118"/>
                  </a:lnTo>
                  <a:lnTo>
                    <a:pt x="740033" y="518711"/>
                  </a:lnTo>
                  <a:lnTo>
                    <a:pt x="754114" y="474818"/>
                  </a:lnTo>
                  <a:lnTo>
                    <a:pt x="762826" y="428795"/>
                  </a:lnTo>
                  <a:lnTo>
                    <a:pt x="765810" y="381000"/>
                  </a:lnTo>
                  <a:lnTo>
                    <a:pt x="762826" y="333204"/>
                  </a:lnTo>
                  <a:lnTo>
                    <a:pt x="754114" y="287181"/>
                  </a:lnTo>
                  <a:lnTo>
                    <a:pt x="740033" y="243288"/>
                  </a:lnTo>
                  <a:lnTo>
                    <a:pt x="720943" y="201881"/>
                  </a:lnTo>
                  <a:lnTo>
                    <a:pt x="697201" y="163318"/>
                  </a:lnTo>
                  <a:lnTo>
                    <a:pt x="669167" y="127955"/>
                  </a:lnTo>
                  <a:lnTo>
                    <a:pt x="637200" y="96149"/>
                  </a:lnTo>
                  <a:lnTo>
                    <a:pt x="601659" y="68257"/>
                  </a:lnTo>
                  <a:lnTo>
                    <a:pt x="562902" y="44636"/>
                  </a:lnTo>
                  <a:lnTo>
                    <a:pt x="521290" y="25643"/>
                  </a:lnTo>
                  <a:lnTo>
                    <a:pt x="477180" y="11634"/>
                  </a:lnTo>
                  <a:lnTo>
                    <a:pt x="430932" y="2968"/>
                  </a:lnTo>
                  <a:lnTo>
                    <a:pt x="382905" y="0"/>
                  </a:lnTo>
                  <a:close/>
                </a:path>
              </a:pathLst>
            </a:custGeom>
            <a:solidFill>
              <a:srgbClr val="1546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9471279" y="3117722"/>
              <a:ext cx="765810" cy="762000"/>
            </a:xfrm>
            <a:custGeom>
              <a:avLst/>
              <a:gdLst/>
              <a:ahLst/>
              <a:cxnLst/>
              <a:rect l="l" t="t" r="r" b="b"/>
              <a:pathLst>
                <a:path w="765809" h="762000">
                  <a:moveTo>
                    <a:pt x="0" y="381000"/>
                  </a:moveTo>
                  <a:lnTo>
                    <a:pt x="2983" y="333204"/>
                  </a:lnTo>
                  <a:lnTo>
                    <a:pt x="11695" y="287181"/>
                  </a:lnTo>
                  <a:lnTo>
                    <a:pt x="25776" y="243288"/>
                  </a:lnTo>
                  <a:lnTo>
                    <a:pt x="44866" y="201881"/>
                  </a:lnTo>
                  <a:lnTo>
                    <a:pt x="68608" y="163318"/>
                  </a:lnTo>
                  <a:lnTo>
                    <a:pt x="96642" y="127955"/>
                  </a:lnTo>
                  <a:lnTo>
                    <a:pt x="128609" y="96149"/>
                  </a:lnTo>
                  <a:lnTo>
                    <a:pt x="164150" y="68257"/>
                  </a:lnTo>
                  <a:lnTo>
                    <a:pt x="202907" y="44636"/>
                  </a:lnTo>
                  <a:lnTo>
                    <a:pt x="244519" y="25643"/>
                  </a:lnTo>
                  <a:lnTo>
                    <a:pt x="288629" y="11634"/>
                  </a:lnTo>
                  <a:lnTo>
                    <a:pt x="334877" y="2968"/>
                  </a:lnTo>
                  <a:lnTo>
                    <a:pt x="382905" y="0"/>
                  </a:lnTo>
                  <a:lnTo>
                    <a:pt x="430932" y="2968"/>
                  </a:lnTo>
                  <a:lnTo>
                    <a:pt x="477180" y="11634"/>
                  </a:lnTo>
                  <a:lnTo>
                    <a:pt x="521290" y="25643"/>
                  </a:lnTo>
                  <a:lnTo>
                    <a:pt x="562902" y="44636"/>
                  </a:lnTo>
                  <a:lnTo>
                    <a:pt x="601659" y="68257"/>
                  </a:lnTo>
                  <a:lnTo>
                    <a:pt x="637200" y="96149"/>
                  </a:lnTo>
                  <a:lnTo>
                    <a:pt x="669167" y="127955"/>
                  </a:lnTo>
                  <a:lnTo>
                    <a:pt x="697201" y="163318"/>
                  </a:lnTo>
                  <a:lnTo>
                    <a:pt x="720943" y="201881"/>
                  </a:lnTo>
                  <a:lnTo>
                    <a:pt x="740033" y="243288"/>
                  </a:lnTo>
                  <a:lnTo>
                    <a:pt x="754114" y="287181"/>
                  </a:lnTo>
                  <a:lnTo>
                    <a:pt x="762826" y="333204"/>
                  </a:lnTo>
                  <a:lnTo>
                    <a:pt x="765810" y="381000"/>
                  </a:lnTo>
                  <a:lnTo>
                    <a:pt x="762826" y="428795"/>
                  </a:lnTo>
                  <a:lnTo>
                    <a:pt x="754114" y="474818"/>
                  </a:lnTo>
                  <a:lnTo>
                    <a:pt x="740033" y="518711"/>
                  </a:lnTo>
                  <a:lnTo>
                    <a:pt x="720943" y="560118"/>
                  </a:lnTo>
                  <a:lnTo>
                    <a:pt x="697201" y="598681"/>
                  </a:lnTo>
                  <a:lnTo>
                    <a:pt x="669167" y="634044"/>
                  </a:lnTo>
                  <a:lnTo>
                    <a:pt x="637200" y="665850"/>
                  </a:lnTo>
                  <a:lnTo>
                    <a:pt x="601659" y="693742"/>
                  </a:lnTo>
                  <a:lnTo>
                    <a:pt x="562902" y="717363"/>
                  </a:lnTo>
                  <a:lnTo>
                    <a:pt x="521290" y="736356"/>
                  </a:lnTo>
                  <a:lnTo>
                    <a:pt x="477180" y="750365"/>
                  </a:lnTo>
                  <a:lnTo>
                    <a:pt x="430932" y="759031"/>
                  </a:lnTo>
                  <a:lnTo>
                    <a:pt x="382905" y="762000"/>
                  </a:lnTo>
                  <a:lnTo>
                    <a:pt x="334877" y="759031"/>
                  </a:lnTo>
                  <a:lnTo>
                    <a:pt x="288629" y="750365"/>
                  </a:lnTo>
                  <a:lnTo>
                    <a:pt x="244519" y="736356"/>
                  </a:lnTo>
                  <a:lnTo>
                    <a:pt x="202907" y="717363"/>
                  </a:lnTo>
                  <a:lnTo>
                    <a:pt x="164150" y="693742"/>
                  </a:lnTo>
                  <a:lnTo>
                    <a:pt x="128609" y="665850"/>
                  </a:lnTo>
                  <a:lnTo>
                    <a:pt x="96642" y="634044"/>
                  </a:lnTo>
                  <a:lnTo>
                    <a:pt x="68608" y="598681"/>
                  </a:lnTo>
                  <a:lnTo>
                    <a:pt x="44866" y="560118"/>
                  </a:lnTo>
                  <a:lnTo>
                    <a:pt x="25776" y="518711"/>
                  </a:lnTo>
                  <a:lnTo>
                    <a:pt x="11695" y="474818"/>
                  </a:lnTo>
                  <a:lnTo>
                    <a:pt x="2983" y="428795"/>
                  </a:lnTo>
                  <a:lnTo>
                    <a:pt x="0" y="381000"/>
                  </a:lnTo>
                  <a:close/>
                </a:path>
              </a:pathLst>
            </a:custGeom>
            <a:ln w="9906">
              <a:solidFill>
                <a:srgbClr val="1546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2" name="object 52"/>
          <p:cNvSpPr txBox="1"/>
          <p:nvPr/>
        </p:nvSpPr>
        <p:spPr>
          <a:xfrm>
            <a:off x="9681464" y="3162300"/>
            <a:ext cx="364490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-50" dirty="0">
                <a:solidFill>
                  <a:srgbClr val="FFFFFF"/>
                </a:solidFill>
                <a:latin typeface="Arial Black"/>
                <a:cs typeface="Arial Black"/>
              </a:rPr>
              <a:t>4</a:t>
            </a:r>
            <a:endParaRPr sz="4000">
              <a:latin typeface="Arial Black"/>
              <a:cs typeface="Arial Black"/>
            </a:endParaRPr>
          </a:p>
        </p:txBody>
      </p:sp>
      <p:pic>
        <p:nvPicPr>
          <p:cNvPr id="53" name="object 53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11589257" y="184404"/>
            <a:ext cx="374142" cy="373380"/>
          </a:xfrm>
          <a:prstGeom prst="rect">
            <a:avLst/>
          </a:prstGeom>
        </p:spPr>
      </p:pic>
      <p:sp>
        <p:nvSpPr>
          <p:cNvPr id="54" name="object 54"/>
          <p:cNvSpPr txBox="1"/>
          <p:nvPr/>
        </p:nvSpPr>
        <p:spPr>
          <a:xfrm>
            <a:off x="11674093" y="264667"/>
            <a:ext cx="1949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FFC000"/>
                </a:solidFill>
                <a:latin typeface="Arial"/>
                <a:cs typeface="Arial"/>
              </a:rPr>
              <a:t>12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55" name="object 55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11045190" y="5747765"/>
            <a:ext cx="918209" cy="91973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9061" y="307848"/>
            <a:ext cx="10930255" cy="558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500" spc="-125" dirty="0"/>
              <a:t>New</a:t>
            </a:r>
            <a:r>
              <a:rPr sz="3500" spc="-254" dirty="0"/>
              <a:t> </a:t>
            </a:r>
            <a:r>
              <a:rPr sz="3500" spc="-180" dirty="0"/>
              <a:t>GLP-</a:t>
            </a:r>
            <a:r>
              <a:rPr sz="3500" spc="-25" dirty="0"/>
              <a:t>1</a:t>
            </a:r>
            <a:r>
              <a:rPr sz="3500" spc="-390" dirty="0"/>
              <a:t> </a:t>
            </a:r>
            <a:r>
              <a:rPr sz="3500" spc="-150" dirty="0"/>
              <a:t>Agonist</a:t>
            </a:r>
            <a:r>
              <a:rPr sz="3500" spc="-260" dirty="0"/>
              <a:t> </a:t>
            </a:r>
            <a:r>
              <a:rPr sz="3500" spc="-150" dirty="0"/>
              <a:t>drugs</a:t>
            </a:r>
            <a:r>
              <a:rPr sz="3500" spc="-250" dirty="0"/>
              <a:t> </a:t>
            </a:r>
            <a:r>
              <a:rPr sz="3500" spc="-130" dirty="0"/>
              <a:t>can</a:t>
            </a:r>
            <a:r>
              <a:rPr sz="3500" spc="-245" dirty="0"/>
              <a:t> </a:t>
            </a:r>
            <a:r>
              <a:rPr sz="3500" spc="-155" dirty="0"/>
              <a:t>reduce</a:t>
            </a:r>
            <a:r>
              <a:rPr sz="3500" spc="-245" dirty="0"/>
              <a:t> </a:t>
            </a:r>
            <a:r>
              <a:rPr sz="3500" spc="-155" dirty="0"/>
              <a:t>appetite</a:t>
            </a:r>
            <a:r>
              <a:rPr sz="3500" spc="-245" dirty="0"/>
              <a:t> </a:t>
            </a:r>
            <a:r>
              <a:rPr sz="3500" dirty="0"/>
              <a:t>&amp;</a:t>
            </a:r>
            <a:r>
              <a:rPr sz="3500" spc="-270" dirty="0"/>
              <a:t> </a:t>
            </a:r>
            <a:r>
              <a:rPr sz="3500" spc="-45" dirty="0"/>
              <a:t>obesity</a:t>
            </a:r>
            <a:endParaRPr sz="3500"/>
          </a:p>
        </p:txBody>
      </p:sp>
      <p:sp>
        <p:nvSpPr>
          <p:cNvPr id="3" name="object 3"/>
          <p:cNvSpPr txBox="1"/>
          <p:nvPr/>
        </p:nvSpPr>
        <p:spPr>
          <a:xfrm>
            <a:off x="11682983" y="255778"/>
            <a:ext cx="1949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FFC000"/>
                </a:solidFill>
                <a:latin typeface="Arial"/>
                <a:cs typeface="Arial"/>
              </a:rPr>
              <a:t>13</a:t>
            </a:r>
            <a:endParaRPr sz="12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59968" y="1112570"/>
            <a:ext cx="9829165" cy="4427855"/>
          </a:xfrm>
          <a:prstGeom prst="rect">
            <a:avLst/>
          </a:prstGeom>
        </p:spPr>
        <p:txBody>
          <a:bodyPr vert="horz" wrap="square" lIns="0" tIns="2000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75"/>
              </a:spcBef>
            </a:pPr>
            <a:r>
              <a:rPr sz="2800" b="1" spc="-10" dirty="0">
                <a:solidFill>
                  <a:srgbClr val="404040"/>
                </a:solidFill>
                <a:latin typeface="Arial"/>
                <a:cs typeface="Arial"/>
              </a:rPr>
              <a:t>Advantages</a:t>
            </a:r>
            <a:endParaRPr sz="2800">
              <a:latin typeface="Arial"/>
              <a:cs typeface="Arial"/>
            </a:endParaRPr>
          </a:p>
          <a:p>
            <a:pPr marL="235585" indent="-222885">
              <a:lnSpc>
                <a:spcPct val="100000"/>
              </a:lnSpc>
              <a:spcBef>
                <a:spcPts val="1475"/>
              </a:spcBef>
              <a:buChar char="•"/>
              <a:tabLst>
                <a:tab pos="235585" algn="l"/>
              </a:tabLst>
            </a:pP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Can</a:t>
            </a:r>
            <a:r>
              <a:rPr sz="2800" spc="-7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induce</a:t>
            </a:r>
            <a:r>
              <a:rPr sz="2800" spc="-7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rapid,</a:t>
            </a:r>
            <a:r>
              <a:rPr sz="2800" spc="-7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significant</a:t>
            </a:r>
            <a:r>
              <a:rPr sz="2800" spc="-7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weight</a:t>
            </a:r>
            <a:r>
              <a:rPr sz="2800" spc="-7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loss</a:t>
            </a:r>
            <a:r>
              <a:rPr sz="2800" spc="-7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&amp;</a:t>
            </a:r>
            <a:r>
              <a:rPr sz="2800" spc="-9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lower</a:t>
            </a:r>
            <a:r>
              <a:rPr sz="2800" spc="-7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blood</a:t>
            </a:r>
            <a:r>
              <a:rPr sz="2800" spc="-7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404040"/>
                </a:solidFill>
                <a:latin typeface="Arial"/>
                <a:cs typeface="Arial"/>
              </a:rPr>
              <a:t>sugar</a:t>
            </a:r>
            <a:endParaRPr sz="2800">
              <a:latin typeface="Arial"/>
              <a:cs typeface="Arial"/>
            </a:endParaRPr>
          </a:p>
          <a:p>
            <a:pPr marL="235585" indent="-222885">
              <a:lnSpc>
                <a:spcPct val="100000"/>
              </a:lnSpc>
              <a:spcBef>
                <a:spcPts val="1000"/>
              </a:spcBef>
              <a:buChar char="•"/>
              <a:tabLst>
                <a:tab pos="235585" algn="l"/>
              </a:tabLst>
            </a:pP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Have</a:t>
            </a:r>
            <a:r>
              <a:rPr sz="2800" spc="-7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other</a:t>
            </a:r>
            <a:r>
              <a:rPr sz="2800" spc="-6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health</a:t>
            </a:r>
            <a:r>
              <a:rPr sz="2800" spc="-6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benefits</a:t>
            </a:r>
            <a:r>
              <a:rPr sz="2800" spc="-6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for</a:t>
            </a:r>
            <a:r>
              <a:rPr sz="2800" spc="-7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many</a:t>
            </a:r>
            <a:r>
              <a:rPr sz="2800" spc="-6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404040"/>
                </a:solidFill>
                <a:latin typeface="Arial"/>
                <a:cs typeface="Arial"/>
              </a:rPr>
              <a:t>patients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25"/>
              </a:spcBef>
              <a:buClr>
                <a:srgbClr val="404040"/>
              </a:buClr>
              <a:buFont typeface="Arial"/>
              <a:buChar char="•"/>
            </a:pPr>
            <a:endParaRPr sz="2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800" b="1" spc="-10" dirty="0">
                <a:solidFill>
                  <a:srgbClr val="404040"/>
                </a:solidFill>
                <a:latin typeface="Arial"/>
                <a:cs typeface="Arial"/>
              </a:rPr>
              <a:t>Disadvantages</a:t>
            </a:r>
            <a:endParaRPr sz="2800">
              <a:latin typeface="Arial"/>
              <a:cs typeface="Arial"/>
            </a:endParaRPr>
          </a:p>
          <a:p>
            <a:pPr marL="235585" indent="-222885">
              <a:lnSpc>
                <a:spcPct val="100000"/>
              </a:lnSpc>
              <a:spcBef>
                <a:spcPts val="1835"/>
              </a:spcBef>
              <a:buChar char="•"/>
              <a:tabLst>
                <a:tab pos="235585" algn="l"/>
              </a:tabLst>
            </a:pPr>
            <a:r>
              <a:rPr sz="2800" spc="-10" dirty="0">
                <a:solidFill>
                  <a:srgbClr val="404040"/>
                </a:solidFill>
                <a:latin typeface="Arial"/>
                <a:cs typeface="Arial"/>
              </a:rPr>
              <a:t>Expensive</a:t>
            </a:r>
            <a:endParaRPr sz="2800">
              <a:latin typeface="Arial"/>
              <a:cs typeface="Arial"/>
            </a:endParaRPr>
          </a:p>
          <a:p>
            <a:pPr marL="235585" indent="-222885">
              <a:lnSpc>
                <a:spcPct val="100000"/>
              </a:lnSpc>
              <a:spcBef>
                <a:spcPts val="1005"/>
              </a:spcBef>
              <a:buChar char="•"/>
              <a:tabLst>
                <a:tab pos="235585" algn="l"/>
              </a:tabLst>
            </a:pP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Rebound</a:t>
            </a:r>
            <a:r>
              <a:rPr sz="2800" spc="-9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weight</a:t>
            </a:r>
            <a:r>
              <a:rPr sz="2800" spc="-9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gain</a:t>
            </a:r>
            <a:r>
              <a:rPr sz="2800" spc="-8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404040"/>
                </a:solidFill>
                <a:latin typeface="Arial"/>
                <a:cs typeface="Arial"/>
              </a:rPr>
              <a:t>possible</a:t>
            </a:r>
            <a:endParaRPr sz="2800">
              <a:latin typeface="Arial"/>
              <a:cs typeface="Arial"/>
            </a:endParaRPr>
          </a:p>
          <a:p>
            <a:pPr marL="235585" indent="-222885">
              <a:lnSpc>
                <a:spcPct val="100000"/>
              </a:lnSpc>
              <a:spcBef>
                <a:spcPts val="1000"/>
              </a:spcBef>
              <a:buChar char="•"/>
              <a:tabLst>
                <a:tab pos="235585" algn="l"/>
              </a:tabLst>
            </a:pP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Long</a:t>
            </a:r>
            <a:r>
              <a:rPr sz="2800" spc="-6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term</a:t>
            </a:r>
            <a:r>
              <a:rPr sz="2800" spc="-6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risks</a:t>
            </a:r>
            <a:r>
              <a:rPr sz="2800" spc="-6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not</a:t>
            </a:r>
            <a:r>
              <a:rPr sz="2800" spc="-6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fully</a:t>
            </a:r>
            <a:r>
              <a:rPr sz="2800" spc="-7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evaluated,</a:t>
            </a:r>
            <a:r>
              <a:rPr sz="2800" spc="-6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e.g.</a:t>
            </a:r>
            <a:r>
              <a:rPr sz="2800" spc="-6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404040"/>
                </a:solidFill>
                <a:latin typeface="Arial"/>
                <a:cs typeface="Arial"/>
              </a:rPr>
              <a:t>retinopathy</a:t>
            </a:r>
            <a:endParaRPr sz="280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509016" y="5011673"/>
            <a:ext cx="11683365" cy="1846580"/>
            <a:chOff x="509016" y="5011673"/>
            <a:chExt cx="11683365" cy="184658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9016" y="5011673"/>
              <a:ext cx="11682984" cy="1846292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09016" y="6284213"/>
              <a:ext cx="11683365" cy="574040"/>
            </a:xfrm>
            <a:custGeom>
              <a:avLst/>
              <a:gdLst/>
              <a:ahLst/>
              <a:cxnLst/>
              <a:rect l="l" t="t" r="r" b="b"/>
              <a:pathLst>
                <a:path w="11683365" h="574040">
                  <a:moveTo>
                    <a:pt x="11682984" y="0"/>
                  </a:moveTo>
                  <a:lnTo>
                    <a:pt x="11573560" y="24520"/>
                  </a:lnTo>
                  <a:lnTo>
                    <a:pt x="11497402" y="40475"/>
                  </a:lnTo>
                  <a:lnTo>
                    <a:pt x="11418737" y="56121"/>
                  </a:lnTo>
                  <a:lnTo>
                    <a:pt x="11337618" y="71461"/>
                  </a:lnTo>
                  <a:lnTo>
                    <a:pt x="11254094" y="86497"/>
                  </a:lnTo>
                  <a:lnTo>
                    <a:pt x="11168219" y="101233"/>
                  </a:lnTo>
                  <a:lnTo>
                    <a:pt x="11080043" y="115671"/>
                  </a:lnTo>
                  <a:lnTo>
                    <a:pt x="10989618" y="129815"/>
                  </a:lnTo>
                  <a:lnTo>
                    <a:pt x="10896996" y="143667"/>
                  </a:lnTo>
                  <a:lnTo>
                    <a:pt x="10802228" y="157231"/>
                  </a:lnTo>
                  <a:lnTo>
                    <a:pt x="10705365" y="170509"/>
                  </a:lnTo>
                  <a:lnTo>
                    <a:pt x="10606461" y="183505"/>
                  </a:lnTo>
                  <a:lnTo>
                    <a:pt x="10505565" y="196221"/>
                  </a:lnTo>
                  <a:lnTo>
                    <a:pt x="10402729" y="208661"/>
                  </a:lnTo>
                  <a:lnTo>
                    <a:pt x="10244952" y="226809"/>
                  </a:lnTo>
                  <a:lnTo>
                    <a:pt x="10083101" y="244352"/>
                  </a:lnTo>
                  <a:lnTo>
                    <a:pt x="9917350" y="261300"/>
                  </a:lnTo>
                  <a:lnTo>
                    <a:pt x="9747874" y="277662"/>
                  </a:lnTo>
                  <a:lnTo>
                    <a:pt x="9574846" y="293450"/>
                  </a:lnTo>
                  <a:lnTo>
                    <a:pt x="9398440" y="308674"/>
                  </a:lnTo>
                  <a:lnTo>
                    <a:pt x="9218830" y="323342"/>
                  </a:lnTo>
                  <a:lnTo>
                    <a:pt x="8974668" y="342056"/>
                  </a:lnTo>
                  <a:lnTo>
                    <a:pt x="8725533" y="359825"/>
                  </a:lnTo>
                  <a:lnTo>
                    <a:pt x="8471836" y="376674"/>
                  </a:lnTo>
                  <a:lnTo>
                    <a:pt x="8213992" y="392628"/>
                  </a:lnTo>
                  <a:lnTo>
                    <a:pt x="7952411" y="407710"/>
                  </a:lnTo>
                  <a:lnTo>
                    <a:pt x="7620811" y="425372"/>
                  </a:lnTo>
                  <a:lnTo>
                    <a:pt x="7284823" y="441757"/>
                  </a:lnTo>
                  <a:lnTo>
                    <a:pt x="6945255" y="456910"/>
                  </a:lnTo>
                  <a:lnTo>
                    <a:pt x="6602911" y="470880"/>
                  </a:lnTo>
                  <a:lnTo>
                    <a:pt x="6189569" y="486146"/>
                  </a:lnTo>
                  <a:lnTo>
                    <a:pt x="5774783" y="499855"/>
                  </a:lnTo>
                  <a:lnTo>
                    <a:pt x="5290899" y="513990"/>
                  </a:lnTo>
                  <a:lnTo>
                    <a:pt x="4740639" y="527850"/>
                  </a:lnTo>
                  <a:lnTo>
                    <a:pt x="4196475" y="539447"/>
                  </a:lnTo>
                  <a:lnTo>
                    <a:pt x="3595687" y="550026"/>
                  </a:lnTo>
                  <a:lnTo>
                    <a:pt x="2884395" y="559795"/>
                  </a:lnTo>
                  <a:lnTo>
                    <a:pt x="2087464" y="567500"/>
                  </a:lnTo>
                  <a:lnTo>
                    <a:pt x="1191534" y="572433"/>
                  </a:lnTo>
                  <a:lnTo>
                    <a:pt x="0" y="573493"/>
                  </a:lnTo>
                  <a:lnTo>
                    <a:pt x="11682984" y="573493"/>
                  </a:lnTo>
                  <a:lnTo>
                    <a:pt x="11682984" y="0"/>
                  </a:lnTo>
                  <a:close/>
                </a:path>
              </a:pathLst>
            </a:custGeom>
            <a:solidFill>
              <a:srgbClr val="FFFFFF">
                <a:alpha val="4588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083289" y="5804915"/>
              <a:ext cx="918209" cy="919734"/>
            </a:xfrm>
            <a:prstGeom prst="rect">
              <a:avLst/>
            </a:prstGeom>
          </p:spPr>
        </p:pic>
      </p:grp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103614" y="2942844"/>
            <a:ext cx="2151887" cy="1722119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31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25" dirty="0"/>
              <a:t>What</a:t>
            </a:r>
            <a:r>
              <a:rPr spc="-290" dirty="0"/>
              <a:t> </a:t>
            </a:r>
            <a:r>
              <a:rPr spc="-85" dirty="0"/>
              <a:t>is</a:t>
            </a:r>
            <a:r>
              <a:rPr spc="-285" dirty="0"/>
              <a:t> </a:t>
            </a:r>
            <a:r>
              <a:rPr spc="-135" dirty="0"/>
              <a:t>Prediabetes?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1682983" y="255778"/>
            <a:ext cx="1949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FFC000"/>
                </a:solidFill>
                <a:latin typeface="Arial"/>
                <a:cs typeface="Arial"/>
              </a:rPr>
              <a:t>14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2819400"/>
            <a:ext cx="11836400" cy="1919605"/>
            <a:chOff x="0" y="2819400"/>
            <a:chExt cx="11836400" cy="191960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474964" y="2819400"/>
              <a:ext cx="3361181" cy="191947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0" y="3304794"/>
              <a:ext cx="9566910" cy="1115060"/>
            </a:xfrm>
            <a:custGeom>
              <a:avLst/>
              <a:gdLst/>
              <a:ahLst/>
              <a:cxnLst/>
              <a:rect l="l" t="t" r="r" b="b"/>
              <a:pathLst>
                <a:path w="9566910" h="1115060">
                  <a:moveTo>
                    <a:pt x="9566910" y="0"/>
                  </a:moveTo>
                  <a:lnTo>
                    <a:pt x="0" y="0"/>
                  </a:lnTo>
                  <a:lnTo>
                    <a:pt x="0" y="1114425"/>
                  </a:lnTo>
                  <a:lnTo>
                    <a:pt x="8464804" y="1114425"/>
                  </a:lnTo>
                  <a:lnTo>
                    <a:pt x="8464804" y="1114806"/>
                  </a:lnTo>
                  <a:lnTo>
                    <a:pt x="8569071" y="1114806"/>
                  </a:lnTo>
                  <a:lnTo>
                    <a:pt x="8671179" y="1057529"/>
                  </a:lnTo>
                  <a:lnTo>
                    <a:pt x="8826754" y="978154"/>
                  </a:lnTo>
                  <a:lnTo>
                    <a:pt x="8883904" y="943229"/>
                  </a:lnTo>
                  <a:lnTo>
                    <a:pt x="8883904" y="685927"/>
                  </a:lnTo>
                  <a:lnTo>
                    <a:pt x="8887079" y="628777"/>
                  </a:lnTo>
                  <a:lnTo>
                    <a:pt x="8902954" y="568452"/>
                  </a:lnTo>
                  <a:lnTo>
                    <a:pt x="8947404" y="517652"/>
                  </a:lnTo>
                  <a:lnTo>
                    <a:pt x="9080754" y="390652"/>
                  </a:lnTo>
                  <a:lnTo>
                    <a:pt x="9299829" y="203200"/>
                  </a:lnTo>
                  <a:lnTo>
                    <a:pt x="9455404" y="76200"/>
                  </a:lnTo>
                  <a:lnTo>
                    <a:pt x="9566910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868918" y="1239011"/>
            <a:ext cx="2254757" cy="1283208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756158" y="1798066"/>
            <a:ext cx="7215505" cy="410400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685" marR="100330">
              <a:lnSpc>
                <a:spcPct val="100000"/>
              </a:lnSpc>
              <a:spcBef>
                <a:spcPts val="100"/>
              </a:spcBef>
            </a:pPr>
            <a:r>
              <a:rPr sz="2800" b="1" spc="-10" dirty="0">
                <a:solidFill>
                  <a:srgbClr val="15468F"/>
                </a:solidFill>
                <a:latin typeface="Arial"/>
                <a:cs typeface="Arial"/>
              </a:rPr>
              <a:t>Prediabetes</a:t>
            </a:r>
            <a:r>
              <a:rPr sz="2800" b="1" spc="-75" dirty="0">
                <a:solidFill>
                  <a:srgbClr val="15468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1A1617"/>
                </a:solidFill>
                <a:latin typeface="Arial"/>
                <a:cs typeface="Arial"/>
              </a:rPr>
              <a:t>occurs</a:t>
            </a:r>
            <a:r>
              <a:rPr sz="2800" spc="-85" dirty="0">
                <a:solidFill>
                  <a:srgbClr val="1A1617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1A1617"/>
                </a:solidFill>
                <a:latin typeface="Arial"/>
                <a:cs typeface="Arial"/>
              </a:rPr>
              <a:t>when</a:t>
            </a:r>
            <a:r>
              <a:rPr sz="2800" spc="-85" dirty="0">
                <a:solidFill>
                  <a:srgbClr val="1A1617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1A1617"/>
                </a:solidFill>
                <a:latin typeface="Arial"/>
                <a:cs typeface="Arial"/>
              </a:rPr>
              <a:t>blood</a:t>
            </a:r>
            <a:r>
              <a:rPr sz="2800" spc="-80" dirty="0">
                <a:solidFill>
                  <a:srgbClr val="1A1617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1A1617"/>
                </a:solidFill>
                <a:latin typeface="Arial"/>
                <a:cs typeface="Arial"/>
              </a:rPr>
              <a:t>sugar</a:t>
            </a:r>
            <a:r>
              <a:rPr sz="2800" spc="-85" dirty="0">
                <a:solidFill>
                  <a:srgbClr val="1A1617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1A1617"/>
                </a:solidFill>
                <a:latin typeface="Arial"/>
                <a:cs typeface="Arial"/>
              </a:rPr>
              <a:t>levels </a:t>
            </a:r>
            <a:r>
              <a:rPr sz="2800" dirty="0">
                <a:solidFill>
                  <a:srgbClr val="1A1617"/>
                </a:solidFill>
                <a:latin typeface="Arial"/>
                <a:cs typeface="Arial"/>
              </a:rPr>
              <a:t>are</a:t>
            </a:r>
            <a:r>
              <a:rPr sz="2800" spc="-60" dirty="0">
                <a:solidFill>
                  <a:srgbClr val="1A1617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1A1617"/>
                </a:solidFill>
                <a:latin typeface="Arial"/>
                <a:cs typeface="Arial"/>
              </a:rPr>
              <a:t>higher</a:t>
            </a:r>
            <a:r>
              <a:rPr sz="2800" spc="-40" dirty="0">
                <a:solidFill>
                  <a:srgbClr val="1A1617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1A1617"/>
                </a:solidFill>
                <a:latin typeface="Arial"/>
                <a:cs typeface="Arial"/>
              </a:rPr>
              <a:t>than</a:t>
            </a:r>
            <a:r>
              <a:rPr sz="2800" spc="-55" dirty="0">
                <a:solidFill>
                  <a:srgbClr val="1A1617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1A1617"/>
                </a:solidFill>
                <a:latin typeface="Arial"/>
                <a:cs typeface="Arial"/>
              </a:rPr>
              <a:t>normal</a:t>
            </a:r>
            <a:r>
              <a:rPr sz="2800" spc="-50" dirty="0">
                <a:solidFill>
                  <a:srgbClr val="1A1617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1A1617"/>
                </a:solidFill>
                <a:latin typeface="Arial"/>
                <a:cs typeface="Arial"/>
              </a:rPr>
              <a:t>but</a:t>
            </a:r>
            <a:r>
              <a:rPr sz="2800" spc="-55" dirty="0">
                <a:solidFill>
                  <a:srgbClr val="1A1617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1A1617"/>
                </a:solidFill>
                <a:latin typeface="Arial"/>
                <a:cs typeface="Arial"/>
              </a:rPr>
              <a:t>not</a:t>
            </a:r>
            <a:r>
              <a:rPr sz="2800" spc="-60" dirty="0">
                <a:solidFill>
                  <a:srgbClr val="1A1617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1A1617"/>
                </a:solidFill>
                <a:latin typeface="Arial"/>
                <a:cs typeface="Arial"/>
              </a:rPr>
              <a:t>as</a:t>
            </a:r>
            <a:r>
              <a:rPr sz="2800" spc="-55" dirty="0">
                <a:solidFill>
                  <a:srgbClr val="1A1617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1A1617"/>
                </a:solidFill>
                <a:latin typeface="Arial"/>
                <a:cs typeface="Arial"/>
              </a:rPr>
              <a:t>high</a:t>
            </a:r>
            <a:r>
              <a:rPr sz="2800" spc="-50" dirty="0">
                <a:solidFill>
                  <a:srgbClr val="1A1617"/>
                </a:solidFill>
                <a:latin typeface="Arial"/>
                <a:cs typeface="Arial"/>
              </a:rPr>
              <a:t> </a:t>
            </a:r>
            <a:r>
              <a:rPr sz="2800" spc="-35" dirty="0">
                <a:solidFill>
                  <a:srgbClr val="1A1617"/>
                </a:solidFill>
                <a:latin typeface="Arial"/>
                <a:cs typeface="Arial"/>
              </a:rPr>
              <a:t>as </a:t>
            </a:r>
            <a:r>
              <a:rPr sz="2800" dirty="0">
                <a:solidFill>
                  <a:srgbClr val="1A1617"/>
                </a:solidFill>
                <a:latin typeface="Arial"/>
                <a:cs typeface="Arial"/>
              </a:rPr>
              <a:t>they</a:t>
            </a:r>
            <a:r>
              <a:rPr sz="2800" spc="-50" dirty="0">
                <a:solidFill>
                  <a:srgbClr val="1A1617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1A1617"/>
                </a:solidFill>
                <a:latin typeface="Arial"/>
                <a:cs typeface="Arial"/>
              </a:rPr>
              <a:t>would</a:t>
            </a:r>
            <a:r>
              <a:rPr sz="2800" spc="-45" dirty="0">
                <a:solidFill>
                  <a:srgbClr val="1A1617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1A1617"/>
                </a:solidFill>
                <a:latin typeface="Arial"/>
                <a:cs typeface="Arial"/>
              </a:rPr>
              <a:t>be</a:t>
            </a:r>
            <a:r>
              <a:rPr sz="2800" spc="-50" dirty="0">
                <a:solidFill>
                  <a:srgbClr val="1A1617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1A1617"/>
                </a:solidFill>
                <a:latin typeface="Arial"/>
                <a:cs typeface="Arial"/>
              </a:rPr>
              <a:t>in</a:t>
            </a:r>
            <a:r>
              <a:rPr sz="2800" spc="-50" dirty="0">
                <a:solidFill>
                  <a:srgbClr val="1A1617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1A1617"/>
                </a:solidFill>
                <a:latin typeface="Arial"/>
                <a:cs typeface="Arial"/>
              </a:rPr>
              <a:t>diabetes.</a:t>
            </a:r>
            <a:endParaRPr sz="28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2750"/>
              </a:spcBef>
            </a:pPr>
            <a:r>
              <a:rPr sz="2800" dirty="0">
                <a:solidFill>
                  <a:srgbClr val="FFFFFF"/>
                </a:solidFill>
                <a:latin typeface="Arial Black"/>
                <a:cs typeface="Arial Black"/>
              </a:rPr>
              <a:t>PEOPLE</a:t>
            </a:r>
            <a:r>
              <a:rPr sz="2800" spc="-7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800" dirty="0">
                <a:solidFill>
                  <a:srgbClr val="FFFFFF"/>
                </a:solidFill>
                <a:latin typeface="Arial Black"/>
                <a:cs typeface="Arial Black"/>
              </a:rPr>
              <a:t>WITH</a:t>
            </a:r>
            <a:r>
              <a:rPr sz="2800" spc="-7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800" dirty="0">
                <a:solidFill>
                  <a:srgbClr val="FFFFFF"/>
                </a:solidFill>
                <a:latin typeface="Arial Black"/>
                <a:cs typeface="Arial Black"/>
              </a:rPr>
              <a:t>PREDIABETES</a:t>
            </a:r>
            <a:r>
              <a:rPr sz="2800" spc="-6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800" dirty="0">
                <a:solidFill>
                  <a:srgbClr val="FFFFFF"/>
                </a:solidFill>
                <a:latin typeface="Arial Black"/>
                <a:cs typeface="Arial Black"/>
              </a:rPr>
              <a:t>ARE</a:t>
            </a:r>
            <a:r>
              <a:rPr sz="2800" spc="-7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800" spc="-25" dirty="0">
                <a:solidFill>
                  <a:srgbClr val="FFFFFF"/>
                </a:solidFill>
                <a:latin typeface="Arial Black"/>
                <a:cs typeface="Arial Black"/>
              </a:rPr>
              <a:t>AT </a:t>
            </a:r>
            <a:r>
              <a:rPr sz="2800" dirty="0">
                <a:solidFill>
                  <a:srgbClr val="FFFFFF"/>
                </a:solidFill>
                <a:latin typeface="Arial Black"/>
                <a:cs typeface="Arial Black"/>
              </a:rPr>
              <a:t>RISK</a:t>
            </a:r>
            <a:r>
              <a:rPr sz="2800" spc="-6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800" dirty="0">
                <a:solidFill>
                  <a:srgbClr val="FFFFFF"/>
                </a:solidFill>
                <a:latin typeface="Arial Black"/>
                <a:cs typeface="Arial Black"/>
              </a:rPr>
              <a:t>OF</a:t>
            </a:r>
            <a:r>
              <a:rPr sz="2800" spc="-6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800" dirty="0">
                <a:solidFill>
                  <a:srgbClr val="FFFFFF"/>
                </a:solidFill>
                <a:latin typeface="Arial Black"/>
                <a:cs typeface="Arial Black"/>
              </a:rPr>
              <a:t>DEVELOPING</a:t>
            </a:r>
            <a:r>
              <a:rPr sz="2800" spc="-4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Arial Black"/>
                <a:cs typeface="Arial Black"/>
              </a:rPr>
              <a:t>DIABETES.</a:t>
            </a:r>
            <a:endParaRPr sz="2800">
              <a:latin typeface="Arial Black"/>
              <a:cs typeface="Arial Black"/>
            </a:endParaRPr>
          </a:p>
          <a:p>
            <a:pPr marL="19685" marR="238125">
              <a:lnSpc>
                <a:spcPct val="100000"/>
              </a:lnSpc>
              <a:spcBef>
                <a:spcPts val="2480"/>
              </a:spcBef>
            </a:pPr>
            <a:r>
              <a:rPr sz="2800" dirty="0">
                <a:solidFill>
                  <a:srgbClr val="1A1617"/>
                </a:solidFill>
                <a:latin typeface="Arial"/>
                <a:cs typeface="Arial"/>
              </a:rPr>
              <a:t>Doctors</a:t>
            </a:r>
            <a:r>
              <a:rPr sz="2800" spc="-100" dirty="0">
                <a:solidFill>
                  <a:srgbClr val="1A1617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1A1617"/>
                </a:solidFill>
                <a:latin typeface="Arial"/>
                <a:cs typeface="Arial"/>
              </a:rPr>
              <a:t>usually</a:t>
            </a:r>
            <a:r>
              <a:rPr sz="2800" spc="-100" dirty="0">
                <a:solidFill>
                  <a:srgbClr val="1A1617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1A1617"/>
                </a:solidFill>
                <a:latin typeface="Arial"/>
                <a:cs typeface="Arial"/>
              </a:rPr>
              <a:t>diagnose</a:t>
            </a:r>
            <a:r>
              <a:rPr sz="2800" spc="-90" dirty="0">
                <a:solidFill>
                  <a:srgbClr val="1A1617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1A1617"/>
                </a:solidFill>
                <a:latin typeface="Arial"/>
                <a:cs typeface="Arial"/>
              </a:rPr>
              <a:t>prediabetes</a:t>
            </a:r>
            <a:r>
              <a:rPr sz="2800" spc="-95" dirty="0">
                <a:solidFill>
                  <a:srgbClr val="1A1617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1A1617"/>
                </a:solidFill>
                <a:latin typeface="Arial"/>
                <a:cs typeface="Arial"/>
              </a:rPr>
              <a:t>at</a:t>
            </a:r>
            <a:r>
              <a:rPr sz="2800" spc="-95" dirty="0">
                <a:solidFill>
                  <a:srgbClr val="1A1617"/>
                </a:solidFill>
                <a:latin typeface="Arial"/>
                <a:cs typeface="Arial"/>
              </a:rPr>
              <a:t> </a:t>
            </a:r>
            <a:r>
              <a:rPr sz="2800" spc="-50" dirty="0">
                <a:solidFill>
                  <a:srgbClr val="1A1617"/>
                </a:solidFill>
                <a:latin typeface="Arial"/>
                <a:cs typeface="Arial"/>
              </a:rPr>
              <a:t>a </a:t>
            </a:r>
            <a:r>
              <a:rPr sz="2800" dirty="0">
                <a:solidFill>
                  <a:srgbClr val="1A1617"/>
                </a:solidFill>
                <a:latin typeface="Arial"/>
                <a:cs typeface="Arial"/>
              </a:rPr>
              <a:t>fasting</a:t>
            </a:r>
            <a:r>
              <a:rPr sz="2800" spc="-65" dirty="0">
                <a:solidFill>
                  <a:srgbClr val="1A1617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1A1617"/>
                </a:solidFill>
                <a:latin typeface="Arial"/>
                <a:cs typeface="Arial"/>
              </a:rPr>
              <a:t>glucose</a:t>
            </a:r>
            <a:r>
              <a:rPr sz="2800" spc="-55" dirty="0">
                <a:solidFill>
                  <a:srgbClr val="1A1617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1A1617"/>
                </a:solidFill>
                <a:latin typeface="Arial"/>
                <a:cs typeface="Arial"/>
              </a:rPr>
              <a:t>level</a:t>
            </a:r>
            <a:r>
              <a:rPr sz="2800" spc="-65" dirty="0">
                <a:solidFill>
                  <a:srgbClr val="1A1617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1A1617"/>
                </a:solidFill>
                <a:latin typeface="Arial"/>
                <a:cs typeface="Arial"/>
              </a:rPr>
              <a:t>of</a:t>
            </a:r>
            <a:r>
              <a:rPr sz="2800" spc="-50" dirty="0">
                <a:solidFill>
                  <a:srgbClr val="1A1617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A1617"/>
                </a:solidFill>
                <a:latin typeface="Arial"/>
                <a:cs typeface="Arial"/>
              </a:rPr>
              <a:t>100</a:t>
            </a:r>
            <a:r>
              <a:rPr sz="2800" b="1" spc="-55" dirty="0">
                <a:solidFill>
                  <a:srgbClr val="1A1617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A1617"/>
                </a:solidFill>
                <a:latin typeface="Arial"/>
                <a:cs typeface="Arial"/>
              </a:rPr>
              <a:t>milligrams</a:t>
            </a:r>
            <a:r>
              <a:rPr sz="2800" b="1" spc="-85" dirty="0">
                <a:solidFill>
                  <a:srgbClr val="1A1617"/>
                </a:solidFill>
                <a:latin typeface="Arial"/>
                <a:cs typeface="Arial"/>
              </a:rPr>
              <a:t> </a:t>
            </a:r>
            <a:r>
              <a:rPr sz="2800" b="1" spc="-25" dirty="0">
                <a:solidFill>
                  <a:srgbClr val="1A1617"/>
                </a:solidFill>
                <a:latin typeface="Arial"/>
                <a:cs typeface="Arial"/>
              </a:rPr>
              <a:t>per </a:t>
            </a:r>
            <a:r>
              <a:rPr sz="2800" b="1" dirty="0">
                <a:solidFill>
                  <a:srgbClr val="1A1617"/>
                </a:solidFill>
                <a:latin typeface="Arial"/>
                <a:cs typeface="Arial"/>
              </a:rPr>
              <a:t>deciliter</a:t>
            </a:r>
            <a:r>
              <a:rPr sz="2800" b="1" spc="-85" dirty="0">
                <a:solidFill>
                  <a:srgbClr val="1A1617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1A1617"/>
                </a:solidFill>
                <a:latin typeface="Arial"/>
                <a:cs typeface="Arial"/>
              </a:rPr>
              <a:t>(mg/dl)</a:t>
            </a:r>
            <a:r>
              <a:rPr sz="2800" spc="-75" dirty="0">
                <a:solidFill>
                  <a:srgbClr val="1A1617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1A1617"/>
                </a:solidFill>
                <a:latin typeface="Arial"/>
                <a:cs typeface="Arial"/>
              </a:rPr>
              <a:t>and</a:t>
            </a:r>
            <a:r>
              <a:rPr sz="2800" spc="-75" dirty="0">
                <a:solidFill>
                  <a:srgbClr val="1A1617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1A1617"/>
                </a:solidFill>
                <a:latin typeface="Arial"/>
                <a:cs typeface="Arial"/>
              </a:rPr>
              <a:t>diabetes</a:t>
            </a:r>
            <a:r>
              <a:rPr sz="2800" spc="-80" dirty="0">
                <a:solidFill>
                  <a:srgbClr val="1A1617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1A1617"/>
                </a:solidFill>
                <a:latin typeface="Arial"/>
                <a:cs typeface="Arial"/>
              </a:rPr>
              <a:t>at</a:t>
            </a:r>
            <a:r>
              <a:rPr sz="2800" spc="-70" dirty="0">
                <a:solidFill>
                  <a:srgbClr val="1A1617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A1617"/>
                </a:solidFill>
                <a:latin typeface="Arial"/>
                <a:cs typeface="Arial"/>
              </a:rPr>
              <a:t>126</a:t>
            </a:r>
            <a:r>
              <a:rPr sz="2800" b="1" spc="-70" dirty="0">
                <a:solidFill>
                  <a:srgbClr val="1A1617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1A1617"/>
                </a:solidFill>
                <a:latin typeface="Arial"/>
                <a:cs typeface="Arial"/>
              </a:rPr>
              <a:t>mg/dl</a:t>
            </a:r>
            <a:r>
              <a:rPr sz="2800" spc="-10" dirty="0">
                <a:solidFill>
                  <a:srgbClr val="1A1617"/>
                </a:solidFill>
                <a:latin typeface="Arial"/>
                <a:cs typeface="Arial"/>
              </a:rPr>
              <a:t>.</a:t>
            </a:r>
            <a:endParaRPr sz="280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509016" y="5011673"/>
            <a:ext cx="11683365" cy="1846580"/>
            <a:chOff x="509016" y="5011673"/>
            <a:chExt cx="11683365" cy="1846580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9016" y="5011673"/>
              <a:ext cx="11682984" cy="1846292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509016" y="6284213"/>
              <a:ext cx="11683365" cy="574040"/>
            </a:xfrm>
            <a:custGeom>
              <a:avLst/>
              <a:gdLst/>
              <a:ahLst/>
              <a:cxnLst/>
              <a:rect l="l" t="t" r="r" b="b"/>
              <a:pathLst>
                <a:path w="11683365" h="574040">
                  <a:moveTo>
                    <a:pt x="11682984" y="0"/>
                  </a:moveTo>
                  <a:lnTo>
                    <a:pt x="11573560" y="24520"/>
                  </a:lnTo>
                  <a:lnTo>
                    <a:pt x="11497402" y="40475"/>
                  </a:lnTo>
                  <a:lnTo>
                    <a:pt x="11418737" y="56121"/>
                  </a:lnTo>
                  <a:lnTo>
                    <a:pt x="11337618" y="71461"/>
                  </a:lnTo>
                  <a:lnTo>
                    <a:pt x="11254094" y="86497"/>
                  </a:lnTo>
                  <a:lnTo>
                    <a:pt x="11168219" y="101233"/>
                  </a:lnTo>
                  <a:lnTo>
                    <a:pt x="11080043" y="115671"/>
                  </a:lnTo>
                  <a:lnTo>
                    <a:pt x="10989618" y="129815"/>
                  </a:lnTo>
                  <a:lnTo>
                    <a:pt x="10896996" y="143667"/>
                  </a:lnTo>
                  <a:lnTo>
                    <a:pt x="10802228" y="157231"/>
                  </a:lnTo>
                  <a:lnTo>
                    <a:pt x="10705365" y="170509"/>
                  </a:lnTo>
                  <a:lnTo>
                    <a:pt x="10606461" y="183505"/>
                  </a:lnTo>
                  <a:lnTo>
                    <a:pt x="10505565" y="196221"/>
                  </a:lnTo>
                  <a:lnTo>
                    <a:pt x="10402729" y="208661"/>
                  </a:lnTo>
                  <a:lnTo>
                    <a:pt x="10244952" y="226809"/>
                  </a:lnTo>
                  <a:lnTo>
                    <a:pt x="10083101" y="244352"/>
                  </a:lnTo>
                  <a:lnTo>
                    <a:pt x="9917350" y="261300"/>
                  </a:lnTo>
                  <a:lnTo>
                    <a:pt x="9747874" y="277662"/>
                  </a:lnTo>
                  <a:lnTo>
                    <a:pt x="9574846" y="293450"/>
                  </a:lnTo>
                  <a:lnTo>
                    <a:pt x="9398440" y="308674"/>
                  </a:lnTo>
                  <a:lnTo>
                    <a:pt x="9218830" y="323342"/>
                  </a:lnTo>
                  <a:lnTo>
                    <a:pt x="8974668" y="342056"/>
                  </a:lnTo>
                  <a:lnTo>
                    <a:pt x="8725533" y="359825"/>
                  </a:lnTo>
                  <a:lnTo>
                    <a:pt x="8471836" y="376674"/>
                  </a:lnTo>
                  <a:lnTo>
                    <a:pt x="8213992" y="392628"/>
                  </a:lnTo>
                  <a:lnTo>
                    <a:pt x="7952411" y="407710"/>
                  </a:lnTo>
                  <a:lnTo>
                    <a:pt x="7620811" y="425372"/>
                  </a:lnTo>
                  <a:lnTo>
                    <a:pt x="7284823" y="441757"/>
                  </a:lnTo>
                  <a:lnTo>
                    <a:pt x="6945255" y="456910"/>
                  </a:lnTo>
                  <a:lnTo>
                    <a:pt x="6602911" y="470880"/>
                  </a:lnTo>
                  <a:lnTo>
                    <a:pt x="6189569" y="486146"/>
                  </a:lnTo>
                  <a:lnTo>
                    <a:pt x="5774783" y="499855"/>
                  </a:lnTo>
                  <a:lnTo>
                    <a:pt x="5290899" y="513990"/>
                  </a:lnTo>
                  <a:lnTo>
                    <a:pt x="4740639" y="527850"/>
                  </a:lnTo>
                  <a:lnTo>
                    <a:pt x="4196475" y="539447"/>
                  </a:lnTo>
                  <a:lnTo>
                    <a:pt x="3595687" y="550026"/>
                  </a:lnTo>
                  <a:lnTo>
                    <a:pt x="2884395" y="559795"/>
                  </a:lnTo>
                  <a:lnTo>
                    <a:pt x="2087464" y="567500"/>
                  </a:lnTo>
                  <a:lnTo>
                    <a:pt x="1191534" y="572433"/>
                  </a:lnTo>
                  <a:lnTo>
                    <a:pt x="0" y="573493"/>
                  </a:lnTo>
                  <a:lnTo>
                    <a:pt x="11682984" y="573493"/>
                  </a:lnTo>
                  <a:lnTo>
                    <a:pt x="11682984" y="0"/>
                  </a:lnTo>
                  <a:close/>
                </a:path>
              </a:pathLst>
            </a:custGeom>
            <a:solidFill>
              <a:srgbClr val="FFFFFF">
                <a:alpha val="4588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083289" y="5804915"/>
              <a:ext cx="918209" cy="91973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24180" y="815339"/>
            <a:ext cx="6943725" cy="6356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10" dirty="0"/>
              <a:t>Why</a:t>
            </a:r>
            <a:r>
              <a:rPr spc="-270" dirty="0"/>
              <a:t> </a:t>
            </a:r>
            <a:r>
              <a:rPr spc="-85" dirty="0"/>
              <a:t>is</a:t>
            </a:r>
            <a:r>
              <a:rPr spc="-254" dirty="0"/>
              <a:t> </a:t>
            </a:r>
            <a:r>
              <a:rPr spc="-155" dirty="0"/>
              <a:t>Prediabetes</a:t>
            </a:r>
            <a:r>
              <a:rPr spc="-250" dirty="0"/>
              <a:t> </a:t>
            </a:r>
            <a:r>
              <a:rPr spc="-125" dirty="0"/>
              <a:t>important?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1682983" y="255778"/>
            <a:ext cx="1949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FFC000"/>
                </a:solidFill>
                <a:latin typeface="Arial"/>
                <a:cs typeface="Arial"/>
              </a:rPr>
              <a:t>15</a:t>
            </a:r>
            <a:endParaRPr sz="12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19202" y="6213347"/>
            <a:ext cx="311721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1050" i="1" baseline="27777" dirty="0">
                <a:solidFill>
                  <a:srgbClr val="A6A6A6"/>
                </a:solidFill>
                <a:latin typeface="Arial"/>
                <a:cs typeface="Arial"/>
              </a:rPr>
              <a:t>1</a:t>
            </a:r>
            <a:r>
              <a:rPr sz="1050" i="1" spc="-30" baseline="27777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A6A6A6"/>
                </a:solidFill>
                <a:latin typeface="Arial"/>
                <a:cs typeface="Arial"/>
              </a:rPr>
              <a:t>CDC,</a:t>
            </a:r>
            <a:r>
              <a:rPr sz="1100" i="1" spc="-3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A6A6A6"/>
                </a:solidFill>
                <a:latin typeface="Arial"/>
                <a:cs typeface="Arial"/>
              </a:rPr>
              <a:t>National</a:t>
            </a:r>
            <a:r>
              <a:rPr sz="1100" i="1" spc="-3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A6A6A6"/>
                </a:solidFill>
                <a:latin typeface="Arial"/>
                <a:cs typeface="Arial"/>
              </a:rPr>
              <a:t>Diabetes</a:t>
            </a:r>
            <a:r>
              <a:rPr sz="1100" i="1" spc="-3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A6A6A6"/>
                </a:solidFill>
                <a:latin typeface="Arial"/>
                <a:cs typeface="Arial"/>
              </a:rPr>
              <a:t>Statistics</a:t>
            </a:r>
            <a:r>
              <a:rPr sz="1100" i="1" spc="-5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A6A6A6"/>
                </a:solidFill>
                <a:latin typeface="Arial"/>
                <a:cs typeface="Arial"/>
              </a:rPr>
              <a:t>Report,</a:t>
            </a:r>
            <a:r>
              <a:rPr sz="1100" i="1" spc="-5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100" i="1" spc="-20" dirty="0">
                <a:solidFill>
                  <a:srgbClr val="A6A6A6"/>
                </a:solidFill>
                <a:latin typeface="Arial"/>
                <a:cs typeface="Arial"/>
              </a:rPr>
              <a:t>2017.</a:t>
            </a:r>
            <a:endParaRPr sz="1100">
              <a:latin typeface="Arial"/>
              <a:cs typeface="Arial"/>
            </a:endParaRPr>
          </a:p>
          <a:p>
            <a:pPr marL="38100">
              <a:lnSpc>
                <a:spcPct val="100000"/>
              </a:lnSpc>
            </a:pPr>
            <a:r>
              <a:rPr sz="1050" i="1" baseline="27777" dirty="0">
                <a:solidFill>
                  <a:srgbClr val="A6A6A6"/>
                </a:solidFill>
                <a:latin typeface="Arial"/>
                <a:cs typeface="Arial"/>
              </a:rPr>
              <a:t>2</a:t>
            </a:r>
            <a:r>
              <a:rPr sz="1050" i="1" spc="135" baseline="27777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A6A6A6"/>
                </a:solidFill>
                <a:latin typeface="Arial"/>
                <a:cs typeface="Arial"/>
              </a:rPr>
              <a:t>Circulation.</a:t>
            </a:r>
            <a:r>
              <a:rPr sz="1100" i="1" spc="-1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A6A6A6"/>
                </a:solidFill>
                <a:latin typeface="Arial"/>
                <a:cs typeface="Arial"/>
              </a:rPr>
              <a:t>2000</a:t>
            </a:r>
            <a:r>
              <a:rPr sz="1100" i="1" spc="-2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A6A6A6"/>
                </a:solidFill>
                <a:latin typeface="Arial"/>
                <a:cs typeface="Arial"/>
              </a:rPr>
              <a:t>&amp;</a:t>
            </a:r>
            <a:r>
              <a:rPr sz="1100" i="1" spc="-2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100" i="1" spc="-20" dirty="0">
                <a:solidFill>
                  <a:srgbClr val="A6A6A6"/>
                </a:solidFill>
                <a:latin typeface="Arial"/>
                <a:cs typeface="Arial"/>
              </a:rPr>
              <a:t>2005</a:t>
            </a:r>
            <a:endParaRPr sz="1100">
              <a:latin typeface="Arial"/>
              <a:cs typeface="Arial"/>
            </a:endParaRPr>
          </a:p>
          <a:p>
            <a:pPr marL="38100">
              <a:lnSpc>
                <a:spcPct val="100000"/>
              </a:lnSpc>
            </a:pPr>
            <a:r>
              <a:rPr sz="1050" i="1" baseline="27777" dirty="0">
                <a:solidFill>
                  <a:srgbClr val="A6A6A6"/>
                </a:solidFill>
                <a:latin typeface="Arial"/>
                <a:cs typeface="Arial"/>
              </a:rPr>
              <a:t>3</a:t>
            </a:r>
            <a:r>
              <a:rPr sz="1050" i="1" spc="135" baseline="27777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A6A6A6"/>
                </a:solidFill>
                <a:latin typeface="Arial"/>
                <a:cs typeface="Arial"/>
              </a:rPr>
              <a:t>Diabetes</a:t>
            </a:r>
            <a:r>
              <a:rPr sz="1100" i="1" spc="-2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A6A6A6"/>
                </a:solidFill>
                <a:latin typeface="Arial"/>
                <a:cs typeface="Arial"/>
              </a:rPr>
              <a:t>Care.</a:t>
            </a:r>
            <a:r>
              <a:rPr sz="1100" i="1" spc="-2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100" i="1" spc="-20" dirty="0">
                <a:solidFill>
                  <a:srgbClr val="A6A6A6"/>
                </a:solidFill>
                <a:latin typeface="Arial"/>
                <a:cs typeface="Arial"/>
              </a:rPr>
              <a:t>2007</a:t>
            </a:r>
            <a:endParaRPr sz="110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7917278" y="0"/>
            <a:ext cx="3442970" cy="5268595"/>
            <a:chOff x="7917278" y="0"/>
            <a:chExt cx="3442970" cy="5268595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917278" y="71192"/>
              <a:ext cx="3442898" cy="519707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38921" y="0"/>
              <a:ext cx="3035807" cy="4955286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747268" y="1774697"/>
            <a:ext cx="6795134" cy="37471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0" algn="just">
              <a:lnSpc>
                <a:spcPts val="5680"/>
              </a:lnSpc>
              <a:spcBef>
                <a:spcPts val="100"/>
              </a:spcBef>
            </a:pPr>
            <a:r>
              <a:rPr sz="4800" spc="-100" dirty="0">
                <a:solidFill>
                  <a:srgbClr val="404040"/>
                </a:solidFill>
                <a:latin typeface="Arial Black"/>
                <a:cs typeface="Arial Black"/>
              </a:rPr>
              <a:t>84</a:t>
            </a:r>
            <a:r>
              <a:rPr sz="4800" spc="-395" dirty="0">
                <a:solidFill>
                  <a:srgbClr val="404040"/>
                </a:solidFill>
                <a:latin typeface="Arial Black"/>
                <a:cs typeface="Arial Black"/>
              </a:rPr>
              <a:t> </a:t>
            </a:r>
            <a:r>
              <a:rPr sz="4800" spc="-190" dirty="0">
                <a:solidFill>
                  <a:srgbClr val="404040"/>
                </a:solidFill>
                <a:latin typeface="Arial Black"/>
                <a:cs typeface="Arial Black"/>
              </a:rPr>
              <a:t>million</a:t>
            </a:r>
            <a:r>
              <a:rPr sz="4800" spc="-380" dirty="0">
                <a:solidFill>
                  <a:srgbClr val="404040"/>
                </a:solidFill>
                <a:latin typeface="Arial Black"/>
                <a:cs typeface="Arial Black"/>
              </a:rPr>
              <a:t> </a:t>
            </a:r>
            <a:r>
              <a:rPr sz="4800" spc="-10" dirty="0">
                <a:solidFill>
                  <a:srgbClr val="404040"/>
                </a:solidFill>
                <a:latin typeface="Arial Black"/>
                <a:cs typeface="Arial Black"/>
              </a:rPr>
              <a:t>people</a:t>
            </a:r>
            <a:endParaRPr sz="4800">
              <a:latin typeface="Arial Black"/>
              <a:cs typeface="Arial Black"/>
            </a:endParaRPr>
          </a:p>
          <a:p>
            <a:pPr marL="25400" marR="488950" algn="just">
              <a:lnSpc>
                <a:spcPts val="3360"/>
              </a:lnSpc>
              <a:spcBef>
                <a:spcPts val="30"/>
              </a:spcBef>
            </a:pP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–</a:t>
            </a:r>
            <a:r>
              <a:rPr sz="2800" spc="-4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34%</a:t>
            </a:r>
            <a:r>
              <a:rPr sz="2800" spc="-3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of</a:t>
            </a:r>
            <a:r>
              <a:rPr sz="2800" spc="-3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US</a:t>
            </a:r>
            <a:r>
              <a:rPr sz="2800" spc="-5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adults</a:t>
            </a:r>
            <a:r>
              <a:rPr sz="2800" spc="-4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–</a:t>
            </a:r>
            <a:r>
              <a:rPr sz="2800" spc="-4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have</a:t>
            </a:r>
            <a:r>
              <a:rPr sz="2800" spc="-3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404040"/>
                </a:solidFill>
                <a:latin typeface="Arial"/>
                <a:cs typeface="Arial"/>
              </a:rPr>
              <a:t>prediabetes, </a:t>
            </a: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which</a:t>
            </a:r>
            <a:r>
              <a:rPr sz="2800" spc="-7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raises</a:t>
            </a:r>
            <a:r>
              <a:rPr sz="2800" spc="-7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404040"/>
                </a:solidFill>
                <a:latin typeface="Arial"/>
                <a:cs typeface="Arial"/>
              </a:rPr>
              <a:t>short-</a:t>
            </a: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term</a:t>
            </a:r>
            <a:r>
              <a:rPr sz="2800" spc="-7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absolute</a:t>
            </a:r>
            <a:r>
              <a:rPr sz="2800" spc="-7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risk</a:t>
            </a:r>
            <a:r>
              <a:rPr sz="2800" spc="-7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spc="-25" dirty="0">
                <a:solidFill>
                  <a:srgbClr val="404040"/>
                </a:solidFill>
                <a:latin typeface="Arial"/>
                <a:cs typeface="Arial"/>
              </a:rPr>
              <a:t>of </a:t>
            </a:r>
            <a:r>
              <a:rPr sz="2800" spc="-10" dirty="0">
                <a:solidFill>
                  <a:srgbClr val="404040"/>
                </a:solidFill>
                <a:latin typeface="Arial"/>
                <a:cs typeface="Arial"/>
              </a:rPr>
              <a:t>Type</a:t>
            </a:r>
            <a:r>
              <a:rPr sz="2800" spc="-5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2</a:t>
            </a:r>
            <a:r>
              <a:rPr sz="2800" spc="-5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diabetes</a:t>
            </a:r>
            <a:r>
              <a:rPr sz="2800" spc="-5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by</a:t>
            </a:r>
            <a:r>
              <a:rPr sz="2800" spc="-5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3-</a:t>
            </a:r>
            <a:r>
              <a:rPr sz="2800" spc="-5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to</a:t>
            </a:r>
            <a:r>
              <a:rPr sz="2800" spc="-5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spc="-25" dirty="0">
                <a:solidFill>
                  <a:srgbClr val="404040"/>
                </a:solidFill>
                <a:latin typeface="Arial"/>
                <a:cs typeface="Arial"/>
              </a:rPr>
              <a:t>10-</a:t>
            </a:r>
            <a:r>
              <a:rPr sz="2800" spc="-10" dirty="0">
                <a:solidFill>
                  <a:srgbClr val="404040"/>
                </a:solidFill>
                <a:latin typeface="Arial"/>
                <a:cs typeface="Arial"/>
              </a:rPr>
              <a:t>fold.</a:t>
            </a:r>
            <a:r>
              <a:rPr sz="2775" spc="-15" baseline="25525" dirty="0">
                <a:solidFill>
                  <a:srgbClr val="404040"/>
                </a:solidFill>
                <a:latin typeface="Arial"/>
                <a:cs typeface="Arial"/>
              </a:rPr>
              <a:t>1-</a:t>
            </a:r>
            <a:r>
              <a:rPr sz="2775" spc="-75" baseline="25525" dirty="0">
                <a:solidFill>
                  <a:srgbClr val="404040"/>
                </a:solidFill>
                <a:latin typeface="Arial"/>
                <a:cs typeface="Arial"/>
              </a:rPr>
              <a:t>2</a:t>
            </a:r>
            <a:endParaRPr sz="2775" baseline="25525">
              <a:latin typeface="Arial"/>
              <a:cs typeface="Arial"/>
            </a:endParaRPr>
          </a:p>
          <a:p>
            <a:pPr marL="25400" marR="17780">
              <a:lnSpc>
                <a:spcPct val="95900"/>
              </a:lnSpc>
              <a:spcBef>
                <a:spcPts val="1560"/>
              </a:spcBef>
              <a:tabLst>
                <a:tab pos="2330450" algn="l"/>
              </a:tabLst>
            </a:pP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Overall,</a:t>
            </a:r>
            <a:r>
              <a:rPr sz="2800" spc="-7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up</a:t>
            </a:r>
            <a:r>
              <a:rPr sz="2800" spc="-7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spc="-25" dirty="0">
                <a:solidFill>
                  <a:srgbClr val="404040"/>
                </a:solidFill>
                <a:latin typeface="Arial"/>
                <a:cs typeface="Arial"/>
              </a:rPr>
              <a:t>to</a:t>
            </a: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	</a:t>
            </a:r>
            <a:r>
              <a:rPr sz="4800" spc="-140" dirty="0">
                <a:solidFill>
                  <a:srgbClr val="404040"/>
                </a:solidFill>
                <a:latin typeface="Arial Black"/>
                <a:cs typeface="Arial Black"/>
              </a:rPr>
              <a:t>70%</a:t>
            </a:r>
            <a:r>
              <a:rPr sz="4800" spc="-415" dirty="0">
                <a:solidFill>
                  <a:srgbClr val="404040"/>
                </a:solidFill>
                <a:latin typeface="Arial Black"/>
                <a:cs typeface="Arial Black"/>
              </a:rPr>
              <a:t> </a:t>
            </a:r>
            <a:r>
              <a:rPr sz="4800" dirty="0">
                <a:solidFill>
                  <a:srgbClr val="404040"/>
                </a:solidFill>
                <a:latin typeface="Arial Black"/>
                <a:cs typeface="Arial Black"/>
              </a:rPr>
              <a:t>of</a:t>
            </a:r>
            <a:r>
              <a:rPr sz="4800" spc="-320" dirty="0">
                <a:solidFill>
                  <a:srgbClr val="404040"/>
                </a:solidFill>
                <a:latin typeface="Arial Black"/>
                <a:cs typeface="Arial Black"/>
              </a:rPr>
              <a:t> </a:t>
            </a:r>
            <a:r>
              <a:rPr sz="4800" spc="-175" dirty="0">
                <a:solidFill>
                  <a:srgbClr val="404040"/>
                </a:solidFill>
                <a:latin typeface="Arial Black"/>
                <a:cs typeface="Arial Black"/>
              </a:rPr>
              <a:t>people </a:t>
            </a: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with</a:t>
            </a:r>
            <a:r>
              <a:rPr sz="2800" spc="-1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prediabetes</a:t>
            </a:r>
            <a:r>
              <a:rPr sz="2800" spc="-1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may</a:t>
            </a:r>
            <a:r>
              <a:rPr sz="2800" spc="-11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develop</a:t>
            </a:r>
            <a:r>
              <a:rPr sz="2800" spc="-15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404040"/>
                </a:solidFill>
                <a:latin typeface="Arial"/>
                <a:cs typeface="Arial"/>
              </a:rPr>
              <a:t>Type</a:t>
            </a:r>
            <a:r>
              <a:rPr sz="2800" spc="-1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spc="-50" dirty="0">
                <a:solidFill>
                  <a:srgbClr val="404040"/>
                </a:solidFill>
                <a:latin typeface="Arial"/>
                <a:cs typeface="Arial"/>
              </a:rPr>
              <a:t>2 </a:t>
            </a: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diabetes</a:t>
            </a:r>
            <a:r>
              <a:rPr sz="2800" spc="-8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during</a:t>
            </a:r>
            <a:r>
              <a:rPr sz="2800" spc="-8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their</a:t>
            </a:r>
            <a:r>
              <a:rPr sz="2800" spc="-7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404040"/>
                </a:solidFill>
                <a:latin typeface="Arial"/>
                <a:cs typeface="Arial"/>
              </a:rPr>
              <a:t>lifetimes.</a:t>
            </a:r>
            <a:r>
              <a:rPr sz="2775" spc="-15" baseline="25525" dirty="0">
                <a:solidFill>
                  <a:srgbClr val="404040"/>
                </a:solidFill>
                <a:latin typeface="Arial"/>
                <a:cs typeface="Arial"/>
              </a:rPr>
              <a:t>3</a:t>
            </a:r>
            <a:endParaRPr sz="2775" baseline="25525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509016" y="5011673"/>
            <a:ext cx="11683365" cy="1846580"/>
            <a:chOff x="509016" y="5011673"/>
            <a:chExt cx="11683365" cy="1846580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9016" y="5011673"/>
              <a:ext cx="11682984" cy="1846292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509016" y="6284213"/>
              <a:ext cx="11683365" cy="574040"/>
            </a:xfrm>
            <a:custGeom>
              <a:avLst/>
              <a:gdLst/>
              <a:ahLst/>
              <a:cxnLst/>
              <a:rect l="l" t="t" r="r" b="b"/>
              <a:pathLst>
                <a:path w="11683365" h="574040">
                  <a:moveTo>
                    <a:pt x="11682984" y="0"/>
                  </a:moveTo>
                  <a:lnTo>
                    <a:pt x="11573560" y="24520"/>
                  </a:lnTo>
                  <a:lnTo>
                    <a:pt x="11497402" y="40475"/>
                  </a:lnTo>
                  <a:lnTo>
                    <a:pt x="11418737" y="56121"/>
                  </a:lnTo>
                  <a:lnTo>
                    <a:pt x="11337618" y="71461"/>
                  </a:lnTo>
                  <a:lnTo>
                    <a:pt x="11254094" y="86497"/>
                  </a:lnTo>
                  <a:lnTo>
                    <a:pt x="11168219" y="101233"/>
                  </a:lnTo>
                  <a:lnTo>
                    <a:pt x="11080043" y="115671"/>
                  </a:lnTo>
                  <a:lnTo>
                    <a:pt x="10989618" y="129815"/>
                  </a:lnTo>
                  <a:lnTo>
                    <a:pt x="10896996" y="143667"/>
                  </a:lnTo>
                  <a:lnTo>
                    <a:pt x="10802228" y="157231"/>
                  </a:lnTo>
                  <a:lnTo>
                    <a:pt x="10705365" y="170509"/>
                  </a:lnTo>
                  <a:lnTo>
                    <a:pt x="10606461" y="183505"/>
                  </a:lnTo>
                  <a:lnTo>
                    <a:pt x="10505565" y="196221"/>
                  </a:lnTo>
                  <a:lnTo>
                    <a:pt x="10402729" y="208661"/>
                  </a:lnTo>
                  <a:lnTo>
                    <a:pt x="10244952" y="226809"/>
                  </a:lnTo>
                  <a:lnTo>
                    <a:pt x="10083101" y="244352"/>
                  </a:lnTo>
                  <a:lnTo>
                    <a:pt x="9917350" y="261300"/>
                  </a:lnTo>
                  <a:lnTo>
                    <a:pt x="9747874" y="277662"/>
                  </a:lnTo>
                  <a:lnTo>
                    <a:pt x="9574846" y="293450"/>
                  </a:lnTo>
                  <a:lnTo>
                    <a:pt x="9398440" y="308674"/>
                  </a:lnTo>
                  <a:lnTo>
                    <a:pt x="9218830" y="323342"/>
                  </a:lnTo>
                  <a:lnTo>
                    <a:pt x="8974668" y="342056"/>
                  </a:lnTo>
                  <a:lnTo>
                    <a:pt x="8725533" y="359825"/>
                  </a:lnTo>
                  <a:lnTo>
                    <a:pt x="8471836" y="376674"/>
                  </a:lnTo>
                  <a:lnTo>
                    <a:pt x="8213992" y="392628"/>
                  </a:lnTo>
                  <a:lnTo>
                    <a:pt x="7952411" y="407710"/>
                  </a:lnTo>
                  <a:lnTo>
                    <a:pt x="7620811" y="425372"/>
                  </a:lnTo>
                  <a:lnTo>
                    <a:pt x="7284823" y="441757"/>
                  </a:lnTo>
                  <a:lnTo>
                    <a:pt x="6945255" y="456910"/>
                  </a:lnTo>
                  <a:lnTo>
                    <a:pt x="6602911" y="470880"/>
                  </a:lnTo>
                  <a:lnTo>
                    <a:pt x="6189569" y="486146"/>
                  </a:lnTo>
                  <a:lnTo>
                    <a:pt x="5774783" y="499855"/>
                  </a:lnTo>
                  <a:lnTo>
                    <a:pt x="5290899" y="513990"/>
                  </a:lnTo>
                  <a:lnTo>
                    <a:pt x="4740639" y="527850"/>
                  </a:lnTo>
                  <a:lnTo>
                    <a:pt x="4196475" y="539447"/>
                  </a:lnTo>
                  <a:lnTo>
                    <a:pt x="3595687" y="550026"/>
                  </a:lnTo>
                  <a:lnTo>
                    <a:pt x="2884395" y="559795"/>
                  </a:lnTo>
                  <a:lnTo>
                    <a:pt x="2087464" y="567500"/>
                  </a:lnTo>
                  <a:lnTo>
                    <a:pt x="1191534" y="572433"/>
                  </a:lnTo>
                  <a:lnTo>
                    <a:pt x="0" y="573493"/>
                  </a:lnTo>
                  <a:lnTo>
                    <a:pt x="11682984" y="573493"/>
                  </a:lnTo>
                  <a:lnTo>
                    <a:pt x="11682984" y="0"/>
                  </a:lnTo>
                  <a:close/>
                </a:path>
              </a:pathLst>
            </a:custGeom>
            <a:solidFill>
              <a:srgbClr val="FFFFFF">
                <a:alpha val="4588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083289" y="5804915"/>
              <a:ext cx="918209" cy="91973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063161" y="5661472"/>
              <a:ext cx="851786" cy="81038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2192000" cy="685799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5062" y="154686"/>
              <a:ext cx="6862572" cy="113080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5062" y="672845"/>
              <a:ext cx="4911852" cy="1130808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24180" y="297434"/>
            <a:ext cx="6234430" cy="1153795"/>
          </a:xfrm>
          <a:prstGeom prst="rect">
            <a:avLst/>
          </a:prstGeom>
        </p:spPr>
        <p:txBody>
          <a:bodyPr vert="horz" wrap="square" lIns="0" tIns="106045" rIns="0" bIns="0" rtlCol="0">
            <a:spAutoFit/>
          </a:bodyPr>
          <a:lstStyle/>
          <a:p>
            <a:pPr marL="12700" marR="5080">
              <a:lnSpc>
                <a:spcPts val="4079"/>
              </a:lnSpc>
              <a:spcBef>
                <a:spcPts val="835"/>
              </a:spcBef>
            </a:pPr>
            <a:r>
              <a:rPr spc="-110" dirty="0">
                <a:solidFill>
                  <a:srgbClr val="FFFFFF"/>
                </a:solidFill>
              </a:rPr>
              <a:t>Why</a:t>
            </a:r>
            <a:r>
              <a:rPr spc="-285" dirty="0">
                <a:solidFill>
                  <a:srgbClr val="FFFFFF"/>
                </a:solidFill>
              </a:rPr>
              <a:t> </a:t>
            </a:r>
            <a:r>
              <a:rPr spc="-114" dirty="0">
                <a:solidFill>
                  <a:srgbClr val="FFFFFF"/>
                </a:solidFill>
              </a:rPr>
              <a:t>are</a:t>
            </a:r>
            <a:r>
              <a:rPr spc="-430" dirty="0">
                <a:solidFill>
                  <a:srgbClr val="FFFFFF"/>
                </a:solidFill>
              </a:rPr>
              <a:t> </a:t>
            </a:r>
            <a:r>
              <a:rPr spc="-150" dirty="0">
                <a:solidFill>
                  <a:srgbClr val="FFFFFF"/>
                </a:solidFill>
              </a:rPr>
              <a:t>Awareness</a:t>
            </a:r>
            <a:r>
              <a:rPr spc="-280" dirty="0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&amp;</a:t>
            </a:r>
            <a:r>
              <a:rPr spc="-285" dirty="0">
                <a:solidFill>
                  <a:srgbClr val="FFFFFF"/>
                </a:solidFill>
              </a:rPr>
              <a:t> </a:t>
            </a:r>
            <a:r>
              <a:rPr spc="-114" dirty="0">
                <a:solidFill>
                  <a:srgbClr val="FFFFFF"/>
                </a:solidFill>
              </a:rPr>
              <a:t>Early </a:t>
            </a:r>
            <a:r>
              <a:rPr spc="-150" dirty="0">
                <a:solidFill>
                  <a:srgbClr val="FFFFFF"/>
                </a:solidFill>
              </a:rPr>
              <a:t>Diagnosis</a:t>
            </a:r>
            <a:r>
              <a:rPr spc="-245" dirty="0">
                <a:solidFill>
                  <a:srgbClr val="FFFFFF"/>
                </a:solidFill>
              </a:rPr>
              <a:t> </a:t>
            </a:r>
            <a:r>
              <a:rPr spc="-30" dirty="0">
                <a:solidFill>
                  <a:srgbClr val="FFFFFF"/>
                </a:solidFill>
              </a:rPr>
              <a:t>Critical?</a:t>
            </a:r>
          </a:p>
        </p:txBody>
      </p:sp>
      <p:grpSp>
        <p:nvGrpSpPr>
          <p:cNvPr id="8" name="object 8"/>
          <p:cNvGrpSpPr/>
          <p:nvPr/>
        </p:nvGrpSpPr>
        <p:grpSpPr>
          <a:xfrm>
            <a:off x="509016" y="1919477"/>
            <a:ext cx="11683365" cy="4939030"/>
            <a:chOff x="509016" y="1919477"/>
            <a:chExt cx="11683365" cy="4939030"/>
          </a:xfrm>
        </p:grpSpPr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09016" y="5011673"/>
              <a:ext cx="11682984" cy="1846292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509016" y="6284213"/>
              <a:ext cx="11683365" cy="574040"/>
            </a:xfrm>
            <a:custGeom>
              <a:avLst/>
              <a:gdLst/>
              <a:ahLst/>
              <a:cxnLst/>
              <a:rect l="l" t="t" r="r" b="b"/>
              <a:pathLst>
                <a:path w="11683365" h="574040">
                  <a:moveTo>
                    <a:pt x="11682984" y="0"/>
                  </a:moveTo>
                  <a:lnTo>
                    <a:pt x="11573560" y="24520"/>
                  </a:lnTo>
                  <a:lnTo>
                    <a:pt x="11497402" y="40475"/>
                  </a:lnTo>
                  <a:lnTo>
                    <a:pt x="11418737" y="56121"/>
                  </a:lnTo>
                  <a:lnTo>
                    <a:pt x="11337618" y="71461"/>
                  </a:lnTo>
                  <a:lnTo>
                    <a:pt x="11254094" y="86497"/>
                  </a:lnTo>
                  <a:lnTo>
                    <a:pt x="11168219" y="101233"/>
                  </a:lnTo>
                  <a:lnTo>
                    <a:pt x="11080043" y="115671"/>
                  </a:lnTo>
                  <a:lnTo>
                    <a:pt x="10989618" y="129815"/>
                  </a:lnTo>
                  <a:lnTo>
                    <a:pt x="10896996" y="143667"/>
                  </a:lnTo>
                  <a:lnTo>
                    <a:pt x="10802228" y="157231"/>
                  </a:lnTo>
                  <a:lnTo>
                    <a:pt x="10705365" y="170509"/>
                  </a:lnTo>
                  <a:lnTo>
                    <a:pt x="10606461" y="183505"/>
                  </a:lnTo>
                  <a:lnTo>
                    <a:pt x="10505565" y="196221"/>
                  </a:lnTo>
                  <a:lnTo>
                    <a:pt x="10402729" y="208661"/>
                  </a:lnTo>
                  <a:lnTo>
                    <a:pt x="10244952" y="226809"/>
                  </a:lnTo>
                  <a:lnTo>
                    <a:pt x="10083101" y="244352"/>
                  </a:lnTo>
                  <a:lnTo>
                    <a:pt x="9917350" y="261300"/>
                  </a:lnTo>
                  <a:lnTo>
                    <a:pt x="9747874" y="277662"/>
                  </a:lnTo>
                  <a:lnTo>
                    <a:pt x="9574846" y="293450"/>
                  </a:lnTo>
                  <a:lnTo>
                    <a:pt x="9398440" y="308674"/>
                  </a:lnTo>
                  <a:lnTo>
                    <a:pt x="9218830" y="323342"/>
                  </a:lnTo>
                  <a:lnTo>
                    <a:pt x="8974668" y="342056"/>
                  </a:lnTo>
                  <a:lnTo>
                    <a:pt x="8725533" y="359825"/>
                  </a:lnTo>
                  <a:lnTo>
                    <a:pt x="8471836" y="376674"/>
                  </a:lnTo>
                  <a:lnTo>
                    <a:pt x="8213992" y="392628"/>
                  </a:lnTo>
                  <a:lnTo>
                    <a:pt x="7952411" y="407710"/>
                  </a:lnTo>
                  <a:lnTo>
                    <a:pt x="7620811" y="425372"/>
                  </a:lnTo>
                  <a:lnTo>
                    <a:pt x="7284823" y="441757"/>
                  </a:lnTo>
                  <a:lnTo>
                    <a:pt x="6945255" y="456910"/>
                  </a:lnTo>
                  <a:lnTo>
                    <a:pt x="6602911" y="470880"/>
                  </a:lnTo>
                  <a:lnTo>
                    <a:pt x="6189569" y="486146"/>
                  </a:lnTo>
                  <a:lnTo>
                    <a:pt x="5774783" y="499855"/>
                  </a:lnTo>
                  <a:lnTo>
                    <a:pt x="5290899" y="513990"/>
                  </a:lnTo>
                  <a:lnTo>
                    <a:pt x="4740639" y="527850"/>
                  </a:lnTo>
                  <a:lnTo>
                    <a:pt x="4196475" y="539447"/>
                  </a:lnTo>
                  <a:lnTo>
                    <a:pt x="3595687" y="550026"/>
                  </a:lnTo>
                  <a:lnTo>
                    <a:pt x="2884395" y="559795"/>
                  </a:lnTo>
                  <a:lnTo>
                    <a:pt x="2087464" y="567500"/>
                  </a:lnTo>
                  <a:lnTo>
                    <a:pt x="1191534" y="572433"/>
                  </a:lnTo>
                  <a:lnTo>
                    <a:pt x="0" y="573493"/>
                  </a:lnTo>
                  <a:lnTo>
                    <a:pt x="11682984" y="573493"/>
                  </a:lnTo>
                  <a:lnTo>
                    <a:pt x="11682984" y="0"/>
                  </a:lnTo>
                  <a:close/>
                </a:path>
              </a:pathLst>
            </a:custGeom>
            <a:solidFill>
              <a:srgbClr val="FFFFFF">
                <a:alpha val="4588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253490" y="1957577"/>
              <a:ext cx="6887209" cy="3940810"/>
            </a:xfrm>
            <a:custGeom>
              <a:avLst/>
              <a:gdLst/>
              <a:ahLst/>
              <a:cxnLst/>
              <a:rect l="l" t="t" r="r" b="b"/>
              <a:pathLst>
                <a:path w="6887209" h="3940810">
                  <a:moveTo>
                    <a:pt x="6886956" y="0"/>
                  </a:moveTo>
                  <a:lnTo>
                    <a:pt x="0" y="0"/>
                  </a:lnTo>
                  <a:lnTo>
                    <a:pt x="0" y="3940302"/>
                  </a:lnTo>
                  <a:lnTo>
                    <a:pt x="6886956" y="3940302"/>
                  </a:lnTo>
                  <a:lnTo>
                    <a:pt x="6886956" y="0"/>
                  </a:lnTo>
                  <a:close/>
                </a:path>
              </a:pathLst>
            </a:custGeom>
            <a:solidFill>
              <a:srgbClr val="000000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253490" y="1957577"/>
              <a:ext cx="6887209" cy="3940810"/>
            </a:xfrm>
            <a:custGeom>
              <a:avLst/>
              <a:gdLst/>
              <a:ahLst/>
              <a:cxnLst/>
              <a:rect l="l" t="t" r="r" b="b"/>
              <a:pathLst>
                <a:path w="6887209" h="3940810">
                  <a:moveTo>
                    <a:pt x="0" y="3940302"/>
                  </a:moveTo>
                  <a:lnTo>
                    <a:pt x="6886956" y="3940302"/>
                  </a:lnTo>
                  <a:lnTo>
                    <a:pt x="6886956" y="0"/>
                  </a:lnTo>
                  <a:lnTo>
                    <a:pt x="0" y="0"/>
                  </a:lnTo>
                  <a:lnTo>
                    <a:pt x="0" y="3940302"/>
                  </a:lnTo>
                  <a:close/>
                </a:path>
              </a:pathLst>
            </a:custGeom>
            <a:ln w="762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1616202" y="2003856"/>
            <a:ext cx="6156960" cy="3622040"/>
          </a:xfrm>
          <a:prstGeom prst="rect">
            <a:avLst/>
          </a:prstGeom>
        </p:spPr>
        <p:txBody>
          <a:bodyPr vert="horz" wrap="square" lIns="0" tIns="2152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95"/>
              </a:spcBef>
            </a:pP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Diabetes</a:t>
            </a:r>
            <a:r>
              <a:rPr sz="280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280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often</a:t>
            </a:r>
            <a:r>
              <a:rPr sz="28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8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“silent”</a:t>
            </a:r>
            <a:r>
              <a:rPr sz="28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Arial"/>
                <a:cs typeface="Arial"/>
              </a:rPr>
              <a:t>disease.</a:t>
            </a:r>
            <a:endParaRPr sz="2800">
              <a:latin typeface="Arial"/>
              <a:cs typeface="Arial"/>
            </a:endParaRPr>
          </a:p>
          <a:p>
            <a:pPr marL="12700" marR="616585">
              <a:lnSpc>
                <a:spcPct val="100000"/>
              </a:lnSpc>
              <a:spcBef>
                <a:spcPts val="1595"/>
              </a:spcBef>
            </a:pP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It</a:t>
            </a:r>
            <a:r>
              <a:rPr sz="2800" b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can</a:t>
            </a:r>
            <a:r>
              <a:rPr sz="2800" b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do</a:t>
            </a:r>
            <a:r>
              <a:rPr sz="2800" b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significant,</a:t>
            </a:r>
            <a:r>
              <a:rPr sz="28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extensive</a:t>
            </a:r>
            <a:r>
              <a:rPr sz="28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50" dirty="0">
                <a:solidFill>
                  <a:srgbClr val="FFFFFF"/>
                </a:solidFill>
                <a:latin typeface="Arial"/>
                <a:cs typeface="Arial"/>
              </a:rPr>
              <a:t>&amp;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irreversible</a:t>
            </a:r>
            <a:r>
              <a:rPr sz="28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damage</a:t>
            </a:r>
            <a:r>
              <a:rPr sz="28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28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2800" b="1" spc="-20" dirty="0">
                <a:solidFill>
                  <a:srgbClr val="FFFFFF"/>
                </a:solidFill>
                <a:latin typeface="Arial"/>
                <a:cs typeface="Arial"/>
              </a:rPr>
              <a:t> body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before</a:t>
            </a:r>
            <a:r>
              <a:rPr sz="2800" b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you</a:t>
            </a:r>
            <a:r>
              <a:rPr sz="2800" b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know</a:t>
            </a:r>
            <a:r>
              <a:rPr sz="2800" b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25" dirty="0">
                <a:solidFill>
                  <a:srgbClr val="FFFFFF"/>
                </a:solidFill>
                <a:latin typeface="Arial"/>
                <a:cs typeface="Arial"/>
              </a:rPr>
              <a:t>it.</a:t>
            </a:r>
            <a:endParaRPr sz="28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1605"/>
              </a:spcBef>
            </a:pP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28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good</a:t>
            </a:r>
            <a:r>
              <a:rPr sz="2800" b="1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news</a:t>
            </a:r>
            <a:r>
              <a:rPr sz="2800" b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28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that</a:t>
            </a:r>
            <a:r>
              <a:rPr sz="28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30" dirty="0">
                <a:solidFill>
                  <a:srgbClr val="FFFFFF"/>
                </a:solidFill>
                <a:latin typeface="Arial"/>
                <a:cs typeface="Arial"/>
              </a:rPr>
              <a:t>Type</a:t>
            </a:r>
            <a:r>
              <a:rPr sz="28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50" dirty="0">
                <a:solidFill>
                  <a:srgbClr val="FFFFFF"/>
                </a:solidFill>
                <a:latin typeface="Arial"/>
                <a:cs typeface="Arial"/>
              </a:rPr>
              <a:t>2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diabetes</a:t>
            </a:r>
            <a:r>
              <a:rPr sz="28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2800" b="1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reversible</a:t>
            </a:r>
            <a:r>
              <a:rPr sz="2800" b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if</a:t>
            </a:r>
            <a:r>
              <a:rPr sz="2800" b="1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you</a:t>
            </a:r>
            <a:r>
              <a:rPr sz="2800" b="1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Arial"/>
                <a:cs typeface="Arial"/>
              </a:rPr>
              <a:t>address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it</a:t>
            </a:r>
            <a:r>
              <a:rPr sz="2800" b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before</a:t>
            </a:r>
            <a:r>
              <a:rPr sz="2800" b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major</a:t>
            </a:r>
            <a:r>
              <a:rPr sz="2800" b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damage</a:t>
            </a:r>
            <a:r>
              <a:rPr sz="2800" b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Arial"/>
                <a:cs typeface="Arial"/>
              </a:rPr>
              <a:t>occurs.</a:t>
            </a:r>
            <a:endParaRPr sz="2800">
              <a:latin typeface="Arial"/>
              <a:cs typeface="Arial"/>
            </a:endParaRPr>
          </a:p>
        </p:txBody>
      </p:sp>
      <p:pic>
        <p:nvPicPr>
          <p:cNvPr id="14" name="object 1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589257" y="184404"/>
            <a:ext cx="374142" cy="373380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11674093" y="264667"/>
            <a:ext cx="1949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FFC000"/>
                </a:solidFill>
                <a:latin typeface="Arial"/>
                <a:cs typeface="Arial"/>
              </a:rPr>
              <a:t>16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16" name="object 1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1083290" y="5804915"/>
            <a:ext cx="918209" cy="91973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76833" y="1287017"/>
            <a:ext cx="11615420" cy="3507104"/>
          </a:xfrm>
          <a:custGeom>
            <a:avLst/>
            <a:gdLst/>
            <a:ahLst/>
            <a:cxnLst/>
            <a:rect l="l" t="t" r="r" b="b"/>
            <a:pathLst>
              <a:path w="11615420" h="3507104">
                <a:moveTo>
                  <a:pt x="11615166" y="0"/>
                </a:moveTo>
                <a:lnTo>
                  <a:pt x="0" y="0"/>
                </a:lnTo>
                <a:lnTo>
                  <a:pt x="0" y="3506724"/>
                </a:lnTo>
                <a:lnTo>
                  <a:pt x="11615166" y="3506724"/>
                </a:lnTo>
                <a:lnTo>
                  <a:pt x="11615166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16508" y="1434846"/>
            <a:ext cx="262382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b="1" spc="-575" dirty="0">
                <a:solidFill>
                  <a:srgbClr val="15468F"/>
                </a:solidFill>
                <a:latin typeface="Arial"/>
                <a:cs typeface="Arial"/>
              </a:rPr>
              <a:t>T</a:t>
            </a:r>
            <a:r>
              <a:rPr sz="5400" b="1" spc="-165" dirty="0">
                <a:solidFill>
                  <a:srgbClr val="15468F"/>
                </a:solidFill>
                <a:latin typeface="Arial"/>
                <a:cs typeface="Arial"/>
              </a:rPr>
              <a:t>ak</a:t>
            </a:r>
            <a:r>
              <a:rPr sz="5400" b="1" spc="-15" dirty="0">
                <a:solidFill>
                  <a:srgbClr val="15468F"/>
                </a:solidFill>
                <a:latin typeface="Arial"/>
                <a:cs typeface="Arial"/>
              </a:rPr>
              <a:t>e</a:t>
            </a:r>
            <a:r>
              <a:rPr sz="5400" b="1" spc="-280" dirty="0">
                <a:solidFill>
                  <a:srgbClr val="15468F"/>
                </a:solidFill>
                <a:latin typeface="Arial"/>
                <a:cs typeface="Arial"/>
              </a:rPr>
              <a:t> </a:t>
            </a:r>
            <a:r>
              <a:rPr sz="5400" b="1" spc="-70" dirty="0">
                <a:solidFill>
                  <a:srgbClr val="15468F"/>
                </a:solidFill>
                <a:latin typeface="Arial"/>
                <a:cs typeface="Arial"/>
              </a:rPr>
              <a:t>the</a:t>
            </a:r>
            <a:endParaRPr sz="54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2440" y="1846326"/>
            <a:ext cx="5845302" cy="1957578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16508" y="2068067"/>
            <a:ext cx="4732655" cy="25215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8030"/>
              </a:lnSpc>
              <a:spcBef>
                <a:spcPts val="100"/>
              </a:spcBef>
            </a:pPr>
            <a:r>
              <a:rPr sz="7000" b="0" dirty="0">
                <a:solidFill>
                  <a:srgbClr val="FFC000"/>
                </a:solidFill>
                <a:latin typeface="Arial Black"/>
                <a:cs typeface="Arial Black"/>
              </a:rPr>
              <a:t>1</a:t>
            </a:r>
            <a:r>
              <a:rPr sz="7000" b="0" spc="-340" dirty="0">
                <a:solidFill>
                  <a:srgbClr val="FFC000"/>
                </a:solidFill>
                <a:latin typeface="Arial Black"/>
                <a:cs typeface="Arial Black"/>
              </a:rPr>
              <a:t> </a:t>
            </a:r>
            <a:r>
              <a:rPr sz="7000" b="0" spc="-114" dirty="0">
                <a:solidFill>
                  <a:srgbClr val="FFC000"/>
                </a:solidFill>
                <a:latin typeface="Arial Black"/>
                <a:cs typeface="Arial Black"/>
              </a:rPr>
              <a:t>MINUTE</a:t>
            </a:r>
            <a:endParaRPr sz="7000">
              <a:latin typeface="Arial Black"/>
              <a:cs typeface="Arial Black"/>
            </a:endParaRPr>
          </a:p>
          <a:p>
            <a:pPr marL="12700" marR="1012825">
              <a:lnSpc>
                <a:spcPts val="5510"/>
              </a:lnSpc>
              <a:spcBef>
                <a:spcPts val="625"/>
              </a:spcBef>
            </a:pPr>
            <a:r>
              <a:rPr sz="5400" spc="-145" dirty="0"/>
              <a:t>Prediabetes </a:t>
            </a:r>
            <a:r>
              <a:rPr sz="5400" spc="-114" dirty="0"/>
              <a:t>Risk</a:t>
            </a:r>
            <a:r>
              <a:rPr sz="5400" spc="-310" dirty="0"/>
              <a:t> </a:t>
            </a:r>
            <a:r>
              <a:rPr sz="5400" spc="-365" dirty="0"/>
              <a:t>T</a:t>
            </a:r>
            <a:r>
              <a:rPr sz="5400" spc="40" dirty="0"/>
              <a:t>es</a:t>
            </a:r>
            <a:r>
              <a:rPr sz="5400" spc="190" dirty="0"/>
              <a:t>t</a:t>
            </a:r>
            <a:endParaRPr sz="5400"/>
          </a:p>
        </p:txBody>
      </p:sp>
      <p:grpSp>
        <p:nvGrpSpPr>
          <p:cNvPr id="6" name="object 6"/>
          <p:cNvGrpSpPr/>
          <p:nvPr/>
        </p:nvGrpSpPr>
        <p:grpSpPr>
          <a:xfrm>
            <a:off x="6104382" y="59435"/>
            <a:ext cx="5897245" cy="6796405"/>
            <a:chOff x="6104382" y="59435"/>
            <a:chExt cx="5897245" cy="6796405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04382" y="59435"/>
              <a:ext cx="5193029" cy="679627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083290" y="5804916"/>
              <a:ext cx="918209" cy="919734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244602" y="6548628"/>
            <a:ext cx="2941320" cy="1930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100" i="1" dirty="0">
                <a:solidFill>
                  <a:srgbClr val="A6A6A6"/>
                </a:solidFill>
                <a:latin typeface="Arial"/>
                <a:cs typeface="Arial"/>
              </a:rPr>
              <a:t>Courtesy</a:t>
            </a:r>
            <a:r>
              <a:rPr sz="1100" i="1" spc="-4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A6A6A6"/>
                </a:solidFill>
                <a:latin typeface="Arial"/>
                <a:cs typeface="Arial"/>
              </a:rPr>
              <a:t>of</a:t>
            </a:r>
            <a:r>
              <a:rPr sz="1100" i="1" spc="-5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A6A6A6"/>
                </a:solidFill>
                <a:latin typeface="Arial"/>
                <a:cs typeface="Arial"/>
              </a:rPr>
              <a:t>the</a:t>
            </a:r>
            <a:r>
              <a:rPr sz="1100" i="1" spc="-4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A6A6A6"/>
                </a:solidFill>
                <a:latin typeface="Arial"/>
                <a:cs typeface="Arial"/>
              </a:rPr>
              <a:t>American</a:t>
            </a:r>
            <a:r>
              <a:rPr sz="1100" i="1" spc="-3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A6A6A6"/>
                </a:solidFill>
                <a:latin typeface="Arial"/>
                <a:cs typeface="Arial"/>
              </a:rPr>
              <a:t>Diabetes</a:t>
            </a:r>
            <a:r>
              <a:rPr sz="1100" i="1" spc="-3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100" i="1" spc="-10" dirty="0">
                <a:solidFill>
                  <a:srgbClr val="A6A6A6"/>
                </a:solidFill>
                <a:latin typeface="Arial"/>
                <a:cs typeface="Arial"/>
              </a:rPr>
              <a:t>Association</a:t>
            </a:r>
            <a:endParaRPr sz="11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682983" y="255778"/>
            <a:ext cx="1949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FFC000"/>
                </a:solidFill>
                <a:latin typeface="Arial"/>
                <a:cs typeface="Arial"/>
              </a:rPr>
              <a:t>17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88190" cy="685799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36664" y="1132342"/>
              <a:ext cx="3851910" cy="572565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929501" y="1224592"/>
              <a:ext cx="3611244" cy="563340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9016" y="5011673"/>
              <a:ext cx="11682984" cy="1846292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09016" y="6284214"/>
              <a:ext cx="11683365" cy="574040"/>
            </a:xfrm>
            <a:custGeom>
              <a:avLst/>
              <a:gdLst/>
              <a:ahLst/>
              <a:cxnLst/>
              <a:rect l="l" t="t" r="r" b="b"/>
              <a:pathLst>
                <a:path w="11683365" h="574040">
                  <a:moveTo>
                    <a:pt x="11682984" y="0"/>
                  </a:moveTo>
                  <a:lnTo>
                    <a:pt x="11573560" y="24520"/>
                  </a:lnTo>
                  <a:lnTo>
                    <a:pt x="11497402" y="40475"/>
                  </a:lnTo>
                  <a:lnTo>
                    <a:pt x="11418737" y="56121"/>
                  </a:lnTo>
                  <a:lnTo>
                    <a:pt x="11337618" y="71461"/>
                  </a:lnTo>
                  <a:lnTo>
                    <a:pt x="11254094" y="86497"/>
                  </a:lnTo>
                  <a:lnTo>
                    <a:pt x="11168219" y="101233"/>
                  </a:lnTo>
                  <a:lnTo>
                    <a:pt x="11080043" y="115671"/>
                  </a:lnTo>
                  <a:lnTo>
                    <a:pt x="10989618" y="129815"/>
                  </a:lnTo>
                  <a:lnTo>
                    <a:pt x="10896996" y="143667"/>
                  </a:lnTo>
                  <a:lnTo>
                    <a:pt x="10802228" y="157231"/>
                  </a:lnTo>
                  <a:lnTo>
                    <a:pt x="10705365" y="170509"/>
                  </a:lnTo>
                  <a:lnTo>
                    <a:pt x="10606461" y="183505"/>
                  </a:lnTo>
                  <a:lnTo>
                    <a:pt x="10505565" y="196221"/>
                  </a:lnTo>
                  <a:lnTo>
                    <a:pt x="10402729" y="208661"/>
                  </a:lnTo>
                  <a:lnTo>
                    <a:pt x="10244952" y="226809"/>
                  </a:lnTo>
                  <a:lnTo>
                    <a:pt x="10083101" y="244352"/>
                  </a:lnTo>
                  <a:lnTo>
                    <a:pt x="9917350" y="261300"/>
                  </a:lnTo>
                  <a:lnTo>
                    <a:pt x="9747874" y="277662"/>
                  </a:lnTo>
                  <a:lnTo>
                    <a:pt x="9574846" y="293450"/>
                  </a:lnTo>
                  <a:lnTo>
                    <a:pt x="9398440" y="308674"/>
                  </a:lnTo>
                  <a:lnTo>
                    <a:pt x="9218830" y="323342"/>
                  </a:lnTo>
                  <a:lnTo>
                    <a:pt x="8974668" y="342056"/>
                  </a:lnTo>
                  <a:lnTo>
                    <a:pt x="8725533" y="359825"/>
                  </a:lnTo>
                  <a:lnTo>
                    <a:pt x="8471836" y="376674"/>
                  </a:lnTo>
                  <a:lnTo>
                    <a:pt x="8213992" y="392628"/>
                  </a:lnTo>
                  <a:lnTo>
                    <a:pt x="7952411" y="407710"/>
                  </a:lnTo>
                  <a:lnTo>
                    <a:pt x="7620811" y="425372"/>
                  </a:lnTo>
                  <a:lnTo>
                    <a:pt x="7284823" y="441757"/>
                  </a:lnTo>
                  <a:lnTo>
                    <a:pt x="6945255" y="456910"/>
                  </a:lnTo>
                  <a:lnTo>
                    <a:pt x="6602911" y="470880"/>
                  </a:lnTo>
                  <a:lnTo>
                    <a:pt x="6189569" y="486146"/>
                  </a:lnTo>
                  <a:lnTo>
                    <a:pt x="5774783" y="499855"/>
                  </a:lnTo>
                  <a:lnTo>
                    <a:pt x="5290899" y="513990"/>
                  </a:lnTo>
                  <a:lnTo>
                    <a:pt x="4740639" y="527850"/>
                  </a:lnTo>
                  <a:lnTo>
                    <a:pt x="4196475" y="539447"/>
                  </a:lnTo>
                  <a:lnTo>
                    <a:pt x="3595687" y="550026"/>
                  </a:lnTo>
                  <a:lnTo>
                    <a:pt x="2884395" y="559795"/>
                  </a:lnTo>
                  <a:lnTo>
                    <a:pt x="2087464" y="567500"/>
                  </a:lnTo>
                  <a:lnTo>
                    <a:pt x="1191534" y="572433"/>
                  </a:lnTo>
                  <a:lnTo>
                    <a:pt x="0" y="573493"/>
                  </a:lnTo>
                  <a:lnTo>
                    <a:pt x="11682984" y="573493"/>
                  </a:lnTo>
                  <a:lnTo>
                    <a:pt x="11682984" y="0"/>
                  </a:lnTo>
                  <a:close/>
                </a:path>
              </a:pathLst>
            </a:custGeom>
            <a:solidFill>
              <a:srgbClr val="FFFFFF">
                <a:alpha val="4588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82524" y="819162"/>
              <a:ext cx="6602730" cy="113079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82524" y="1402841"/>
              <a:ext cx="2440686" cy="112928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151126" y="1384553"/>
              <a:ext cx="4395216" cy="112928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82524" y="1977389"/>
              <a:ext cx="5135118" cy="113080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82524" y="2556510"/>
              <a:ext cx="5502402" cy="1130808"/>
            </a:xfrm>
            <a:prstGeom prst="rect">
              <a:avLst/>
            </a:prstGeom>
          </p:spPr>
        </p:pic>
      </p:grp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691387" y="961897"/>
            <a:ext cx="5953760" cy="237363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>
              <a:lnSpc>
                <a:spcPct val="95000"/>
              </a:lnSpc>
              <a:spcBef>
                <a:spcPts val="340"/>
              </a:spcBef>
            </a:pPr>
            <a:r>
              <a:rPr dirty="0">
                <a:solidFill>
                  <a:srgbClr val="FFFFFF"/>
                </a:solidFill>
              </a:rPr>
              <a:t>If</a:t>
            </a:r>
            <a:r>
              <a:rPr spc="-30" dirty="0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the</a:t>
            </a:r>
            <a:r>
              <a:rPr spc="-25" dirty="0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test</a:t>
            </a:r>
            <a:r>
              <a:rPr spc="-25" dirty="0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shows</a:t>
            </a:r>
            <a:r>
              <a:rPr spc="-50" dirty="0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you</a:t>
            </a:r>
            <a:r>
              <a:rPr spc="-45" dirty="0">
                <a:solidFill>
                  <a:srgbClr val="FFFFFF"/>
                </a:solidFill>
              </a:rPr>
              <a:t> </a:t>
            </a:r>
            <a:r>
              <a:rPr spc="-25" dirty="0">
                <a:solidFill>
                  <a:srgbClr val="FFFFFF"/>
                </a:solidFill>
              </a:rPr>
              <a:t>are </a:t>
            </a:r>
            <a:r>
              <a:rPr b="0" dirty="0">
                <a:solidFill>
                  <a:srgbClr val="C00000"/>
                </a:solidFill>
                <a:latin typeface="Arial Black"/>
                <a:cs typeface="Arial Black"/>
              </a:rPr>
              <a:t>at</a:t>
            </a:r>
            <a:r>
              <a:rPr b="0" spc="-40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b="0" dirty="0">
                <a:solidFill>
                  <a:srgbClr val="C00000"/>
                </a:solidFill>
                <a:latin typeface="Arial Black"/>
                <a:cs typeface="Arial Black"/>
              </a:rPr>
              <a:t>risk</a:t>
            </a:r>
            <a:r>
              <a:rPr dirty="0">
                <a:solidFill>
                  <a:srgbClr val="FFFFFF"/>
                </a:solidFill>
              </a:rPr>
              <a:t>,</a:t>
            </a:r>
            <a:r>
              <a:rPr spc="-25" dirty="0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then</a:t>
            </a:r>
            <a:r>
              <a:rPr spc="-45" dirty="0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follow</a:t>
            </a:r>
            <a:r>
              <a:rPr spc="-30" dirty="0">
                <a:solidFill>
                  <a:srgbClr val="FFFFFF"/>
                </a:solidFill>
              </a:rPr>
              <a:t> </a:t>
            </a:r>
            <a:r>
              <a:rPr spc="-25" dirty="0">
                <a:solidFill>
                  <a:srgbClr val="FFFFFF"/>
                </a:solidFill>
              </a:rPr>
              <a:t>up </a:t>
            </a:r>
            <a:r>
              <a:rPr dirty="0">
                <a:solidFill>
                  <a:srgbClr val="FFFFFF"/>
                </a:solidFill>
              </a:rPr>
              <a:t>with</a:t>
            </a:r>
            <a:r>
              <a:rPr spc="-20" dirty="0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a</a:t>
            </a:r>
            <a:r>
              <a:rPr spc="-25" dirty="0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visit</a:t>
            </a:r>
            <a:r>
              <a:rPr spc="-20" dirty="0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to</a:t>
            </a:r>
            <a:r>
              <a:rPr spc="-20" dirty="0">
                <a:solidFill>
                  <a:srgbClr val="FFFFFF"/>
                </a:solidFill>
              </a:rPr>
              <a:t> your </a:t>
            </a:r>
            <a:r>
              <a:rPr dirty="0">
                <a:solidFill>
                  <a:srgbClr val="FFFFFF"/>
                </a:solidFill>
              </a:rPr>
              <a:t>healthcare</a:t>
            </a:r>
            <a:r>
              <a:rPr spc="-55" dirty="0">
                <a:solidFill>
                  <a:srgbClr val="FFFFFF"/>
                </a:solidFill>
              </a:rPr>
              <a:t> </a:t>
            </a:r>
            <a:r>
              <a:rPr spc="-10" dirty="0">
                <a:solidFill>
                  <a:srgbClr val="FFFFFF"/>
                </a:solidFill>
              </a:rPr>
              <a:t>provider.</a:t>
            </a:r>
          </a:p>
        </p:txBody>
      </p:sp>
      <p:grpSp>
        <p:nvGrpSpPr>
          <p:cNvPr id="14" name="object 14"/>
          <p:cNvGrpSpPr/>
          <p:nvPr/>
        </p:nvGrpSpPr>
        <p:grpSpPr>
          <a:xfrm>
            <a:off x="382524" y="3440429"/>
            <a:ext cx="8101965" cy="2593340"/>
            <a:chOff x="382524" y="3440429"/>
            <a:chExt cx="8101965" cy="2593340"/>
          </a:xfrm>
        </p:grpSpPr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82524" y="3440429"/>
              <a:ext cx="4981956" cy="113080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82524" y="4019549"/>
              <a:ext cx="4034028" cy="1130808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82524" y="4904231"/>
              <a:ext cx="8101583" cy="1129284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691387" y="3583432"/>
            <a:ext cx="7456805" cy="20808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4680"/>
              </a:lnSpc>
              <a:spcBef>
                <a:spcPts val="105"/>
              </a:spcBef>
            </a:pPr>
            <a:r>
              <a:rPr sz="4000" b="1" spc="-35" dirty="0">
                <a:solidFill>
                  <a:srgbClr val="FFFFFF"/>
                </a:solidFill>
                <a:latin typeface="Arial"/>
                <a:cs typeface="Arial"/>
              </a:rPr>
              <a:t>You</a:t>
            </a:r>
            <a:r>
              <a:rPr sz="4000" b="1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b="1" dirty="0">
                <a:solidFill>
                  <a:srgbClr val="FFFFFF"/>
                </a:solidFill>
                <a:latin typeface="Arial"/>
                <a:cs typeface="Arial"/>
              </a:rPr>
              <a:t>may</a:t>
            </a:r>
            <a:r>
              <a:rPr sz="40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b="1" dirty="0">
                <a:solidFill>
                  <a:srgbClr val="FFFFFF"/>
                </a:solidFill>
                <a:latin typeface="Arial"/>
                <a:cs typeface="Arial"/>
              </a:rPr>
              <a:t>not</a:t>
            </a:r>
            <a:r>
              <a:rPr sz="4000" b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b="1" spc="-20" dirty="0">
                <a:solidFill>
                  <a:srgbClr val="FFFFFF"/>
                </a:solidFill>
                <a:latin typeface="Arial"/>
                <a:cs typeface="Arial"/>
              </a:rPr>
              <a:t>have</a:t>
            </a:r>
            <a:endParaRPr sz="4000">
              <a:latin typeface="Arial"/>
              <a:cs typeface="Arial"/>
            </a:endParaRPr>
          </a:p>
          <a:p>
            <a:pPr marL="12700">
              <a:lnSpc>
                <a:spcPts val="4680"/>
              </a:lnSpc>
            </a:pPr>
            <a:r>
              <a:rPr sz="4000" b="1" spc="-10" dirty="0">
                <a:solidFill>
                  <a:srgbClr val="FFFFFF"/>
                </a:solidFill>
                <a:latin typeface="Arial"/>
                <a:cs typeface="Arial"/>
              </a:rPr>
              <a:t>prediabetes…</a:t>
            </a:r>
            <a:endParaRPr sz="4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015"/>
              </a:spcBef>
            </a:pPr>
            <a:r>
              <a:rPr sz="4000" dirty="0">
                <a:solidFill>
                  <a:srgbClr val="FFC000"/>
                </a:solidFill>
                <a:latin typeface="Arial Black"/>
                <a:cs typeface="Arial Black"/>
              </a:rPr>
              <a:t>But</a:t>
            </a:r>
            <a:r>
              <a:rPr sz="4000" spc="-30" dirty="0">
                <a:solidFill>
                  <a:srgbClr val="FFC000"/>
                </a:solidFill>
                <a:latin typeface="Arial Black"/>
                <a:cs typeface="Arial Black"/>
              </a:rPr>
              <a:t> </a:t>
            </a:r>
            <a:r>
              <a:rPr sz="4000" dirty="0">
                <a:solidFill>
                  <a:srgbClr val="FFC000"/>
                </a:solidFill>
                <a:latin typeface="Arial Black"/>
                <a:cs typeface="Arial Black"/>
              </a:rPr>
              <a:t>isn’t</a:t>
            </a:r>
            <a:r>
              <a:rPr sz="4000" spc="-25" dirty="0">
                <a:solidFill>
                  <a:srgbClr val="FFC000"/>
                </a:solidFill>
                <a:latin typeface="Arial Black"/>
                <a:cs typeface="Arial Black"/>
              </a:rPr>
              <a:t> </a:t>
            </a:r>
            <a:r>
              <a:rPr sz="4000" dirty="0">
                <a:solidFill>
                  <a:srgbClr val="FFC000"/>
                </a:solidFill>
                <a:latin typeface="Arial Black"/>
                <a:cs typeface="Arial Black"/>
              </a:rPr>
              <a:t>it</a:t>
            </a:r>
            <a:r>
              <a:rPr sz="4000" spc="-30" dirty="0">
                <a:solidFill>
                  <a:srgbClr val="FFC000"/>
                </a:solidFill>
                <a:latin typeface="Arial Black"/>
                <a:cs typeface="Arial Black"/>
              </a:rPr>
              <a:t> </a:t>
            </a:r>
            <a:r>
              <a:rPr sz="4000" dirty="0">
                <a:solidFill>
                  <a:srgbClr val="FFC000"/>
                </a:solidFill>
                <a:latin typeface="Arial Black"/>
                <a:cs typeface="Arial Black"/>
              </a:rPr>
              <a:t>better</a:t>
            </a:r>
            <a:r>
              <a:rPr sz="4000" spc="-25" dirty="0">
                <a:solidFill>
                  <a:srgbClr val="FFC000"/>
                </a:solidFill>
                <a:latin typeface="Arial Black"/>
                <a:cs typeface="Arial Black"/>
              </a:rPr>
              <a:t> </a:t>
            </a:r>
            <a:r>
              <a:rPr sz="4000" dirty="0">
                <a:solidFill>
                  <a:srgbClr val="FFC000"/>
                </a:solidFill>
                <a:latin typeface="Arial Black"/>
                <a:cs typeface="Arial Black"/>
              </a:rPr>
              <a:t>to</a:t>
            </a:r>
            <a:r>
              <a:rPr sz="4000" spc="-50" dirty="0">
                <a:solidFill>
                  <a:srgbClr val="FFC000"/>
                </a:solidFill>
                <a:latin typeface="Arial Black"/>
                <a:cs typeface="Arial Black"/>
              </a:rPr>
              <a:t> </a:t>
            </a:r>
            <a:r>
              <a:rPr sz="4000" spc="-10" dirty="0">
                <a:solidFill>
                  <a:srgbClr val="FFC000"/>
                </a:solidFill>
                <a:latin typeface="Arial Black"/>
                <a:cs typeface="Arial Black"/>
              </a:rPr>
              <a:t>know?</a:t>
            </a:r>
            <a:endParaRPr sz="4000">
              <a:latin typeface="Arial Black"/>
              <a:cs typeface="Arial Black"/>
            </a:endParaRPr>
          </a:p>
        </p:txBody>
      </p:sp>
      <p:pic>
        <p:nvPicPr>
          <p:cNvPr id="19" name="object 19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1589257" y="184404"/>
            <a:ext cx="374142" cy="373380"/>
          </a:xfrm>
          <a:prstGeom prst="rect">
            <a:avLst/>
          </a:prstGeom>
        </p:spPr>
      </p:pic>
      <p:sp>
        <p:nvSpPr>
          <p:cNvPr id="20" name="object 20"/>
          <p:cNvSpPr txBox="1"/>
          <p:nvPr/>
        </p:nvSpPr>
        <p:spPr>
          <a:xfrm>
            <a:off x="11670283" y="262128"/>
            <a:ext cx="1949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FFC000"/>
                </a:solidFill>
                <a:latin typeface="Arial"/>
                <a:cs typeface="Arial"/>
              </a:rPr>
              <a:t>18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21" name="object 21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1083290" y="5804915"/>
            <a:ext cx="918209" cy="91973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063161" y="5661472"/>
              <a:ext cx="851786" cy="81038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2192000" cy="6857996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24180" y="297434"/>
            <a:ext cx="5969000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10" dirty="0">
                <a:solidFill>
                  <a:srgbClr val="FFFFFF"/>
                </a:solidFill>
              </a:rPr>
              <a:t>You</a:t>
            </a:r>
            <a:r>
              <a:rPr spc="-300" dirty="0">
                <a:solidFill>
                  <a:srgbClr val="FFFFFF"/>
                </a:solidFill>
              </a:rPr>
              <a:t> </a:t>
            </a:r>
            <a:r>
              <a:rPr spc="-100" dirty="0">
                <a:solidFill>
                  <a:srgbClr val="FFFFFF"/>
                </a:solidFill>
              </a:rPr>
              <a:t>can</a:t>
            </a:r>
            <a:r>
              <a:rPr spc="-290" dirty="0">
                <a:solidFill>
                  <a:srgbClr val="FFFFFF"/>
                </a:solidFill>
              </a:rPr>
              <a:t> </a:t>
            </a:r>
            <a:r>
              <a:rPr spc="-130" dirty="0">
                <a:solidFill>
                  <a:srgbClr val="FFFFFF"/>
                </a:solidFill>
              </a:rPr>
              <a:t>Make</a:t>
            </a:r>
            <a:r>
              <a:rPr spc="-285" dirty="0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a</a:t>
            </a:r>
            <a:r>
              <a:rPr spc="-285" dirty="0">
                <a:solidFill>
                  <a:srgbClr val="FFFFFF"/>
                </a:solidFill>
              </a:rPr>
              <a:t> </a:t>
            </a:r>
            <a:r>
              <a:rPr spc="-130" dirty="0">
                <a:solidFill>
                  <a:srgbClr val="FFFFFF"/>
                </a:solidFill>
              </a:rPr>
              <a:t>Difference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424180" y="815339"/>
            <a:ext cx="5568315" cy="18243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000" b="1" dirty="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sz="4000" b="1" spc="-2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b="1" spc="-85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4000" b="1" spc="-2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b="1" spc="-130" dirty="0">
                <a:solidFill>
                  <a:srgbClr val="FFFFFF"/>
                </a:solidFill>
                <a:latin typeface="Arial"/>
                <a:cs typeface="Arial"/>
              </a:rPr>
              <a:t>your</a:t>
            </a:r>
            <a:r>
              <a:rPr sz="4000" b="1" spc="-2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b="1" spc="-10" dirty="0">
                <a:solidFill>
                  <a:srgbClr val="FFFFFF"/>
                </a:solidFill>
                <a:latin typeface="Arial"/>
                <a:cs typeface="Arial"/>
              </a:rPr>
              <a:t>Health</a:t>
            </a:r>
            <a:endParaRPr sz="4000">
              <a:latin typeface="Arial"/>
              <a:cs typeface="Arial"/>
            </a:endParaRPr>
          </a:p>
          <a:p>
            <a:pPr marL="374015" marR="5080">
              <a:lnSpc>
                <a:spcPts val="3020"/>
              </a:lnSpc>
              <a:spcBef>
                <a:spcPts val="3354"/>
              </a:spcBef>
            </a:pPr>
            <a:r>
              <a:rPr sz="2800" b="1" dirty="0">
                <a:solidFill>
                  <a:srgbClr val="15468F"/>
                </a:solidFill>
                <a:latin typeface="Arial"/>
                <a:cs typeface="Arial"/>
              </a:rPr>
              <a:t>Adopting</a:t>
            </a:r>
            <a:r>
              <a:rPr sz="2800" b="1" spc="-75" dirty="0">
                <a:solidFill>
                  <a:srgbClr val="15468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5468F"/>
                </a:solidFill>
                <a:latin typeface="Arial"/>
                <a:cs typeface="Arial"/>
              </a:rPr>
              <a:t>simple</a:t>
            </a:r>
            <a:r>
              <a:rPr sz="2800" b="1" spc="-75" dirty="0">
                <a:solidFill>
                  <a:srgbClr val="15468F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15468F"/>
                </a:solidFill>
                <a:latin typeface="Arial"/>
                <a:cs typeface="Arial"/>
              </a:rPr>
              <a:t>lifestyle </a:t>
            </a:r>
            <a:r>
              <a:rPr sz="2800" b="1" dirty="0">
                <a:solidFill>
                  <a:srgbClr val="15468F"/>
                </a:solidFill>
                <a:latin typeface="Arial"/>
                <a:cs typeface="Arial"/>
              </a:rPr>
              <a:t>changes</a:t>
            </a:r>
            <a:r>
              <a:rPr sz="2800" b="1" spc="-60" dirty="0">
                <a:solidFill>
                  <a:srgbClr val="15468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5468F"/>
                </a:solidFill>
                <a:latin typeface="Arial"/>
                <a:cs typeface="Arial"/>
              </a:rPr>
              <a:t>now</a:t>
            </a:r>
            <a:r>
              <a:rPr sz="2800" b="1" spc="-65" dirty="0">
                <a:solidFill>
                  <a:srgbClr val="15468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5468F"/>
                </a:solidFill>
                <a:latin typeface="Arial"/>
                <a:cs typeface="Arial"/>
              </a:rPr>
              <a:t>may</a:t>
            </a:r>
            <a:r>
              <a:rPr sz="2800" b="1" spc="-65" dirty="0">
                <a:solidFill>
                  <a:srgbClr val="15468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5468F"/>
                </a:solidFill>
                <a:latin typeface="Arial"/>
                <a:cs typeface="Arial"/>
              </a:rPr>
              <a:t>help</a:t>
            </a:r>
            <a:r>
              <a:rPr sz="2800" b="1" spc="-65" dirty="0">
                <a:solidFill>
                  <a:srgbClr val="15468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5468F"/>
                </a:solidFill>
                <a:latin typeface="Arial"/>
                <a:cs typeface="Arial"/>
              </a:rPr>
              <a:t>you</a:t>
            </a:r>
            <a:r>
              <a:rPr sz="2800" b="1" spc="-65" dirty="0">
                <a:solidFill>
                  <a:srgbClr val="15468F"/>
                </a:solidFill>
                <a:latin typeface="Arial"/>
                <a:cs typeface="Arial"/>
              </a:rPr>
              <a:t> </a:t>
            </a:r>
            <a:r>
              <a:rPr sz="2800" b="1" spc="-25" dirty="0">
                <a:solidFill>
                  <a:srgbClr val="15468F"/>
                </a:solidFill>
                <a:latin typeface="Arial"/>
                <a:cs typeface="Arial"/>
              </a:rPr>
              <a:t>to:</a:t>
            </a:r>
            <a:endParaRPr sz="28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0" y="3086100"/>
            <a:ext cx="12192000" cy="2464435"/>
            <a:chOff x="0" y="3086100"/>
            <a:chExt cx="12192000" cy="2464435"/>
          </a:xfrm>
        </p:grpSpPr>
        <p:sp>
          <p:nvSpPr>
            <p:cNvPr id="8" name="object 8"/>
            <p:cNvSpPr/>
            <p:nvPr/>
          </p:nvSpPr>
          <p:spPr>
            <a:xfrm>
              <a:off x="0" y="3504437"/>
              <a:ext cx="12192000" cy="2045970"/>
            </a:xfrm>
            <a:custGeom>
              <a:avLst/>
              <a:gdLst/>
              <a:ahLst/>
              <a:cxnLst/>
              <a:rect l="l" t="t" r="r" b="b"/>
              <a:pathLst>
                <a:path w="12192000" h="2045970">
                  <a:moveTo>
                    <a:pt x="12192000" y="0"/>
                  </a:moveTo>
                  <a:lnTo>
                    <a:pt x="10199370" y="0"/>
                  </a:lnTo>
                  <a:lnTo>
                    <a:pt x="10195433" y="38862"/>
                  </a:lnTo>
                  <a:lnTo>
                    <a:pt x="10183555" y="84067"/>
                  </a:lnTo>
                  <a:lnTo>
                    <a:pt x="10167098" y="127238"/>
                  </a:lnTo>
                  <a:lnTo>
                    <a:pt x="10146340" y="168100"/>
                  </a:lnTo>
                  <a:lnTo>
                    <a:pt x="10121557" y="206378"/>
                  </a:lnTo>
                  <a:lnTo>
                    <a:pt x="10093027" y="241795"/>
                  </a:lnTo>
                  <a:lnTo>
                    <a:pt x="10061026" y="274077"/>
                  </a:lnTo>
                  <a:lnTo>
                    <a:pt x="10025831" y="302948"/>
                  </a:lnTo>
                  <a:lnTo>
                    <a:pt x="9987721" y="328133"/>
                  </a:lnTo>
                  <a:lnTo>
                    <a:pt x="9946971" y="349357"/>
                  </a:lnTo>
                  <a:lnTo>
                    <a:pt x="9903860" y="366343"/>
                  </a:lnTo>
                  <a:lnTo>
                    <a:pt x="9858663" y="378818"/>
                  </a:lnTo>
                  <a:lnTo>
                    <a:pt x="9811659" y="386504"/>
                  </a:lnTo>
                  <a:lnTo>
                    <a:pt x="9763125" y="389128"/>
                  </a:lnTo>
                  <a:lnTo>
                    <a:pt x="9714590" y="386504"/>
                  </a:lnTo>
                  <a:lnTo>
                    <a:pt x="9667586" y="378818"/>
                  </a:lnTo>
                  <a:lnTo>
                    <a:pt x="9622389" y="366343"/>
                  </a:lnTo>
                  <a:lnTo>
                    <a:pt x="9579278" y="349357"/>
                  </a:lnTo>
                  <a:lnTo>
                    <a:pt x="9538528" y="328133"/>
                  </a:lnTo>
                  <a:lnTo>
                    <a:pt x="9500418" y="302948"/>
                  </a:lnTo>
                  <a:lnTo>
                    <a:pt x="9465223" y="274077"/>
                  </a:lnTo>
                  <a:lnTo>
                    <a:pt x="9433222" y="241795"/>
                  </a:lnTo>
                  <a:lnTo>
                    <a:pt x="9404692" y="206378"/>
                  </a:lnTo>
                  <a:lnTo>
                    <a:pt x="9379909" y="168100"/>
                  </a:lnTo>
                  <a:lnTo>
                    <a:pt x="9359151" y="127238"/>
                  </a:lnTo>
                  <a:lnTo>
                    <a:pt x="9342694" y="84067"/>
                  </a:lnTo>
                  <a:lnTo>
                    <a:pt x="9330817" y="38862"/>
                  </a:lnTo>
                  <a:lnTo>
                    <a:pt x="9326880" y="0"/>
                  </a:lnTo>
                  <a:lnTo>
                    <a:pt x="7135622" y="0"/>
                  </a:lnTo>
                  <a:lnTo>
                    <a:pt x="7131684" y="38862"/>
                  </a:lnTo>
                  <a:lnTo>
                    <a:pt x="7119807" y="84067"/>
                  </a:lnTo>
                  <a:lnTo>
                    <a:pt x="7103350" y="127238"/>
                  </a:lnTo>
                  <a:lnTo>
                    <a:pt x="7082592" y="168100"/>
                  </a:lnTo>
                  <a:lnTo>
                    <a:pt x="7057809" y="206378"/>
                  </a:lnTo>
                  <a:lnTo>
                    <a:pt x="7029279" y="241795"/>
                  </a:lnTo>
                  <a:lnTo>
                    <a:pt x="6997278" y="274077"/>
                  </a:lnTo>
                  <a:lnTo>
                    <a:pt x="6962083" y="302948"/>
                  </a:lnTo>
                  <a:lnTo>
                    <a:pt x="6923973" y="328133"/>
                  </a:lnTo>
                  <a:lnTo>
                    <a:pt x="6883223" y="349357"/>
                  </a:lnTo>
                  <a:lnTo>
                    <a:pt x="6840112" y="366343"/>
                  </a:lnTo>
                  <a:lnTo>
                    <a:pt x="6794915" y="378818"/>
                  </a:lnTo>
                  <a:lnTo>
                    <a:pt x="6747911" y="386504"/>
                  </a:lnTo>
                  <a:lnTo>
                    <a:pt x="6699377" y="389128"/>
                  </a:lnTo>
                  <a:lnTo>
                    <a:pt x="6650842" y="386504"/>
                  </a:lnTo>
                  <a:lnTo>
                    <a:pt x="6603838" y="378818"/>
                  </a:lnTo>
                  <a:lnTo>
                    <a:pt x="6558641" y="366343"/>
                  </a:lnTo>
                  <a:lnTo>
                    <a:pt x="6515530" y="349357"/>
                  </a:lnTo>
                  <a:lnTo>
                    <a:pt x="6474780" y="328133"/>
                  </a:lnTo>
                  <a:lnTo>
                    <a:pt x="6436670" y="302948"/>
                  </a:lnTo>
                  <a:lnTo>
                    <a:pt x="6401475" y="274077"/>
                  </a:lnTo>
                  <a:lnTo>
                    <a:pt x="6369474" y="241795"/>
                  </a:lnTo>
                  <a:lnTo>
                    <a:pt x="6340944" y="206378"/>
                  </a:lnTo>
                  <a:lnTo>
                    <a:pt x="6316161" y="168100"/>
                  </a:lnTo>
                  <a:lnTo>
                    <a:pt x="6295403" y="127238"/>
                  </a:lnTo>
                  <a:lnTo>
                    <a:pt x="6278946" y="84067"/>
                  </a:lnTo>
                  <a:lnTo>
                    <a:pt x="6267069" y="38862"/>
                  </a:lnTo>
                  <a:lnTo>
                    <a:pt x="6263132" y="0"/>
                  </a:lnTo>
                  <a:lnTo>
                    <a:pt x="4285615" y="0"/>
                  </a:lnTo>
                  <a:lnTo>
                    <a:pt x="4281678" y="38862"/>
                  </a:lnTo>
                  <a:lnTo>
                    <a:pt x="4269800" y="84067"/>
                  </a:lnTo>
                  <a:lnTo>
                    <a:pt x="4253343" y="127238"/>
                  </a:lnTo>
                  <a:lnTo>
                    <a:pt x="4232585" y="168100"/>
                  </a:lnTo>
                  <a:lnTo>
                    <a:pt x="4207802" y="206378"/>
                  </a:lnTo>
                  <a:lnTo>
                    <a:pt x="4179272" y="241795"/>
                  </a:lnTo>
                  <a:lnTo>
                    <a:pt x="4147271" y="274077"/>
                  </a:lnTo>
                  <a:lnTo>
                    <a:pt x="4112076" y="302948"/>
                  </a:lnTo>
                  <a:lnTo>
                    <a:pt x="4073966" y="328133"/>
                  </a:lnTo>
                  <a:lnTo>
                    <a:pt x="4033216" y="349357"/>
                  </a:lnTo>
                  <a:lnTo>
                    <a:pt x="3990105" y="366343"/>
                  </a:lnTo>
                  <a:lnTo>
                    <a:pt x="3944908" y="378818"/>
                  </a:lnTo>
                  <a:lnTo>
                    <a:pt x="3897904" y="386504"/>
                  </a:lnTo>
                  <a:lnTo>
                    <a:pt x="3849370" y="389128"/>
                  </a:lnTo>
                  <a:lnTo>
                    <a:pt x="3800835" y="386504"/>
                  </a:lnTo>
                  <a:lnTo>
                    <a:pt x="3753831" y="378818"/>
                  </a:lnTo>
                  <a:lnTo>
                    <a:pt x="3708634" y="366343"/>
                  </a:lnTo>
                  <a:lnTo>
                    <a:pt x="3665523" y="349357"/>
                  </a:lnTo>
                  <a:lnTo>
                    <a:pt x="3624773" y="328133"/>
                  </a:lnTo>
                  <a:lnTo>
                    <a:pt x="3586663" y="302948"/>
                  </a:lnTo>
                  <a:lnTo>
                    <a:pt x="3551468" y="274077"/>
                  </a:lnTo>
                  <a:lnTo>
                    <a:pt x="3519467" y="241795"/>
                  </a:lnTo>
                  <a:lnTo>
                    <a:pt x="3490937" y="206378"/>
                  </a:lnTo>
                  <a:lnTo>
                    <a:pt x="3466154" y="168100"/>
                  </a:lnTo>
                  <a:lnTo>
                    <a:pt x="3445396" y="127238"/>
                  </a:lnTo>
                  <a:lnTo>
                    <a:pt x="3428939" y="84067"/>
                  </a:lnTo>
                  <a:lnTo>
                    <a:pt x="3417062" y="38862"/>
                  </a:lnTo>
                  <a:lnTo>
                    <a:pt x="3413125" y="0"/>
                  </a:lnTo>
                  <a:lnTo>
                    <a:pt x="1963166" y="0"/>
                  </a:lnTo>
                  <a:lnTo>
                    <a:pt x="1959229" y="38862"/>
                  </a:lnTo>
                  <a:lnTo>
                    <a:pt x="1947351" y="84067"/>
                  </a:lnTo>
                  <a:lnTo>
                    <a:pt x="1930894" y="127238"/>
                  </a:lnTo>
                  <a:lnTo>
                    <a:pt x="1910135" y="168100"/>
                  </a:lnTo>
                  <a:lnTo>
                    <a:pt x="1885350" y="206378"/>
                  </a:lnTo>
                  <a:lnTo>
                    <a:pt x="1856815" y="241795"/>
                  </a:lnTo>
                  <a:lnTo>
                    <a:pt x="1824809" y="274077"/>
                  </a:lnTo>
                  <a:lnTo>
                    <a:pt x="1789608" y="302948"/>
                  </a:lnTo>
                  <a:lnTo>
                    <a:pt x="1751487" y="328133"/>
                  </a:lnTo>
                  <a:lnTo>
                    <a:pt x="1710725" y="349357"/>
                  </a:lnTo>
                  <a:lnTo>
                    <a:pt x="1667598" y="366343"/>
                  </a:lnTo>
                  <a:lnTo>
                    <a:pt x="1622382" y="378818"/>
                  </a:lnTo>
                  <a:lnTo>
                    <a:pt x="1575355" y="386504"/>
                  </a:lnTo>
                  <a:lnTo>
                    <a:pt x="1526794" y="389128"/>
                  </a:lnTo>
                  <a:lnTo>
                    <a:pt x="1478259" y="386504"/>
                  </a:lnTo>
                  <a:lnTo>
                    <a:pt x="1431257" y="378818"/>
                  </a:lnTo>
                  <a:lnTo>
                    <a:pt x="1386063" y="366343"/>
                  </a:lnTo>
                  <a:lnTo>
                    <a:pt x="1342955" y="349357"/>
                  </a:lnTo>
                  <a:lnTo>
                    <a:pt x="1302210" y="328133"/>
                  </a:lnTo>
                  <a:lnTo>
                    <a:pt x="1264103" y="302948"/>
                  </a:lnTo>
                  <a:lnTo>
                    <a:pt x="1228914" y="274077"/>
                  </a:lnTo>
                  <a:lnTo>
                    <a:pt x="1196917" y="241795"/>
                  </a:lnTo>
                  <a:lnTo>
                    <a:pt x="1168390" y="206378"/>
                  </a:lnTo>
                  <a:lnTo>
                    <a:pt x="1143611" y="168100"/>
                  </a:lnTo>
                  <a:lnTo>
                    <a:pt x="1122855" y="127238"/>
                  </a:lnTo>
                  <a:lnTo>
                    <a:pt x="1106400" y="84067"/>
                  </a:lnTo>
                  <a:lnTo>
                    <a:pt x="1094524" y="38862"/>
                  </a:lnTo>
                  <a:lnTo>
                    <a:pt x="1090587" y="0"/>
                  </a:lnTo>
                  <a:lnTo>
                    <a:pt x="0" y="0"/>
                  </a:lnTo>
                  <a:lnTo>
                    <a:pt x="0" y="2045970"/>
                  </a:lnTo>
                  <a:lnTo>
                    <a:pt x="12192000" y="2045970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000000">
                <a:alpha val="5215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155953" y="3086100"/>
              <a:ext cx="741680" cy="737235"/>
            </a:xfrm>
            <a:custGeom>
              <a:avLst/>
              <a:gdLst/>
              <a:ahLst/>
              <a:cxnLst/>
              <a:rect l="l" t="t" r="r" b="b"/>
              <a:pathLst>
                <a:path w="741680" h="737235">
                  <a:moveTo>
                    <a:pt x="370713" y="0"/>
                  </a:moveTo>
                  <a:lnTo>
                    <a:pt x="324214" y="2870"/>
                  </a:lnTo>
                  <a:lnTo>
                    <a:pt x="279438" y="11253"/>
                  </a:lnTo>
                  <a:lnTo>
                    <a:pt x="236733" y="24802"/>
                  </a:lnTo>
                  <a:lnTo>
                    <a:pt x="196445" y="43171"/>
                  </a:lnTo>
                  <a:lnTo>
                    <a:pt x="158923" y="66016"/>
                  </a:lnTo>
                  <a:lnTo>
                    <a:pt x="124513" y="92990"/>
                  </a:lnTo>
                  <a:lnTo>
                    <a:pt x="93564" y="123749"/>
                  </a:lnTo>
                  <a:lnTo>
                    <a:pt x="66423" y="157946"/>
                  </a:lnTo>
                  <a:lnTo>
                    <a:pt x="43437" y="195237"/>
                  </a:lnTo>
                  <a:lnTo>
                    <a:pt x="24955" y="235276"/>
                  </a:lnTo>
                  <a:lnTo>
                    <a:pt x="11322" y="277718"/>
                  </a:lnTo>
                  <a:lnTo>
                    <a:pt x="2888" y="322216"/>
                  </a:lnTo>
                  <a:lnTo>
                    <a:pt x="0" y="368426"/>
                  </a:lnTo>
                  <a:lnTo>
                    <a:pt x="2888" y="414637"/>
                  </a:lnTo>
                  <a:lnTo>
                    <a:pt x="11322" y="459135"/>
                  </a:lnTo>
                  <a:lnTo>
                    <a:pt x="24955" y="501577"/>
                  </a:lnTo>
                  <a:lnTo>
                    <a:pt x="43437" y="541616"/>
                  </a:lnTo>
                  <a:lnTo>
                    <a:pt x="66423" y="578907"/>
                  </a:lnTo>
                  <a:lnTo>
                    <a:pt x="93564" y="613104"/>
                  </a:lnTo>
                  <a:lnTo>
                    <a:pt x="124513" y="643863"/>
                  </a:lnTo>
                  <a:lnTo>
                    <a:pt x="158923" y="670837"/>
                  </a:lnTo>
                  <a:lnTo>
                    <a:pt x="196445" y="693682"/>
                  </a:lnTo>
                  <a:lnTo>
                    <a:pt x="236733" y="712051"/>
                  </a:lnTo>
                  <a:lnTo>
                    <a:pt x="279438" y="725600"/>
                  </a:lnTo>
                  <a:lnTo>
                    <a:pt x="324214" y="733983"/>
                  </a:lnTo>
                  <a:lnTo>
                    <a:pt x="370713" y="736854"/>
                  </a:lnTo>
                  <a:lnTo>
                    <a:pt x="417211" y="733983"/>
                  </a:lnTo>
                  <a:lnTo>
                    <a:pt x="461987" y="725600"/>
                  </a:lnTo>
                  <a:lnTo>
                    <a:pt x="504692" y="712051"/>
                  </a:lnTo>
                  <a:lnTo>
                    <a:pt x="544980" y="693682"/>
                  </a:lnTo>
                  <a:lnTo>
                    <a:pt x="582502" y="670837"/>
                  </a:lnTo>
                  <a:lnTo>
                    <a:pt x="616912" y="643863"/>
                  </a:lnTo>
                  <a:lnTo>
                    <a:pt x="647861" y="613104"/>
                  </a:lnTo>
                  <a:lnTo>
                    <a:pt x="675002" y="578907"/>
                  </a:lnTo>
                  <a:lnTo>
                    <a:pt x="697988" y="541616"/>
                  </a:lnTo>
                  <a:lnTo>
                    <a:pt x="716470" y="501577"/>
                  </a:lnTo>
                  <a:lnTo>
                    <a:pt x="730103" y="459135"/>
                  </a:lnTo>
                  <a:lnTo>
                    <a:pt x="738537" y="414637"/>
                  </a:lnTo>
                  <a:lnTo>
                    <a:pt x="741426" y="368426"/>
                  </a:lnTo>
                  <a:lnTo>
                    <a:pt x="738537" y="322216"/>
                  </a:lnTo>
                  <a:lnTo>
                    <a:pt x="730103" y="277718"/>
                  </a:lnTo>
                  <a:lnTo>
                    <a:pt x="716470" y="235276"/>
                  </a:lnTo>
                  <a:lnTo>
                    <a:pt x="697988" y="195237"/>
                  </a:lnTo>
                  <a:lnTo>
                    <a:pt x="675002" y="157946"/>
                  </a:lnTo>
                  <a:lnTo>
                    <a:pt x="647861" y="123749"/>
                  </a:lnTo>
                  <a:lnTo>
                    <a:pt x="616912" y="92990"/>
                  </a:lnTo>
                  <a:lnTo>
                    <a:pt x="582502" y="66016"/>
                  </a:lnTo>
                  <a:lnTo>
                    <a:pt x="544980" y="43171"/>
                  </a:lnTo>
                  <a:lnTo>
                    <a:pt x="504692" y="24802"/>
                  </a:lnTo>
                  <a:lnTo>
                    <a:pt x="461987" y="11253"/>
                  </a:lnTo>
                  <a:lnTo>
                    <a:pt x="417211" y="2870"/>
                  </a:lnTo>
                  <a:lnTo>
                    <a:pt x="37071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930402" y="3151377"/>
            <a:ext cx="1193800" cy="21856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780" algn="ctr">
              <a:lnSpc>
                <a:spcPct val="100000"/>
              </a:lnSpc>
              <a:spcBef>
                <a:spcPts val="100"/>
              </a:spcBef>
            </a:pPr>
            <a:r>
              <a:rPr sz="3600" spc="-50" dirty="0">
                <a:solidFill>
                  <a:srgbClr val="15468F"/>
                </a:solidFill>
                <a:latin typeface="Arial Black"/>
                <a:cs typeface="Arial Black"/>
              </a:rPr>
              <a:t>1</a:t>
            </a:r>
            <a:endParaRPr sz="3600">
              <a:latin typeface="Arial Black"/>
              <a:cs typeface="Arial Black"/>
            </a:endParaRPr>
          </a:p>
          <a:p>
            <a:pPr marL="12700" marR="5080" indent="-1270" algn="ctr">
              <a:lnSpc>
                <a:spcPct val="90000"/>
              </a:lnSpc>
              <a:spcBef>
                <a:spcPts val="2315"/>
              </a:spcBef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Live</a:t>
            </a:r>
            <a:r>
              <a:rPr sz="24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50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longer</a:t>
            </a:r>
            <a:r>
              <a:rPr sz="24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50" dirty="0">
                <a:solidFill>
                  <a:srgbClr val="FFFFFF"/>
                </a:solidFill>
                <a:latin typeface="Arial"/>
                <a:cs typeface="Arial"/>
              </a:rPr>
              <a:t>&amp;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healthier 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life</a:t>
            </a:r>
            <a:endParaRPr sz="24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478529" y="3086100"/>
            <a:ext cx="741680" cy="737235"/>
          </a:xfrm>
          <a:custGeom>
            <a:avLst/>
            <a:gdLst/>
            <a:ahLst/>
            <a:cxnLst/>
            <a:rect l="l" t="t" r="r" b="b"/>
            <a:pathLst>
              <a:path w="741679" h="737235">
                <a:moveTo>
                  <a:pt x="370713" y="0"/>
                </a:moveTo>
                <a:lnTo>
                  <a:pt x="324214" y="2870"/>
                </a:lnTo>
                <a:lnTo>
                  <a:pt x="279438" y="11253"/>
                </a:lnTo>
                <a:lnTo>
                  <a:pt x="236733" y="24802"/>
                </a:lnTo>
                <a:lnTo>
                  <a:pt x="196445" y="43171"/>
                </a:lnTo>
                <a:lnTo>
                  <a:pt x="158923" y="66016"/>
                </a:lnTo>
                <a:lnTo>
                  <a:pt x="124513" y="92990"/>
                </a:lnTo>
                <a:lnTo>
                  <a:pt x="93564" y="123749"/>
                </a:lnTo>
                <a:lnTo>
                  <a:pt x="66423" y="157946"/>
                </a:lnTo>
                <a:lnTo>
                  <a:pt x="43437" y="195237"/>
                </a:lnTo>
                <a:lnTo>
                  <a:pt x="24955" y="235276"/>
                </a:lnTo>
                <a:lnTo>
                  <a:pt x="11322" y="277718"/>
                </a:lnTo>
                <a:lnTo>
                  <a:pt x="2888" y="322216"/>
                </a:lnTo>
                <a:lnTo>
                  <a:pt x="0" y="368426"/>
                </a:lnTo>
                <a:lnTo>
                  <a:pt x="2888" y="414637"/>
                </a:lnTo>
                <a:lnTo>
                  <a:pt x="11322" y="459135"/>
                </a:lnTo>
                <a:lnTo>
                  <a:pt x="24955" y="501577"/>
                </a:lnTo>
                <a:lnTo>
                  <a:pt x="43437" y="541616"/>
                </a:lnTo>
                <a:lnTo>
                  <a:pt x="66423" y="578907"/>
                </a:lnTo>
                <a:lnTo>
                  <a:pt x="93564" y="613104"/>
                </a:lnTo>
                <a:lnTo>
                  <a:pt x="124513" y="643863"/>
                </a:lnTo>
                <a:lnTo>
                  <a:pt x="158923" y="670837"/>
                </a:lnTo>
                <a:lnTo>
                  <a:pt x="196445" y="693682"/>
                </a:lnTo>
                <a:lnTo>
                  <a:pt x="236733" y="712051"/>
                </a:lnTo>
                <a:lnTo>
                  <a:pt x="279438" y="725600"/>
                </a:lnTo>
                <a:lnTo>
                  <a:pt x="324214" y="733983"/>
                </a:lnTo>
                <a:lnTo>
                  <a:pt x="370713" y="736854"/>
                </a:lnTo>
                <a:lnTo>
                  <a:pt x="417211" y="733983"/>
                </a:lnTo>
                <a:lnTo>
                  <a:pt x="461987" y="725600"/>
                </a:lnTo>
                <a:lnTo>
                  <a:pt x="504692" y="712051"/>
                </a:lnTo>
                <a:lnTo>
                  <a:pt x="544980" y="693682"/>
                </a:lnTo>
                <a:lnTo>
                  <a:pt x="582502" y="670837"/>
                </a:lnTo>
                <a:lnTo>
                  <a:pt x="616912" y="643863"/>
                </a:lnTo>
                <a:lnTo>
                  <a:pt x="647861" y="613104"/>
                </a:lnTo>
                <a:lnTo>
                  <a:pt x="675002" y="578907"/>
                </a:lnTo>
                <a:lnTo>
                  <a:pt x="697988" y="541616"/>
                </a:lnTo>
                <a:lnTo>
                  <a:pt x="716470" y="501577"/>
                </a:lnTo>
                <a:lnTo>
                  <a:pt x="730103" y="459135"/>
                </a:lnTo>
                <a:lnTo>
                  <a:pt x="738537" y="414637"/>
                </a:lnTo>
                <a:lnTo>
                  <a:pt x="741426" y="368426"/>
                </a:lnTo>
                <a:lnTo>
                  <a:pt x="738537" y="322216"/>
                </a:lnTo>
                <a:lnTo>
                  <a:pt x="730103" y="277718"/>
                </a:lnTo>
                <a:lnTo>
                  <a:pt x="716470" y="235276"/>
                </a:lnTo>
                <a:lnTo>
                  <a:pt x="697988" y="195237"/>
                </a:lnTo>
                <a:lnTo>
                  <a:pt x="675002" y="157946"/>
                </a:lnTo>
                <a:lnTo>
                  <a:pt x="647861" y="123749"/>
                </a:lnTo>
                <a:lnTo>
                  <a:pt x="616912" y="92990"/>
                </a:lnTo>
                <a:lnTo>
                  <a:pt x="582502" y="66016"/>
                </a:lnTo>
                <a:lnTo>
                  <a:pt x="544980" y="43171"/>
                </a:lnTo>
                <a:lnTo>
                  <a:pt x="504692" y="24802"/>
                </a:lnTo>
                <a:lnTo>
                  <a:pt x="461987" y="11253"/>
                </a:lnTo>
                <a:lnTo>
                  <a:pt x="417211" y="2870"/>
                </a:lnTo>
                <a:lnTo>
                  <a:pt x="37071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3040888" y="3151377"/>
            <a:ext cx="1619885" cy="21856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510" algn="ctr">
              <a:lnSpc>
                <a:spcPct val="100000"/>
              </a:lnSpc>
              <a:spcBef>
                <a:spcPts val="100"/>
              </a:spcBef>
            </a:pPr>
            <a:r>
              <a:rPr sz="3600" spc="-50" dirty="0">
                <a:solidFill>
                  <a:srgbClr val="15468F"/>
                </a:solidFill>
                <a:latin typeface="Arial Black"/>
                <a:cs typeface="Arial Black"/>
              </a:rPr>
              <a:t>2</a:t>
            </a:r>
            <a:endParaRPr sz="3600">
              <a:latin typeface="Arial Black"/>
              <a:cs typeface="Arial Black"/>
            </a:endParaRPr>
          </a:p>
          <a:p>
            <a:pPr marL="12700" marR="5080" indent="-1270" algn="ctr">
              <a:lnSpc>
                <a:spcPct val="90000"/>
              </a:lnSpc>
              <a:spcBef>
                <a:spcPts val="2315"/>
              </a:spcBef>
            </a:pP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Avoid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diabetes</a:t>
            </a:r>
            <a:r>
              <a:rPr sz="24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or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prediabetes altogether</a:t>
            </a:r>
            <a:endParaRPr sz="24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329171" y="3086100"/>
            <a:ext cx="741045" cy="737235"/>
          </a:xfrm>
          <a:custGeom>
            <a:avLst/>
            <a:gdLst/>
            <a:ahLst/>
            <a:cxnLst/>
            <a:rect l="l" t="t" r="r" b="b"/>
            <a:pathLst>
              <a:path w="741045" h="737235">
                <a:moveTo>
                  <a:pt x="370332" y="0"/>
                </a:moveTo>
                <a:lnTo>
                  <a:pt x="323889" y="2870"/>
                </a:lnTo>
                <a:lnTo>
                  <a:pt x="279166" y="11253"/>
                </a:lnTo>
                <a:lnTo>
                  <a:pt x="236507" y="24802"/>
                </a:lnTo>
                <a:lnTo>
                  <a:pt x="196263" y="43171"/>
                </a:lnTo>
                <a:lnTo>
                  <a:pt x="158779" y="66016"/>
                </a:lnTo>
                <a:lnTo>
                  <a:pt x="124403" y="92990"/>
                </a:lnTo>
                <a:lnTo>
                  <a:pt x="93483" y="123749"/>
                </a:lnTo>
                <a:lnTo>
                  <a:pt x="66367" y="157946"/>
                </a:lnTo>
                <a:lnTo>
                  <a:pt x="43401" y="195237"/>
                </a:lnTo>
                <a:lnTo>
                  <a:pt x="24934" y="235276"/>
                </a:lnTo>
                <a:lnTo>
                  <a:pt x="11313" y="277718"/>
                </a:lnTo>
                <a:lnTo>
                  <a:pt x="2886" y="322216"/>
                </a:lnTo>
                <a:lnTo>
                  <a:pt x="0" y="368426"/>
                </a:lnTo>
                <a:lnTo>
                  <a:pt x="2886" y="414637"/>
                </a:lnTo>
                <a:lnTo>
                  <a:pt x="11313" y="459135"/>
                </a:lnTo>
                <a:lnTo>
                  <a:pt x="24934" y="501577"/>
                </a:lnTo>
                <a:lnTo>
                  <a:pt x="43401" y="541616"/>
                </a:lnTo>
                <a:lnTo>
                  <a:pt x="66367" y="578907"/>
                </a:lnTo>
                <a:lnTo>
                  <a:pt x="93483" y="613104"/>
                </a:lnTo>
                <a:lnTo>
                  <a:pt x="124403" y="643863"/>
                </a:lnTo>
                <a:lnTo>
                  <a:pt x="158779" y="670837"/>
                </a:lnTo>
                <a:lnTo>
                  <a:pt x="196263" y="693682"/>
                </a:lnTo>
                <a:lnTo>
                  <a:pt x="236507" y="712051"/>
                </a:lnTo>
                <a:lnTo>
                  <a:pt x="279166" y="725600"/>
                </a:lnTo>
                <a:lnTo>
                  <a:pt x="323889" y="733983"/>
                </a:lnTo>
                <a:lnTo>
                  <a:pt x="370332" y="736854"/>
                </a:lnTo>
                <a:lnTo>
                  <a:pt x="416774" y="733983"/>
                </a:lnTo>
                <a:lnTo>
                  <a:pt x="461497" y="725600"/>
                </a:lnTo>
                <a:lnTo>
                  <a:pt x="504156" y="712051"/>
                </a:lnTo>
                <a:lnTo>
                  <a:pt x="544400" y="693682"/>
                </a:lnTo>
                <a:lnTo>
                  <a:pt x="581884" y="670837"/>
                </a:lnTo>
                <a:lnTo>
                  <a:pt x="616260" y="643863"/>
                </a:lnTo>
                <a:lnTo>
                  <a:pt x="647180" y="613104"/>
                </a:lnTo>
                <a:lnTo>
                  <a:pt x="674296" y="578907"/>
                </a:lnTo>
                <a:lnTo>
                  <a:pt x="697262" y="541616"/>
                </a:lnTo>
                <a:lnTo>
                  <a:pt x="715729" y="501577"/>
                </a:lnTo>
                <a:lnTo>
                  <a:pt x="729350" y="459135"/>
                </a:lnTo>
                <a:lnTo>
                  <a:pt x="737777" y="414637"/>
                </a:lnTo>
                <a:lnTo>
                  <a:pt x="740664" y="368426"/>
                </a:lnTo>
                <a:lnTo>
                  <a:pt x="737777" y="322216"/>
                </a:lnTo>
                <a:lnTo>
                  <a:pt x="729350" y="277718"/>
                </a:lnTo>
                <a:lnTo>
                  <a:pt x="715729" y="235276"/>
                </a:lnTo>
                <a:lnTo>
                  <a:pt x="697262" y="195237"/>
                </a:lnTo>
                <a:lnTo>
                  <a:pt x="674296" y="157946"/>
                </a:lnTo>
                <a:lnTo>
                  <a:pt x="647180" y="123749"/>
                </a:lnTo>
                <a:lnTo>
                  <a:pt x="616260" y="92990"/>
                </a:lnTo>
                <a:lnTo>
                  <a:pt x="581884" y="66016"/>
                </a:lnTo>
                <a:lnTo>
                  <a:pt x="544400" y="43171"/>
                </a:lnTo>
                <a:lnTo>
                  <a:pt x="504156" y="24802"/>
                </a:lnTo>
                <a:lnTo>
                  <a:pt x="461497" y="11253"/>
                </a:lnTo>
                <a:lnTo>
                  <a:pt x="416774" y="2870"/>
                </a:lnTo>
                <a:lnTo>
                  <a:pt x="37033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5662929" y="3151377"/>
            <a:ext cx="2110105" cy="21856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9525" algn="ctr">
              <a:lnSpc>
                <a:spcPct val="100000"/>
              </a:lnSpc>
              <a:spcBef>
                <a:spcPts val="100"/>
              </a:spcBef>
            </a:pPr>
            <a:r>
              <a:rPr sz="3600" spc="-50" dirty="0">
                <a:solidFill>
                  <a:srgbClr val="15468F"/>
                </a:solidFill>
                <a:latin typeface="Arial Black"/>
                <a:cs typeface="Arial Black"/>
              </a:rPr>
              <a:t>3</a:t>
            </a:r>
            <a:endParaRPr sz="3600">
              <a:latin typeface="Arial Black"/>
              <a:cs typeface="Arial Black"/>
            </a:endParaRPr>
          </a:p>
          <a:p>
            <a:pPr marL="258445" marR="250190" indent="635" algn="ctr">
              <a:lnSpc>
                <a:spcPct val="90000"/>
              </a:lnSpc>
              <a:spcBef>
                <a:spcPts val="2315"/>
              </a:spcBef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Treat</a:t>
            </a:r>
            <a:r>
              <a:rPr sz="2400" spc="-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your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prediabetes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or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diabetes;</a:t>
            </a:r>
            <a:endParaRPr sz="2400">
              <a:latin typeface="Arial"/>
              <a:cs typeface="Arial"/>
            </a:endParaRPr>
          </a:p>
          <a:p>
            <a:pPr algn="ctr">
              <a:lnSpc>
                <a:spcPts val="2590"/>
              </a:lnSpc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even</a:t>
            </a:r>
            <a:r>
              <a:rPr sz="24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reverse</a:t>
            </a:r>
            <a:r>
              <a:rPr sz="24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it!</a:t>
            </a:r>
            <a:endParaRPr sz="24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9392411" y="3086100"/>
            <a:ext cx="741680" cy="737235"/>
          </a:xfrm>
          <a:custGeom>
            <a:avLst/>
            <a:gdLst/>
            <a:ahLst/>
            <a:cxnLst/>
            <a:rect l="l" t="t" r="r" b="b"/>
            <a:pathLst>
              <a:path w="741679" h="737235">
                <a:moveTo>
                  <a:pt x="370713" y="0"/>
                </a:moveTo>
                <a:lnTo>
                  <a:pt x="324214" y="2870"/>
                </a:lnTo>
                <a:lnTo>
                  <a:pt x="279438" y="11253"/>
                </a:lnTo>
                <a:lnTo>
                  <a:pt x="236733" y="24802"/>
                </a:lnTo>
                <a:lnTo>
                  <a:pt x="196445" y="43171"/>
                </a:lnTo>
                <a:lnTo>
                  <a:pt x="158923" y="66016"/>
                </a:lnTo>
                <a:lnTo>
                  <a:pt x="124513" y="92990"/>
                </a:lnTo>
                <a:lnTo>
                  <a:pt x="93564" y="123749"/>
                </a:lnTo>
                <a:lnTo>
                  <a:pt x="66423" y="157946"/>
                </a:lnTo>
                <a:lnTo>
                  <a:pt x="43437" y="195237"/>
                </a:lnTo>
                <a:lnTo>
                  <a:pt x="24955" y="235276"/>
                </a:lnTo>
                <a:lnTo>
                  <a:pt x="11322" y="277718"/>
                </a:lnTo>
                <a:lnTo>
                  <a:pt x="2888" y="322216"/>
                </a:lnTo>
                <a:lnTo>
                  <a:pt x="0" y="368426"/>
                </a:lnTo>
                <a:lnTo>
                  <a:pt x="2888" y="414637"/>
                </a:lnTo>
                <a:lnTo>
                  <a:pt x="11322" y="459135"/>
                </a:lnTo>
                <a:lnTo>
                  <a:pt x="24955" y="501577"/>
                </a:lnTo>
                <a:lnTo>
                  <a:pt x="43437" y="541616"/>
                </a:lnTo>
                <a:lnTo>
                  <a:pt x="66423" y="578907"/>
                </a:lnTo>
                <a:lnTo>
                  <a:pt x="93564" y="613104"/>
                </a:lnTo>
                <a:lnTo>
                  <a:pt x="124513" y="643863"/>
                </a:lnTo>
                <a:lnTo>
                  <a:pt x="158923" y="670837"/>
                </a:lnTo>
                <a:lnTo>
                  <a:pt x="196445" y="693682"/>
                </a:lnTo>
                <a:lnTo>
                  <a:pt x="236733" y="712051"/>
                </a:lnTo>
                <a:lnTo>
                  <a:pt x="279438" y="725600"/>
                </a:lnTo>
                <a:lnTo>
                  <a:pt x="324214" y="733983"/>
                </a:lnTo>
                <a:lnTo>
                  <a:pt x="370713" y="736854"/>
                </a:lnTo>
                <a:lnTo>
                  <a:pt x="417211" y="733983"/>
                </a:lnTo>
                <a:lnTo>
                  <a:pt x="461987" y="725600"/>
                </a:lnTo>
                <a:lnTo>
                  <a:pt x="504692" y="712051"/>
                </a:lnTo>
                <a:lnTo>
                  <a:pt x="544980" y="693682"/>
                </a:lnTo>
                <a:lnTo>
                  <a:pt x="582502" y="670837"/>
                </a:lnTo>
                <a:lnTo>
                  <a:pt x="616912" y="643863"/>
                </a:lnTo>
                <a:lnTo>
                  <a:pt x="647861" y="613104"/>
                </a:lnTo>
                <a:lnTo>
                  <a:pt x="675002" y="578907"/>
                </a:lnTo>
                <a:lnTo>
                  <a:pt x="697988" y="541616"/>
                </a:lnTo>
                <a:lnTo>
                  <a:pt x="716470" y="501577"/>
                </a:lnTo>
                <a:lnTo>
                  <a:pt x="730103" y="459135"/>
                </a:lnTo>
                <a:lnTo>
                  <a:pt x="738537" y="414637"/>
                </a:lnTo>
                <a:lnTo>
                  <a:pt x="741426" y="368426"/>
                </a:lnTo>
                <a:lnTo>
                  <a:pt x="738537" y="322216"/>
                </a:lnTo>
                <a:lnTo>
                  <a:pt x="730103" y="277718"/>
                </a:lnTo>
                <a:lnTo>
                  <a:pt x="716470" y="235276"/>
                </a:lnTo>
                <a:lnTo>
                  <a:pt x="697988" y="195237"/>
                </a:lnTo>
                <a:lnTo>
                  <a:pt x="675002" y="157946"/>
                </a:lnTo>
                <a:lnTo>
                  <a:pt x="647861" y="123749"/>
                </a:lnTo>
                <a:lnTo>
                  <a:pt x="616912" y="92990"/>
                </a:lnTo>
                <a:lnTo>
                  <a:pt x="582502" y="66016"/>
                </a:lnTo>
                <a:lnTo>
                  <a:pt x="544980" y="43171"/>
                </a:lnTo>
                <a:lnTo>
                  <a:pt x="504692" y="24802"/>
                </a:lnTo>
                <a:lnTo>
                  <a:pt x="461987" y="11253"/>
                </a:lnTo>
                <a:lnTo>
                  <a:pt x="417211" y="2870"/>
                </a:lnTo>
                <a:lnTo>
                  <a:pt x="37071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8793480" y="3151377"/>
            <a:ext cx="1940560" cy="21856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15" algn="ctr">
              <a:lnSpc>
                <a:spcPct val="100000"/>
              </a:lnSpc>
              <a:spcBef>
                <a:spcPts val="100"/>
              </a:spcBef>
            </a:pPr>
            <a:r>
              <a:rPr sz="3600" spc="-50" dirty="0">
                <a:solidFill>
                  <a:srgbClr val="15468F"/>
                </a:solidFill>
                <a:latin typeface="Arial Black"/>
                <a:cs typeface="Arial Black"/>
              </a:rPr>
              <a:t>4</a:t>
            </a:r>
            <a:endParaRPr sz="3600">
              <a:latin typeface="Arial Black"/>
              <a:cs typeface="Arial Black"/>
            </a:endParaRPr>
          </a:p>
          <a:p>
            <a:pPr marL="12700" marR="5080" algn="ctr">
              <a:lnSpc>
                <a:spcPct val="90000"/>
              </a:lnSpc>
              <a:spcBef>
                <a:spcPts val="2315"/>
              </a:spcBef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Reduce</a:t>
            </a:r>
            <a:r>
              <a:rPr sz="24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future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medical</a:t>
            </a:r>
            <a:r>
              <a:rPr sz="24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50" dirty="0">
                <a:solidFill>
                  <a:srgbClr val="FFFFFF"/>
                </a:solidFill>
                <a:latin typeface="Arial"/>
                <a:cs typeface="Arial"/>
              </a:rPr>
              <a:t>&amp;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insurance expenses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17" name="object 1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589257" y="184404"/>
            <a:ext cx="374142" cy="373380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11674093" y="264667"/>
            <a:ext cx="1949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FFC000"/>
                </a:solidFill>
                <a:latin typeface="Arial"/>
                <a:cs typeface="Arial"/>
              </a:rPr>
              <a:t>19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19" name="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083290" y="5804915"/>
            <a:ext cx="918209" cy="91973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6858"/>
            <a:ext cx="12192000" cy="6851650"/>
            <a:chOff x="0" y="6858"/>
            <a:chExt cx="12192000" cy="68516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063161" y="5661472"/>
              <a:ext cx="851786" cy="81038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6858"/>
              <a:ext cx="12192000" cy="685113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6858"/>
              <a:ext cx="12192000" cy="6851142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68883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125" dirty="0"/>
              <a:t>What</a:t>
            </a:r>
            <a:r>
              <a:rPr sz="4400" spc="-290" dirty="0"/>
              <a:t> </a:t>
            </a:r>
            <a:r>
              <a:rPr sz="4400" spc="-95" dirty="0"/>
              <a:t>is</a:t>
            </a:r>
            <a:r>
              <a:rPr sz="4400" spc="-285" dirty="0"/>
              <a:t> </a:t>
            </a:r>
            <a:r>
              <a:rPr sz="4400" spc="-130" dirty="0"/>
              <a:t>Diabetes?</a:t>
            </a:r>
            <a:endParaRPr sz="4400"/>
          </a:p>
        </p:txBody>
      </p:sp>
      <p:sp>
        <p:nvSpPr>
          <p:cNvPr id="7" name="object 7"/>
          <p:cNvSpPr/>
          <p:nvPr/>
        </p:nvSpPr>
        <p:spPr>
          <a:xfrm>
            <a:off x="509016" y="6284214"/>
            <a:ext cx="11683365" cy="574040"/>
          </a:xfrm>
          <a:custGeom>
            <a:avLst/>
            <a:gdLst/>
            <a:ahLst/>
            <a:cxnLst/>
            <a:rect l="l" t="t" r="r" b="b"/>
            <a:pathLst>
              <a:path w="11683365" h="574040">
                <a:moveTo>
                  <a:pt x="11682984" y="0"/>
                </a:moveTo>
                <a:lnTo>
                  <a:pt x="11573560" y="24520"/>
                </a:lnTo>
                <a:lnTo>
                  <a:pt x="11497402" y="40475"/>
                </a:lnTo>
                <a:lnTo>
                  <a:pt x="11418737" y="56121"/>
                </a:lnTo>
                <a:lnTo>
                  <a:pt x="11337618" y="71461"/>
                </a:lnTo>
                <a:lnTo>
                  <a:pt x="11254094" y="86497"/>
                </a:lnTo>
                <a:lnTo>
                  <a:pt x="11168219" y="101233"/>
                </a:lnTo>
                <a:lnTo>
                  <a:pt x="11080043" y="115671"/>
                </a:lnTo>
                <a:lnTo>
                  <a:pt x="10989618" y="129815"/>
                </a:lnTo>
                <a:lnTo>
                  <a:pt x="10896996" y="143667"/>
                </a:lnTo>
                <a:lnTo>
                  <a:pt x="10802228" y="157231"/>
                </a:lnTo>
                <a:lnTo>
                  <a:pt x="10705365" y="170509"/>
                </a:lnTo>
                <a:lnTo>
                  <a:pt x="10606461" y="183505"/>
                </a:lnTo>
                <a:lnTo>
                  <a:pt x="10505565" y="196221"/>
                </a:lnTo>
                <a:lnTo>
                  <a:pt x="10402729" y="208661"/>
                </a:lnTo>
                <a:lnTo>
                  <a:pt x="10244952" y="226809"/>
                </a:lnTo>
                <a:lnTo>
                  <a:pt x="10083101" y="244352"/>
                </a:lnTo>
                <a:lnTo>
                  <a:pt x="9917350" y="261300"/>
                </a:lnTo>
                <a:lnTo>
                  <a:pt x="9747874" y="277662"/>
                </a:lnTo>
                <a:lnTo>
                  <a:pt x="9574846" y="293450"/>
                </a:lnTo>
                <a:lnTo>
                  <a:pt x="9398440" y="308674"/>
                </a:lnTo>
                <a:lnTo>
                  <a:pt x="9218830" y="323342"/>
                </a:lnTo>
                <a:lnTo>
                  <a:pt x="8974668" y="342056"/>
                </a:lnTo>
                <a:lnTo>
                  <a:pt x="8725533" y="359825"/>
                </a:lnTo>
                <a:lnTo>
                  <a:pt x="8471836" y="376674"/>
                </a:lnTo>
                <a:lnTo>
                  <a:pt x="8213992" y="392628"/>
                </a:lnTo>
                <a:lnTo>
                  <a:pt x="7952411" y="407710"/>
                </a:lnTo>
                <a:lnTo>
                  <a:pt x="7620811" y="425372"/>
                </a:lnTo>
                <a:lnTo>
                  <a:pt x="7284823" y="441757"/>
                </a:lnTo>
                <a:lnTo>
                  <a:pt x="6945255" y="456910"/>
                </a:lnTo>
                <a:lnTo>
                  <a:pt x="6602911" y="470880"/>
                </a:lnTo>
                <a:lnTo>
                  <a:pt x="6189569" y="486146"/>
                </a:lnTo>
                <a:lnTo>
                  <a:pt x="5774783" y="499855"/>
                </a:lnTo>
                <a:lnTo>
                  <a:pt x="5290899" y="513990"/>
                </a:lnTo>
                <a:lnTo>
                  <a:pt x="4740639" y="527850"/>
                </a:lnTo>
                <a:lnTo>
                  <a:pt x="4196475" y="539447"/>
                </a:lnTo>
                <a:lnTo>
                  <a:pt x="3595687" y="550026"/>
                </a:lnTo>
                <a:lnTo>
                  <a:pt x="2884395" y="559795"/>
                </a:lnTo>
                <a:lnTo>
                  <a:pt x="2087464" y="567500"/>
                </a:lnTo>
                <a:lnTo>
                  <a:pt x="1191534" y="572433"/>
                </a:lnTo>
                <a:lnTo>
                  <a:pt x="0" y="573493"/>
                </a:lnTo>
                <a:lnTo>
                  <a:pt x="11682984" y="573493"/>
                </a:lnTo>
                <a:lnTo>
                  <a:pt x="11682984" y="0"/>
                </a:lnTo>
                <a:close/>
              </a:path>
            </a:pathLst>
          </a:custGeom>
          <a:solidFill>
            <a:srgbClr val="FFFFFF">
              <a:alpha val="45881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781558" y="1934717"/>
            <a:ext cx="9090660" cy="395160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275"/>
              </a:lnSpc>
              <a:spcBef>
                <a:spcPts val="100"/>
              </a:spcBef>
            </a:pPr>
            <a:r>
              <a:rPr sz="2800" b="1" dirty="0">
                <a:solidFill>
                  <a:srgbClr val="404040"/>
                </a:solidFill>
                <a:latin typeface="Arial"/>
                <a:cs typeface="Arial"/>
              </a:rPr>
              <a:t>Diabetes</a:t>
            </a:r>
            <a:r>
              <a:rPr sz="2800" b="1" spc="-7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is</a:t>
            </a:r>
            <a:r>
              <a:rPr sz="2800" spc="-8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2800" spc="-8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chronic</a:t>
            </a:r>
            <a:r>
              <a:rPr sz="2800" spc="-7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condition</a:t>
            </a:r>
            <a:r>
              <a:rPr sz="2800" spc="-8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spc="-20" dirty="0">
                <a:solidFill>
                  <a:srgbClr val="404040"/>
                </a:solidFill>
                <a:latin typeface="Arial"/>
                <a:cs typeface="Arial"/>
              </a:rPr>
              <a:t>that</a:t>
            </a:r>
            <a:endParaRPr sz="2800">
              <a:latin typeface="Arial"/>
              <a:cs typeface="Arial"/>
            </a:endParaRPr>
          </a:p>
          <a:p>
            <a:pPr marL="12700" marR="1706245">
              <a:lnSpc>
                <a:spcPts val="3190"/>
              </a:lnSpc>
              <a:spcBef>
                <a:spcPts val="165"/>
              </a:spcBef>
            </a:pP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affects</a:t>
            </a:r>
            <a:r>
              <a:rPr sz="2800" spc="-8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how</a:t>
            </a:r>
            <a:r>
              <a:rPr sz="2800" spc="-6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your</a:t>
            </a:r>
            <a:r>
              <a:rPr sz="2800" spc="-6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body</a:t>
            </a:r>
            <a:r>
              <a:rPr sz="2800" spc="-6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turns</a:t>
            </a:r>
            <a:r>
              <a:rPr sz="2800" spc="-6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food</a:t>
            </a:r>
            <a:r>
              <a:rPr sz="2800" spc="-6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into</a:t>
            </a:r>
            <a:r>
              <a:rPr sz="2800" spc="-6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404040"/>
                </a:solidFill>
                <a:latin typeface="Arial"/>
                <a:cs typeface="Arial"/>
              </a:rPr>
              <a:t>energy. </a:t>
            </a: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People</a:t>
            </a:r>
            <a:r>
              <a:rPr sz="2800" spc="-8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with</a:t>
            </a:r>
            <a:r>
              <a:rPr sz="2800" spc="-8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diabetes</a:t>
            </a:r>
            <a:r>
              <a:rPr sz="2800" spc="-8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have</a:t>
            </a:r>
            <a:r>
              <a:rPr sz="2800" spc="-7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b="1" u="sng" dirty="0">
                <a:solidFill>
                  <a:srgbClr val="15468F"/>
                </a:solidFill>
                <a:uFill>
                  <a:solidFill>
                    <a:srgbClr val="15468F"/>
                  </a:solidFill>
                </a:uFill>
                <a:latin typeface="Arial"/>
                <a:cs typeface="Arial"/>
              </a:rPr>
              <a:t>hyperglycemia</a:t>
            </a: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,</a:t>
            </a:r>
            <a:r>
              <a:rPr sz="2800" spc="-8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spc="-25" dirty="0">
                <a:solidFill>
                  <a:srgbClr val="404040"/>
                </a:solidFill>
                <a:latin typeface="Arial"/>
                <a:cs typeface="Arial"/>
              </a:rPr>
              <a:t>or </a:t>
            </a:r>
            <a:r>
              <a:rPr sz="2800" b="1" u="sng" dirty="0">
                <a:solidFill>
                  <a:srgbClr val="15468F"/>
                </a:solidFill>
                <a:uFill>
                  <a:solidFill>
                    <a:srgbClr val="15468F"/>
                  </a:solidFill>
                </a:uFill>
                <a:latin typeface="Arial"/>
                <a:cs typeface="Arial"/>
              </a:rPr>
              <a:t>too</a:t>
            </a:r>
            <a:r>
              <a:rPr sz="2800" b="1" u="sng" spc="-70" dirty="0">
                <a:solidFill>
                  <a:srgbClr val="15468F"/>
                </a:solidFill>
                <a:uFill>
                  <a:solidFill>
                    <a:srgbClr val="15468F"/>
                  </a:solidFill>
                </a:uFill>
                <a:latin typeface="Arial"/>
                <a:cs typeface="Arial"/>
              </a:rPr>
              <a:t> </a:t>
            </a:r>
            <a:r>
              <a:rPr sz="2800" b="1" u="sng" dirty="0">
                <a:solidFill>
                  <a:srgbClr val="15468F"/>
                </a:solidFill>
                <a:uFill>
                  <a:solidFill>
                    <a:srgbClr val="15468F"/>
                  </a:solidFill>
                </a:uFill>
                <a:latin typeface="Arial"/>
                <a:cs typeface="Arial"/>
              </a:rPr>
              <a:t>much</a:t>
            </a:r>
            <a:r>
              <a:rPr sz="2800" b="1" u="sng" spc="-65" dirty="0">
                <a:solidFill>
                  <a:srgbClr val="15468F"/>
                </a:solidFill>
                <a:uFill>
                  <a:solidFill>
                    <a:srgbClr val="15468F"/>
                  </a:solidFill>
                </a:uFill>
                <a:latin typeface="Arial"/>
                <a:cs typeface="Arial"/>
              </a:rPr>
              <a:t> </a:t>
            </a:r>
            <a:r>
              <a:rPr sz="2800" b="1" u="sng" dirty="0">
                <a:solidFill>
                  <a:srgbClr val="15468F"/>
                </a:solidFill>
                <a:uFill>
                  <a:solidFill>
                    <a:srgbClr val="15468F"/>
                  </a:solidFill>
                </a:uFill>
                <a:latin typeface="Arial"/>
                <a:cs typeface="Arial"/>
              </a:rPr>
              <a:t>sugar</a:t>
            </a:r>
            <a:r>
              <a:rPr sz="2800" b="1" spc="-65" dirty="0">
                <a:solidFill>
                  <a:srgbClr val="15468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(glucose)</a:t>
            </a:r>
            <a:r>
              <a:rPr sz="2800" spc="-6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in</a:t>
            </a:r>
            <a:r>
              <a:rPr sz="2800" spc="-7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the</a:t>
            </a:r>
            <a:r>
              <a:rPr sz="2800" spc="-7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404040"/>
                </a:solidFill>
                <a:latin typeface="Arial"/>
                <a:cs typeface="Arial"/>
              </a:rPr>
              <a:t>bloodstream.</a:t>
            </a:r>
            <a:endParaRPr sz="2800">
              <a:latin typeface="Arial"/>
              <a:cs typeface="Arial"/>
            </a:endParaRPr>
          </a:p>
          <a:p>
            <a:pPr marL="4780280" marR="5080">
              <a:lnSpc>
                <a:spcPct val="95000"/>
              </a:lnSpc>
              <a:spcBef>
                <a:spcPts val="1939"/>
              </a:spcBef>
            </a:pP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Uncontrolled,</a:t>
            </a:r>
            <a:r>
              <a:rPr sz="2800" spc="-17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404040"/>
                </a:solidFill>
                <a:latin typeface="Arial"/>
                <a:cs typeface="Arial"/>
              </a:rPr>
              <a:t>elevated </a:t>
            </a: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glucose</a:t>
            </a:r>
            <a:r>
              <a:rPr sz="2800" spc="-7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levels</a:t>
            </a:r>
            <a:r>
              <a:rPr sz="2800" spc="-6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can</a:t>
            </a:r>
            <a:r>
              <a:rPr sz="2800" spc="-8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404040"/>
                </a:solidFill>
                <a:latin typeface="Arial"/>
                <a:cs typeface="Arial"/>
              </a:rPr>
              <a:t>damage </a:t>
            </a: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tissues</a:t>
            </a:r>
            <a:r>
              <a:rPr sz="2800" spc="-8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throughout</a:t>
            </a:r>
            <a:r>
              <a:rPr sz="2800" spc="-7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spc="-25" dirty="0">
                <a:solidFill>
                  <a:srgbClr val="404040"/>
                </a:solidFill>
                <a:latin typeface="Arial"/>
                <a:cs typeface="Arial"/>
              </a:rPr>
              <a:t>the </a:t>
            </a:r>
            <a:r>
              <a:rPr sz="2800" spc="-20" dirty="0">
                <a:solidFill>
                  <a:srgbClr val="404040"/>
                </a:solidFill>
                <a:latin typeface="Arial"/>
                <a:cs typeface="Arial"/>
              </a:rPr>
              <a:t>body,</a:t>
            </a:r>
            <a:r>
              <a:rPr sz="2800" spc="-13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causing</a:t>
            </a:r>
            <a:r>
              <a:rPr sz="2800" spc="-13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404040"/>
                </a:solidFill>
                <a:latin typeface="Arial"/>
                <a:cs typeface="Arial"/>
              </a:rPr>
              <a:t>disease</a:t>
            </a:r>
            <a:endParaRPr sz="2800">
              <a:latin typeface="Arial"/>
              <a:cs typeface="Arial"/>
            </a:endParaRPr>
          </a:p>
          <a:p>
            <a:pPr marL="4780280">
              <a:lnSpc>
                <a:spcPts val="3190"/>
              </a:lnSpc>
            </a:pP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and</a:t>
            </a:r>
            <a:r>
              <a:rPr sz="2800" spc="-6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early</a:t>
            </a:r>
            <a:r>
              <a:rPr sz="2800" spc="-5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404040"/>
                </a:solidFill>
                <a:latin typeface="Arial"/>
                <a:cs typeface="Arial"/>
              </a:rPr>
              <a:t>death.</a:t>
            </a:r>
            <a:endParaRPr sz="280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7163561" y="184404"/>
            <a:ext cx="4799965" cy="3732529"/>
            <a:chOff x="7163561" y="184404"/>
            <a:chExt cx="4799965" cy="3732529"/>
          </a:xfrm>
        </p:grpSpPr>
        <p:sp>
          <p:nvSpPr>
            <p:cNvPr id="10" name="object 10"/>
            <p:cNvSpPr/>
            <p:nvPr/>
          </p:nvSpPr>
          <p:spPr>
            <a:xfrm>
              <a:off x="7163561" y="524256"/>
              <a:ext cx="4128770" cy="2392680"/>
            </a:xfrm>
            <a:custGeom>
              <a:avLst/>
              <a:gdLst/>
              <a:ahLst/>
              <a:cxnLst/>
              <a:rect l="l" t="t" r="r" b="b"/>
              <a:pathLst>
                <a:path w="4128770" h="2392680">
                  <a:moveTo>
                    <a:pt x="1617091" y="0"/>
                  </a:moveTo>
                  <a:lnTo>
                    <a:pt x="0" y="940943"/>
                  </a:lnTo>
                  <a:lnTo>
                    <a:pt x="2511425" y="2392680"/>
                  </a:lnTo>
                  <a:lnTo>
                    <a:pt x="4128516" y="1451737"/>
                  </a:lnTo>
                  <a:lnTo>
                    <a:pt x="2872740" y="725932"/>
                  </a:lnTo>
                  <a:lnTo>
                    <a:pt x="1617091" y="0"/>
                  </a:lnTo>
                  <a:close/>
                </a:path>
              </a:pathLst>
            </a:custGeom>
            <a:solidFill>
              <a:srgbClr val="3866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780525" y="478663"/>
              <a:ext cx="1196975" cy="805815"/>
            </a:xfrm>
            <a:custGeom>
              <a:avLst/>
              <a:gdLst/>
              <a:ahLst/>
              <a:cxnLst/>
              <a:rect l="l" t="t" r="r" b="b"/>
              <a:pathLst>
                <a:path w="1196975" h="805815">
                  <a:moveTo>
                    <a:pt x="114427" y="0"/>
                  </a:moveTo>
                  <a:lnTo>
                    <a:pt x="0" y="113029"/>
                  </a:lnTo>
                  <a:lnTo>
                    <a:pt x="1196848" y="805306"/>
                  </a:lnTo>
                  <a:lnTo>
                    <a:pt x="1196848" y="626236"/>
                  </a:lnTo>
                  <a:lnTo>
                    <a:pt x="1188198" y="560933"/>
                  </a:lnTo>
                  <a:lnTo>
                    <a:pt x="1161567" y="496340"/>
                  </a:lnTo>
                  <a:lnTo>
                    <a:pt x="1118922" y="433072"/>
                  </a:lnTo>
                  <a:lnTo>
                    <a:pt x="1092210" y="402128"/>
                  </a:lnTo>
                  <a:lnTo>
                    <a:pt x="1062233" y="371747"/>
                  </a:lnTo>
                  <a:lnTo>
                    <a:pt x="1029237" y="342005"/>
                  </a:lnTo>
                  <a:lnTo>
                    <a:pt x="993469" y="312979"/>
                  </a:lnTo>
                  <a:lnTo>
                    <a:pt x="955174" y="284747"/>
                  </a:lnTo>
                  <a:lnTo>
                    <a:pt x="914598" y="257385"/>
                  </a:lnTo>
                  <a:lnTo>
                    <a:pt x="871989" y="230971"/>
                  </a:lnTo>
                  <a:lnTo>
                    <a:pt x="827591" y="205580"/>
                  </a:lnTo>
                  <a:lnTo>
                    <a:pt x="781651" y="181292"/>
                  </a:lnTo>
                  <a:lnTo>
                    <a:pt x="734416" y="158181"/>
                  </a:lnTo>
                  <a:lnTo>
                    <a:pt x="686131" y="136326"/>
                  </a:lnTo>
                  <a:lnTo>
                    <a:pt x="637042" y="115803"/>
                  </a:lnTo>
                  <a:lnTo>
                    <a:pt x="587396" y="96689"/>
                  </a:lnTo>
                  <a:lnTo>
                    <a:pt x="537438" y="79062"/>
                  </a:lnTo>
                  <a:lnTo>
                    <a:pt x="487416" y="62998"/>
                  </a:lnTo>
                  <a:lnTo>
                    <a:pt x="437574" y="48574"/>
                  </a:lnTo>
                  <a:lnTo>
                    <a:pt x="388160" y="35867"/>
                  </a:lnTo>
                  <a:lnTo>
                    <a:pt x="339419" y="24955"/>
                  </a:lnTo>
                  <a:lnTo>
                    <a:pt x="291597" y="15913"/>
                  </a:lnTo>
                  <a:lnTo>
                    <a:pt x="244941" y="8820"/>
                  </a:lnTo>
                  <a:lnTo>
                    <a:pt x="199696" y="3752"/>
                  </a:lnTo>
                  <a:lnTo>
                    <a:pt x="156109" y="786"/>
                  </a:lnTo>
                  <a:lnTo>
                    <a:pt x="114427" y="0"/>
                  </a:lnTo>
                  <a:close/>
                </a:path>
              </a:pathLst>
            </a:custGeom>
            <a:solidFill>
              <a:srgbClr val="E6E7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393685" y="478663"/>
              <a:ext cx="2583815" cy="1499235"/>
            </a:xfrm>
            <a:custGeom>
              <a:avLst/>
              <a:gdLst/>
              <a:ahLst/>
              <a:cxnLst/>
              <a:rect l="l" t="t" r="r" b="b"/>
              <a:pathLst>
                <a:path w="2583815" h="1499235">
                  <a:moveTo>
                    <a:pt x="1500504" y="0"/>
                  </a:moveTo>
                  <a:lnTo>
                    <a:pt x="0" y="872744"/>
                  </a:lnTo>
                  <a:lnTo>
                    <a:pt x="41722" y="873530"/>
                  </a:lnTo>
                  <a:lnTo>
                    <a:pt x="85348" y="876494"/>
                  </a:lnTo>
                  <a:lnTo>
                    <a:pt x="130631" y="881560"/>
                  </a:lnTo>
                  <a:lnTo>
                    <a:pt x="177326" y="888650"/>
                  </a:lnTo>
                  <a:lnTo>
                    <a:pt x="225186" y="897688"/>
                  </a:lnTo>
                  <a:lnTo>
                    <a:pt x="273965" y="908596"/>
                  </a:lnTo>
                  <a:lnTo>
                    <a:pt x="323416" y="921297"/>
                  </a:lnTo>
                  <a:lnTo>
                    <a:pt x="373293" y="935715"/>
                  </a:lnTo>
                  <a:lnTo>
                    <a:pt x="423351" y="951773"/>
                  </a:lnTo>
                  <a:lnTo>
                    <a:pt x="473342" y="969393"/>
                  </a:lnTo>
                  <a:lnTo>
                    <a:pt x="523021" y="988499"/>
                  </a:lnTo>
                  <a:lnTo>
                    <a:pt x="572141" y="1009014"/>
                  </a:lnTo>
                  <a:lnTo>
                    <a:pt x="620455" y="1030860"/>
                  </a:lnTo>
                  <a:lnTo>
                    <a:pt x="667719" y="1053961"/>
                  </a:lnTo>
                  <a:lnTo>
                    <a:pt x="713685" y="1078240"/>
                  </a:lnTo>
                  <a:lnTo>
                    <a:pt x="758107" y="1103620"/>
                  </a:lnTo>
                  <a:lnTo>
                    <a:pt x="800739" y="1130024"/>
                  </a:lnTo>
                  <a:lnTo>
                    <a:pt x="841335" y="1157375"/>
                  </a:lnTo>
                  <a:lnTo>
                    <a:pt x="879648" y="1185595"/>
                  </a:lnTo>
                  <a:lnTo>
                    <a:pt x="915432" y="1214609"/>
                  </a:lnTo>
                  <a:lnTo>
                    <a:pt x="948441" y="1244339"/>
                  </a:lnTo>
                  <a:lnTo>
                    <a:pt x="978428" y="1274709"/>
                  </a:lnTo>
                  <a:lnTo>
                    <a:pt x="1005148" y="1305640"/>
                  </a:lnTo>
                  <a:lnTo>
                    <a:pt x="1028354" y="1337057"/>
                  </a:lnTo>
                  <a:lnTo>
                    <a:pt x="1063239" y="1401038"/>
                  </a:lnTo>
                  <a:lnTo>
                    <a:pt x="1081113" y="1466038"/>
                  </a:lnTo>
                  <a:lnTo>
                    <a:pt x="1083055" y="1498727"/>
                  </a:lnTo>
                  <a:lnTo>
                    <a:pt x="2583687" y="625982"/>
                  </a:lnTo>
                  <a:lnTo>
                    <a:pt x="2575033" y="560705"/>
                  </a:lnTo>
                  <a:lnTo>
                    <a:pt x="2548386" y="496138"/>
                  </a:lnTo>
                  <a:lnTo>
                    <a:pt x="2505716" y="432896"/>
                  </a:lnTo>
                  <a:lnTo>
                    <a:pt x="2478989" y="401965"/>
                  </a:lnTo>
                  <a:lnTo>
                    <a:pt x="2448994" y="371595"/>
                  </a:lnTo>
                  <a:lnTo>
                    <a:pt x="2415978" y="341865"/>
                  </a:lnTo>
                  <a:lnTo>
                    <a:pt x="2380188" y="312851"/>
                  </a:lnTo>
                  <a:lnTo>
                    <a:pt x="2341870" y="284631"/>
                  </a:lnTo>
                  <a:lnTo>
                    <a:pt x="2301270" y="257280"/>
                  </a:lnTo>
                  <a:lnTo>
                    <a:pt x="2258633" y="230876"/>
                  </a:lnTo>
                  <a:lnTo>
                    <a:pt x="2214207" y="205496"/>
                  </a:lnTo>
                  <a:lnTo>
                    <a:pt x="2168238" y="181217"/>
                  </a:lnTo>
                  <a:lnTo>
                    <a:pt x="2120972" y="158116"/>
                  </a:lnTo>
                  <a:lnTo>
                    <a:pt x="2072655" y="136270"/>
                  </a:lnTo>
                  <a:lnTo>
                    <a:pt x="2023533" y="115755"/>
                  </a:lnTo>
                  <a:lnTo>
                    <a:pt x="1973852" y="96649"/>
                  </a:lnTo>
                  <a:lnTo>
                    <a:pt x="1923860" y="79029"/>
                  </a:lnTo>
                  <a:lnTo>
                    <a:pt x="1873801" y="62971"/>
                  </a:lnTo>
                  <a:lnTo>
                    <a:pt x="1823923" y="48553"/>
                  </a:lnTo>
                  <a:lnTo>
                    <a:pt x="1774471" y="35852"/>
                  </a:lnTo>
                  <a:lnTo>
                    <a:pt x="1725692" y="24944"/>
                  </a:lnTo>
                  <a:lnTo>
                    <a:pt x="1677831" y="15906"/>
                  </a:lnTo>
                  <a:lnTo>
                    <a:pt x="1631136" y="8816"/>
                  </a:lnTo>
                  <a:lnTo>
                    <a:pt x="1585853" y="3750"/>
                  </a:lnTo>
                  <a:lnTo>
                    <a:pt x="1542227" y="786"/>
                  </a:lnTo>
                  <a:lnTo>
                    <a:pt x="1500504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163562" y="1465325"/>
              <a:ext cx="4128770" cy="1499235"/>
            </a:xfrm>
            <a:custGeom>
              <a:avLst/>
              <a:gdLst/>
              <a:ahLst/>
              <a:cxnLst/>
              <a:rect l="l" t="t" r="r" b="b"/>
              <a:pathLst>
                <a:path w="4128770" h="1499235">
                  <a:moveTo>
                    <a:pt x="4128516" y="510540"/>
                  </a:moveTo>
                  <a:lnTo>
                    <a:pt x="2511552" y="1451737"/>
                  </a:lnTo>
                  <a:lnTo>
                    <a:pt x="1255776" y="725805"/>
                  </a:lnTo>
                  <a:lnTo>
                    <a:pt x="0" y="0"/>
                  </a:lnTo>
                  <a:lnTo>
                    <a:pt x="0" y="48006"/>
                  </a:lnTo>
                  <a:lnTo>
                    <a:pt x="1255776" y="773049"/>
                  </a:lnTo>
                  <a:lnTo>
                    <a:pt x="2511552" y="1498854"/>
                  </a:lnTo>
                  <a:lnTo>
                    <a:pt x="4128516" y="557657"/>
                  </a:lnTo>
                  <a:lnTo>
                    <a:pt x="4128516" y="510540"/>
                  </a:lnTo>
                  <a:close/>
                </a:path>
              </a:pathLst>
            </a:custGeom>
            <a:solidFill>
              <a:srgbClr val="053D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8477250" y="1283970"/>
              <a:ext cx="2699385" cy="1565910"/>
            </a:xfrm>
            <a:custGeom>
              <a:avLst/>
              <a:gdLst/>
              <a:ahLst/>
              <a:cxnLst/>
              <a:rect l="l" t="t" r="r" b="b"/>
              <a:pathLst>
                <a:path w="2699384" h="1565910">
                  <a:moveTo>
                    <a:pt x="1500631" y="0"/>
                  </a:moveTo>
                  <a:lnTo>
                    <a:pt x="0" y="873632"/>
                  </a:lnTo>
                  <a:lnTo>
                    <a:pt x="1197609" y="1565910"/>
                  </a:lnTo>
                  <a:lnTo>
                    <a:pt x="2699004" y="692276"/>
                  </a:lnTo>
                  <a:lnTo>
                    <a:pt x="1500631" y="0"/>
                  </a:lnTo>
                  <a:close/>
                </a:path>
              </a:pathLst>
            </a:custGeom>
            <a:solidFill>
              <a:srgbClr val="E6E7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279385" y="542797"/>
              <a:ext cx="3896868" cy="230708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589769" y="2905759"/>
              <a:ext cx="1588801" cy="101091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589258" y="184404"/>
              <a:ext cx="374142" cy="373380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11716766" y="264667"/>
            <a:ext cx="11048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0" dirty="0">
                <a:solidFill>
                  <a:srgbClr val="FFC000"/>
                </a:solidFill>
                <a:latin typeface="Arial"/>
                <a:cs typeface="Arial"/>
              </a:rPr>
              <a:t>2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19" name="object 1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1083290" y="5804915"/>
            <a:ext cx="918209" cy="919734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5062" y="154686"/>
              <a:ext cx="6889242" cy="113080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5062" y="672845"/>
              <a:ext cx="6283452" cy="1130808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24180" y="297434"/>
            <a:ext cx="6261100" cy="1153795"/>
          </a:xfrm>
          <a:prstGeom prst="rect">
            <a:avLst/>
          </a:prstGeom>
        </p:spPr>
        <p:txBody>
          <a:bodyPr vert="horz" wrap="square" lIns="0" tIns="106045" rIns="0" bIns="0" rtlCol="0">
            <a:spAutoFit/>
          </a:bodyPr>
          <a:lstStyle/>
          <a:p>
            <a:pPr marL="12700" marR="5080">
              <a:lnSpc>
                <a:spcPts val="4079"/>
              </a:lnSpc>
              <a:spcBef>
                <a:spcPts val="835"/>
              </a:spcBef>
            </a:pPr>
            <a:r>
              <a:rPr spc="-125" dirty="0"/>
              <a:t>What</a:t>
            </a:r>
            <a:r>
              <a:rPr spc="-280" dirty="0"/>
              <a:t> </a:t>
            </a:r>
            <a:r>
              <a:rPr spc="-114" dirty="0"/>
              <a:t>are</a:t>
            </a:r>
            <a:r>
              <a:rPr spc="-270" dirty="0"/>
              <a:t> </a:t>
            </a:r>
            <a:r>
              <a:rPr spc="-114" dirty="0"/>
              <a:t>the</a:t>
            </a:r>
            <a:r>
              <a:rPr spc="-270" dirty="0"/>
              <a:t> </a:t>
            </a:r>
            <a:r>
              <a:rPr spc="-130" dirty="0"/>
              <a:t>Basic</a:t>
            </a:r>
            <a:r>
              <a:rPr spc="-280" dirty="0"/>
              <a:t> </a:t>
            </a:r>
            <a:r>
              <a:rPr spc="-135" dirty="0"/>
              <a:t>Lifestyle </a:t>
            </a:r>
            <a:r>
              <a:rPr spc="-140" dirty="0"/>
              <a:t>Changes</a:t>
            </a:r>
            <a:r>
              <a:rPr spc="-320" dirty="0"/>
              <a:t> </a:t>
            </a:r>
            <a:r>
              <a:rPr dirty="0"/>
              <a:t>/</a:t>
            </a:r>
            <a:r>
              <a:rPr spc="-275" dirty="0"/>
              <a:t> </a:t>
            </a:r>
            <a:r>
              <a:rPr spc="-80" dirty="0"/>
              <a:t>Interventions?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0" y="685037"/>
            <a:ext cx="12192000" cy="6173470"/>
            <a:chOff x="0" y="685037"/>
            <a:chExt cx="12192000" cy="6173470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9016" y="5011673"/>
              <a:ext cx="11682984" cy="1846292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509016" y="6284214"/>
              <a:ext cx="11683365" cy="574040"/>
            </a:xfrm>
            <a:custGeom>
              <a:avLst/>
              <a:gdLst/>
              <a:ahLst/>
              <a:cxnLst/>
              <a:rect l="l" t="t" r="r" b="b"/>
              <a:pathLst>
                <a:path w="11683365" h="574040">
                  <a:moveTo>
                    <a:pt x="11682984" y="0"/>
                  </a:moveTo>
                  <a:lnTo>
                    <a:pt x="11573560" y="24520"/>
                  </a:lnTo>
                  <a:lnTo>
                    <a:pt x="11497402" y="40475"/>
                  </a:lnTo>
                  <a:lnTo>
                    <a:pt x="11418737" y="56121"/>
                  </a:lnTo>
                  <a:lnTo>
                    <a:pt x="11337618" y="71461"/>
                  </a:lnTo>
                  <a:lnTo>
                    <a:pt x="11254094" y="86497"/>
                  </a:lnTo>
                  <a:lnTo>
                    <a:pt x="11168219" y="101233"/>
                  </a:lnTo>
                  <a:lnTo>
                    <a:pt x="11080043" y="115671"/>
                  </a:lnTo>
                  <a:lnTo>
                    <a:pt x="10989618" y="129815"/>
                  </a:lnTo>
                  <a:lnTo>
                    <a:pt x="10896996" y="143667"/>
                  </a:lnTo>
                  <a:lnTo>
                    <a:pt x="10802228" y="157231"/>
                  </a:lnTo>
                  <a:lnTo>
                    <a:pt x="10705365" y="170509"/>
                  </a:lnTo>
                  <a:lnTo>
                    <a:pt x="10606461" y="183505"/>
                  </a:lnTo>
                  <a:lnTo>
                    <a:pt x="10505565" y="196221"/>
                  </a:lnTo>
                  <a:lnTo>
                    <a:pt x="10402729" y="208661"/>
                  </a:lnTo>
                  <a:lnTo>
                    <a:pt x="10244952" y="226809"/>
                  </a:lnTo>
                  <a:lnTo>
                    <a:pt x="10083101" y="244352"/>
                  </a:lnTo>
                  <a:lnTo>
                    <a:pt x="9917350" y="261300"/>
                  </a:lnTo>
                  <a:lnTo>
                    <a:pt x="9747874" y="277662"/>
                  </a:lnTo>
                  <a:lnTo>
                    <a:pt x="9574846" y="293450"/>
                  </a:lnTo>
                  <a:lnTo>
                    <a:pt x="9398440" y="308674"/>
                  </a:lnTo>
                  <a:lnTo>
                    <a:pt x="9218830" y="323342"/>
                  </a:lnTo>
                  <a:lnTo>
                    <a:pt x="8974668" y="342056"/>
                  </a:lnTo>
                  <a:lnTo>
                    <a:pt x="8725533" y="359825"/>
                  </a:lnTo>
                  <a:lnTo>
                    <a:pt x="8471836" y="376674"/>
                  </a:lnTo>
                  <a:lnTo>
                    <a:pt x="8213992" y="392628"/>
                  </a:lnTo>
                  <a:lnTo>
                    <a:pt x="7952411" y="407710"/>
                  </a:lnTo>
                  <a:lnTo>
                    <a:pt x="7620811" y="425372"/>
                  </a:lnTo>
                  <a:lnTo>
                    <a:pt x="7284823" y="441757"/>
                  </a:lnTo>
                  <a:lnTo>
                    <a:pt x="6945255" y="456910"/>
                  </a:lnTo>
                  <a:lnTo>
                    <a:pt x="6602911" y="470880"/>
                  </a:lnTo>
                  <a:lnTo>
                    <a:pt x="6189569" y="486146"/>
                  </a:lnTo>
                  <a:lnTo>
                    <a:pt x="5774783" y="499855"/>
                  </a:lnTo>
                  <a:lnTo>
                    <a:pt x="5290899" y="513990"/>
                  </a:lnTo>
                  <a:lnTo>
                    <a:pt x="4740639" y="527850"/>
                  </a:lnTo>
                  <a:lnTo>
                    <a:pt x="4196475" y="539447"/>
                  </a:lnTo>
                  <a:lnTo>
                    <a:pt x="3595687" y="550026"/>
                  </a:lnTo>
                  <a:lnTo>
                    <a:pt x="2884395" y="559795"/>
                  </a:lnTo>
                  <a:lnTo>
                    <a:pt x="2087464" y="567500"/>
                  </a:lnTo>
                  <a:lnTo>
                    <a:pt x="1191534" y="572433"/>
                  </a:lnTo>
                  <a:lnTo>
                    <a:pt x="0" y="573493"/>
                  </a:lnTo>
                  <a:lnTo>
                    <a:pt x="11682984" y="573493"/>
                  </a:lnTo>
                  <a:lnTo>
                    <a:pt x="11682984" y="0"/>
                  </a:lnTo>
                  <a:close/>
                </a:path>
              </a:pathLst>
            </a:custGeom>
            <a:solidFill>
              <a:srgbClr val="FFFFFF">
                <a:alpha val="4588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580376" y="685037"/>
              <a:ext cx="4125468" cy="5153406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0" y="2851404"/>
              <a:ext cx="7005955" cy="932180"/>
            </a:xfrm>
            <a:custGeom>
              <a:avLst/>
              <a:gdLst/>
              <a:ahLst/>
              <a:cxnLst/>
              <a:rect l="l" t="t" r="r" b="b"/>
              <a:pathLst>
                <a:path w="7005955" h="932179">
                  <a:moveTo>
                    <a:pt x="6539864" y="0"/>
                  </a:moveTo>
                  <a:lnTo>
                    <a:pt x="0" y="0"/>
                  </a:lnTo>
                  <a:lnTo>
                    <a:pt x="0" y="931926"/>
                  </a:lnTo>
                  <a:lnTo>
                    <a:pt x="6539864" y="931926"/>
                  </a:lnTo>
                  <a:lnTo>
                    <a:pt x="6587500" y="929519"/>
                  </a:lnTo>
                  <a:lnTo>
                    <a:pt x="6633760" y="922457"/>
                  </a:lnTo>
                  <a:lnTo>
                    <a:pt x="6678412" y="910973"/>
                  </a:lnTo>
                  <a:lnTo>
                    <a:pt x="6721220" y="895302"/>
                  </a:lnTo>
                  <a:lnTo>
                    <a:pt x="6761951" y="875678"/>
                  </a:lnTo>
                  <a:lnTo>
                    <a:pt x="6800370" y="852335"/>
                  </a:lnTo>
                  <a:lnTo>
                    <a:pt x="6836243" y="825509"/>
                  </a:lnTo>
                  <a:lnTo>
                    <a:pt x="6869334" y="795432"/>
                  </a:lnTo>
                  <a:lnTo>
                    <a:pt x="6899411" y="762341"/>
                  </a:lnTo>
                  <a:lnTo>
                    <a:pt x="6926237" y="726468"/>
                  </a:lnTo>
                  <a:lnTo>
                    <a:pt x="6949580" y="688049"/>
                  </a:lnTo>
                  <a:lnTo>
                    <a:pt x="6969204" y="647318"/>
                  </a:lnTo>
                  <a:lnTo>
                    <a:pt x="6984875" y="604510"/>
                  </a:lnTo>
                  <a:lnTo>
                    <a:pt x="6996359" y="559858"/>
                  </a:lnTo>
                  <a:lnTo>
                    <a:pt x="7003421" y="513598"/>
                  </a:lnTo>
                  <a:lnTo>
                    <a:pt x="7005828" y="465963"/>
                  </a:lnTo>
                  <a:lnTo>
                    <a:pt x="7003421" y="418327"/>
                  </a:lnTo>
                  <a:lnTo>
                    <a:pt x="6996359" y="372067"/>
                  </a:lnTo>
                  <a:lnTo>
                    <a:pt x="6984875" y="327415"/>
                  </a:lnTo>
                  <a:lnTo>
                    <a:pt x="6969204" y="284607"/>
                  </a:lnTo>
                  <a:lnTo>
                    <a:pt x="6949580" y="243876"/>
                  </a:lnTo>
                  <a:lnTo>
                    <a:pt x="6926237" y="205457"/>
                  </a:lnTo>
                  <a:lnTo>
                    <a:pt x="6899411" y="169584"/>
                  </a:lnTo>
                  <a:lnTo>
                    <a:pt x="6869334" y="136493"/>
                  </a:lnTo>
                  <a:lnTo>
                    <a:pt x="6836243" y="106416"/>
                  </a:lnTo>
                  <a:lnTo>
                    <a:pt x="6800370" y="79590"/>
                  </a:lnTo>
                  <a:lnTo>
                    <a:pt x="6761951" y="56247"/>
                  </a:lnTo>
                  <a:lnTo>
                    <a:pt x="6721221" y="36623"/>
                  </a:lnTo>
                  <a:lnTo>
                    <a:pt x="6678412" y="20952"/>
                  </a:lnTo>
                  <a:lnTo>
                    <a:pt x="6633760" y="9468"/>
                  </a:lnTo>
                  <a:lnTo>
                    <a:pt x="6587500" y="2406"/>
                  </a:lnTo>
                  <a:lnTo>
                    <a:pt x="6539864" y="0"/>
                  </a:lnTo>
                  <a:close/>
                </a:path>
              </a:pathLst>
            </a:custGeom>
            <a:solidFill>
              <a:srgbClr val="FFC000">
                <a:alpha val="7215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1534922" y="2881630"/>
            <a:ext cx="5008880" cy="815340"/>
          </a:xfrm>
          <a:prstGeom prst="rect">
            <a:avLst/>
          </a:prstGeom>
        </p:spPr>
        <p:txBody>
          <a:bodyPr vert="horz" wrap="square" lIns="0" tIns="77470" rIns="0" bIns="0" rtlCol="0">
            <a:spAutoFit/>
          </a:bodyPr>
          <a:lstStyle/>
          <a:p>
            <a:pPr marL="12700" marR="5080">
              <a:lnSpc>
                <a:spcPts val="2860"/>
              </a:lnSpc>
              <a:spcBef>
                <a:spcPts val="610"/>
              </a:spcBef>
            </a:pP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Aim</a:t>
            </a:r>
            <a:r>
              <a:rPr sz="28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28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30</a:t>
            </a:r>
            <a:r>
              <a:rPr sz="28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28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60</a:t>
            </a:r>
            <a:r>
              <a:rPr sz="28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minutes</a:t>
            </a:r>
            <a:r>
              <a:rPr sz="28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25" dirty="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daily</a:t>
            </a:r>
            <a:r>
              <a:rPr sz="28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moderate</a:t>
            </a:r>
            <a:r>
              <a:rPr sz="28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physical</a:t>
            </a:r>
            <a:r>
              <a:rPr sz="28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Arial"/>
                <a:cs typeface="Arial"/>
              </a:rPr>
              <a:t>activity.</a:t>
            </a:r>
            <a:endParaRPr sz="28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0" y="5494020"/>
            <a:ext cx="7493000" cy="895985"/>
          </a:xfrm>
          <a:custGeom>
            <a:avLst/>
            <a:gdLst/>
            <a:ahLst/>
            <a:cxnLst/>
            <a:rect l="l" t="t" r="r" b="b"/>
            <a:pathLst>
              <a:path w="7493000" h="895985">
                <a:moveTo>
                  <a:pt x="7045071" y="0"/>
                </a:moveTo>
                <a:lnTo>
                  <a:pt x="0" y="0"/>
                </a:lnTo>
                <a:lnTo>
                  <a:pt x="0" y="895350"/>
                </a:lnTo>
                <a:lnTo>
                  <a:pt x="7045071" y="895362"/>
                </a:lnTo>
                <a:lnTo>
                  <a:pt x="7093854" y="892735"/>
                </a:lnTo>
                <a:lnTo>
                  <a:pt x="7141115" y="885037"/>
                </a:lnTo>
                <a:lnTo>
                  <a:pt x="7186580" y="872539"/>
                </a:lnTo>
                <a:lnTo>
                  <a:pt x="7229977" y="855516"/>
                </a:lnTo>
                <a:lnTo>
                  <a:pt x="7271032" y="834241"/>
                </a:lnTo>
                <a:lnTo>
                  <a:pt x="7309472" y="808986"/>
                </a:lnTo>
                <a:lnTo>
                  <a:pt x="7345025" y="780025"/>
                </a:lnTo>
                <a:lnTo>
                  <a:pt x="7377418" y="747630"/>
                </a:lnTo>
                <a:lnTo>
                  <a:pt x="7406377" y="712075"/>
                </a:lnTo>
                <a:lnTo>
                  <a:pt x="7431630" y="673633"/>
                </a:lnTo>
                <a:lnTo>
                  <a:pt x="7452904" y="632577"/>
                </a:lnTo>
                <a:lnTo>
                  <a:pt x="7469925" y="589180"/>
                </a:lnTo>
                <a:lnTo>
                  <a:pt x="7482421" y="543716"/>
                </a:lnTo>
                <a:lnTo>
                  <a:pt x="7490119" y="496456"/>
                </a:lnTo>
                <a:lnTo>
                  <a:pt x="7492746" y="447675"/>
                </a:lnTo>
                <a:lnTo>
                  <a:pt x="7490119" y="398895"/>
                </a:lnTo>
                <a:lnTo>
                  <a:pt x="7482421" y="351638"/>
                </a:lnTo>
                <a:lnTo>
                  <a:pt x="7469925" y="306175"/>
                </a:lnTo>
                <a:lnTo>
                  <a:pt x="7452904" y="262779"/>
                </a:lnTo>
                <a:lnTo>
                  <a:pt x="7431630" y="221725"/>
                </a:lnTo>
                <a:lnTo>
                  <a:pt x="7406377" y="183284"/>
                </a:lnTo>
                <a:lnTo>
                  <a:pt x="7377418" y="147730"/>
                </a:lnTo>
                <a:lnTo>
                  <a:pt x="7345025" y="115336"/>
                </a:lnTo>
                <a:lnTo>
                  <a:pt x="7309472" y="86375"/>
                </a:lnTo>
                <a:lnTo>
                  <a:pt x="7271032" y="61120"/>
                </a:lnTo>
                <a:lnTo>
                  <a:pt x="7229977" y="39845"/>
                </a:lnTo>
                <a:lnTo>
                  <a:pt x="7186580" y="22822"/>
                </a:lnTo>
                <a:lnTo>
                  <a:pt x="7141115" y="10325"/>
                </a:lnTo>
                <a:lnTo>
                  <a:pt x="7093854" y="2626"/>
                </a:lnTo>
                <a:lnTo>
                  <a:pt x="7045071" y="0"/>
                </a:lnTo>
                <a:close/>
              </a:path>
            </a:pathLst>
          </a:custGeom>
          <a:solidFill>
            <a:srgbClr val="FFC000">
              <a:alpha val="7215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534922" y="5692647"/>
            <a:ext cx="537273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Reduce</a:t>
            </a:r>
            <a:r>
              <a:rPr sz="28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your</a:t>
            </a:r>
            <a:r>
              <a:rPr sz="28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carbohydrate</a:t>
            </a:r>
            <a:r>
              <a:rPr sz="28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Arial"/>
                <a:cs typeface="Arial"/>
              </a:rPr>
              <a:t>intake.</a:t>
            </a:r>
            <a:endParaRPr sz="28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0" y="3954017"/>
            <a:ext cx="6849109" cy="1369695"/>
          </a:xfrm>
          <a:custGeom>
            <a:avLst/>
            <a:gdLst/>
            <a:ahLst/>
            <a:cxnLst/>
            <a:rect l="l" t="t" r="r" b="b"/>
            <a:pathLst>
              <a:path w="6849109" h="1369695">
                <a:moveTo>
                  <a:pt x="6164199" y="0"/>
                </a:moveTo>
                <a:lnTo>
                  <a:pt x="0" y="0"/>
                </a:lnTo>
                <a:lnTo>
                  <a:pt x="0" y="1369313"/>
                </a:lnTo>
                <a:lnTo>
                  <a:pt x="6164199" y="1369313"/>
                </a:lnTo>
                <a:lnTo>
                  <a:pt x="6213088" y="1367594"/>
                </a:lnTo>
                <a:lnTo>
                  <a:pt x="6261051" y="1362514"/>
                </a:lnTo>
                <a:lnTo>
                  <a:pt x="6307971" y="1354188"/>
                </a:lnTo>
                <a:lnTo>
                  <a:pt x="6353733" y="1342732"/>
                </a:lnTo>
                <a:lnTo>
                  <a:pt x="6398219" y="1328263"/>
                </a:lnTo>
                <a:lnTo>
                  <a:pt x="6441316" y="1310896"/>
                </a:lnTo>
                <a:lnTo>
                  <a:pt x="6482905" y="1290748"/>
                </a:lnTo>
                <a:lnTo>
                  <a:pt x="6522872" y="1267934"/>
                </a:lnTo>
                <a:lnTo>
                  <a:pt x="6561101" y="1242570"/>
                </a:lnTo>
                <a:lnTo>
                  <a:pt x="6597475" y="1214772"/>
                </a:lnTo>
                <a:lnTo>
                  <a:pt x="6631880" y="1184656"/>
                </a:lnTo>
                <a:lnTo>
                  <a:pt x="6664198" y="1152338"/>
                </a:lnTo>
                <a:lnTo>
                  <a:pt x="6694314" y="1117933"/>
                </a:lnTo>
                <a:lnTo>
                  <a:pt x="6722112" y="1081559"/>
                </a:lnTo>
                <a:lnTo>
                  <a:pt x="6747476" y="1043330"/>
                </a:lnTo>
                <a:lnTo>
                  <a:pt x="6770290" y="1003363"/>
                </a:lnTo>
                <a:lnTo>
                  <a:pt x="6790438" y="961774"/>
                </a:lnTo>
                <a:lnTo>
                  <a:pt x="6807805" y="918677"/>
                </a:lnTo>
                <a:lnTo>
                  <a:pt x="6822274" y="874191"/>
                </a:lnTo>
                <a:lnTo>
                  <a:pt x="6833730" y="828429"/>
                </a:lnTo>
                <a:lnTo>
                  <a:pt x="6842056" y="781509"/>
                </a:lnTo>
                <a:lnTo>
                  <a:pt x="6847136" y="733546"/>
                </a:lnTo>
                <a:lnTo>
                  <a:pt x="6848856" y="684656"/>
                </a:lnTo>
                <a:lnTo>
                  <a:pt x="6847136" y="635767"/>
                </a:lnTo>
                <a:lnTo>
                  <a:pt x="6842056" y="587804"/>
                </a:lnTo>
                <a:lnTo>
                  <a:pt x="6833730" y="540884"/>
                </a:lnTo>
                <a:lnTo>
                  <a:pt x="6822274" y="495122"/>
                </a:lnTo>
                <a:lnTo>
                  <a:pt x="6807805" y="450636"/>
                </a:lnTo>
                <a:lnTo>
                  <a:pt x="6790438" y="407539"/>
                </a:lnTo>
                <a:lnTo>
                  <a:pt x="6770290" y="365950"/>
                </a:lnTo>
                <a:lnTo>
                  <a:pt x="6747476" y="325983"/>
                </a:lnTo>
                <a:lnTo>
                  <a:pt x="6722112" y="287754"/>
                </a:lnTo>
                <a:lnTo>
                  <a:pt x="6694314" y="251380"/>
                </a:lnTo>
                <a:lnTo>
                  <a:pt x="6664198" y="216975"/>
                </a:lnTo>
                <a:lnTo>
                  <a:pt x="6631880" y="184657"/>
                </a:lnTo>
                <a:lnTo>
                  <a:pt x="6597475" y="154541"/>
                </a:lnTo>
                <a:lnTo>
                  <a:pt x="6561101" y="126743"/>
                </a:lnTo>
                <a:lnTo>
                  <a:pt x="6522872" y="101379"/>
                </a:lnTo>
                <a:lnTo>
                  <a:pt x="6482905" y="78565"/>
                </a:lnTo>
                <a:lnTo>
                  <a:pt x="6441316" y="58417"/>
                </a:lnTo>
                <a:lnTo>
                  <a:pt x="6398219" y="41050"/>
                </a:lnTo>
                <a:lnTo>
                  <a:pt x="6353733" y="26581"/>
                </a:lnTo>
                <a:lnTo>
                  <a:pt x="6307971" y="15125"/>
                </a:lnTo>
                <a:lnTo>
                  <a:pt x="6261051" y="6799"/>
                </a:lnTo>
                <a:lnTo>
                  <a:pt x="6213088" y="1719"/>
                </a:lnTo>
                <a:lnTo>
                  <a:pt x="6164199" y="0"/>
                </a:lnTo>
                <a:close/>
              </a:path>
            </a:pathLst>
          </a:custGeom>
          <a:solidFill>
            <a:srgbClr val="FFC000">
              <a:alpha val="7215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1534922" y="4028947"/>
            <a:ext cx="4580890" cy="1178560"/>
          </a:xfrm>
          <a:prstGeom prst="rect">
            <a:avLst/>
          </a:prstGeom>
        </p:spPr>
        <p:txBody>
          <a:bodyPr vert="horz" wrap="square" lIns="0" tIns="78105" rIns="0" bIns="0" rtlCol="0">
            <a:spAutoFit/>
          </a:bodyPr>
          <a:lstStyle/>
          <a:p>
            <a:pPr marL="12700" marR="5080">
              <a:lnSpc>
                <a:spcPts val="2860"/>
              </a:lnSpc>
              <a:spcBef>
                <a:spcPts val="615"/>
              </a:spcBef>
            </a:pP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Choose</a:t>
            </a:r>
            <a:r>
              <a:rPr sz="28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foods</a:t>
            </a:r>
            <a:r>
              <a:rPr sz="28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low</a:t>
            </a:r>
            <a:r>
              <a:rPr sz="28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28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fat</a:t>
            </a:r>
            <a:r>
              <a:rPr sz="28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25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calories</a:t>
            </a:r>
            <a:r>
              <a:rPr sz="28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8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high</a:t>
            </a:r>
            <a:r>
              <a:rPr sz="28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28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fiber;</a:t>
            </a:r>
            <a:r>
              <a:rPr sz="28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25" dirty="0">
                <a:solidFill>
                  <a:srgbClr val="FFFFFF"/>
                </a:solidFill>
                <a:latin typeface="Arial"/>
                <a:cs typeface="Arial"/>
              </a:rPr>
              <a:t>eat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more</a:t>
            </a:r>
            <a:r>
              <a:rPr sz="28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Arial"/>
                <a:cs typeface="Arial"/>
              </a:rPr>
              <a:t>vegetables.</a:t>
            </a:r>
            <a:endParaRPr sz="28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0" y="1748028"/>
            <a:ext cx="5345430" cy="932180"/>
          </a:xfrm>
          <a:custGeom>
            <a:avLst/>
            <a:gdLst/>
            <a:ahLst/>
            <a:cxnLst/>
            <a:rect l="l" t="t" r="r" b="b"/>
            <a:pathLst>
              <a:path w="5345430" h="932180">
                <a:moveTo>
                  <a:pt x="4879467" y="0"/>
                </a:moveTo>
                <a:lnTo>
                  <a:pt x="0" y="0"/>
                </a:lnTo>
                <a:lnTo>
                  <a:pt x="0" y="931926"/>
                </a:lnTo>
                <a:lnTo>
                  <a:pt x="4879467" y="931926"/>
                </a:lnTo>
                <a:lnTo>
                  <a:pt x="4927102" y="929519"/>
                </a:lnTo>
                <a:lnTo>
                  <a:pt x="4973362" y="922457"/>
                </a:lnTo>
                <a:lnTo>
                  <a:pt x="5018014" y="910973"/>
                </a:lnTo>
                <a:lnTo>
                  <a:pt x="5060822" y="895302"/>
                </a:lnTo>
                <a:lnTo>
                  <a:pt x="5101553" y="875678"/>
                </a:lnTo>
                <a:lnTo>
                  <a:pt x="5139972" y="852335"/>
                </a:lnTo>
                <a:lnTo>
                  <a:pt x="5175845" y="825509"/>
                </a:lnTo>
                <a:lnTo>
                  <a:pt x="5208936" y="795432"/>
                </a:lnTo>
                <a:lnTo>
                  <a:pt x="5239013" y="762341"/>
                </a:lnTo>
                <a:lnTo>
                  <a:pt x="5265839" y="726468"/>
                </a:lnTo>
                <a:lnTo>
                  <a:pt x="5289182" y="688049"/>
                </a:lnTo>
                <a:lnTo>
                  <a:pt x="5308806" y="647318"/>
                </a:lnTo>
                <a:lnTo>
                  <a:pt x="5324477" y="604510"/>
                </a:lnTo>
                <a:lnTo>
                  <a:pt x="5335961" y="559858"/>
                </a:lnTo>
                <a:lnTo>
                  <a:pt x="5343023" y="513598"/>
                </a:lnTo>
                <a:lnTo>
                  <a:pt x="5345430" y="465963"/>
                </a:lnTo>
                <a:lnTo>
                  <a:pt x="5343023" y="418327"/>
                </a:lnTo>
                <a:lnTo>
                  <a:pt x="5335961" y="372067"/>
                </a:lnTo>
                <a:lnTo>
                  <a:pt x="5324477" y="327415"/>
                </a:lnTo>
                <a:lnTo>
                  <a:pt x="5308806" y="284607"/>
                </a:lnTo>
                <a:lnTo>
                  <a:pt x="5289182" y="243876"/>
                </a:lnTo>
                <a:lnTo>
                  <a:pt x="5265839" y="205457"/>
                </a:lnTo>
                <a:lnTo>
                  <a:pt x="5239013" y="169584"/>
                </a:lnTo>
                <a:lnTo>
                  <a:pt x="5208936" y="136493"/>
                </a:lnTo>
                <a:lnTo>
                  <a:pt x="5175845" y="106416"/>
                </a:lnTo>
                <a:lnTo>
                  <a:pt x="5139972" y="79590"/>
                </a:lnTo>
                <a:lnTo>
                  <a:pt x="5101553" y="56247"/>
                </a:lnTo>
                <a:lnTo>
                  <a:pt x="5060823" y="36623"/>
                </a:lnTo>
                <a:lnTo>
                  <a:pt x="5018014" y="20952"/>
                </a:lnTo>
                <a:lnTo>
                  <a:pt x="4973362" y="9468"/>
                </a:lnTo>
                <a:lnTo>
                  <a:pt x="4927102" y="2406"/>
                </a:lnTo>
                <a:lnTo>
                  <a:pt x="4879467" y="0"/>
                </a:lnTo>
                <a:close/>
              </a:path>
            </a:pathLst>
          </a:custGeom>
          <a:solidFill>
            <a:srgbClr val="FFC000">
              <a:alpha val="7215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1534922" y="1778507"/>
            <a:ext cx="3197860" cy="815340"/>
          </a:xfrm>
          <a:prstGeom prst="rect">
            <a:avLst/>
          </a:prstGeom>
        </p:spPr>
        <p:txBody>
          <a:bodyPr vert="horz" wrap="square" lIns="0" tIns="77470" rIns="0" bIns="0" rtlCol="0">
            <a:spAutoFit/>
          </a:bodyPr>
          <a:lstStyle/>
          <a:p>
            <a:pPr marL="12700" marR="5080">
              <a:lnSpc>
                <a:spcPts val="2860"/>
              </a:lnSpc>
              <a:spcBef>
                <a:spcPts val="610"/>
              </a:spcBef>
            </a:pP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Try</a:t>
            </a:r>
            <a:r>
              <a:rPr sz="28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28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lose</a:t>
            </a:r>
            <a:r>
              <a:rPr sz="28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Arial"/>
                <a:cs typeface="Arial"/>
              </a:rPr>
              <a:t>5-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10%</a:t>
            </a:r>
            <a:r>
              <a:rPr sz="28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25" dirty="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your</a:t>
            </a:r>
            <a:r>
              <a:rPr sz="28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body</a:t>
            </a:r>
            <a:r>
              <a:rPr sz="28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Arial"/>
                <a:cs typeface="Arial"/>
              </a:rPr>
              <a:t>weight.</a:t>
            </a:r>
            <a:endParaRPr sz="28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54126" y="1816607"/>
            <a:ext cx="398145" cy="44475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400" spc="-50" dirty="0">
                <a:solidFill>
                  <a:srgbClr val="15468F"/>
                </a:solidFill>
                <a:latin typeface="Arial Black"/>
                <a:cs typeface="Arial Black"/>
              </a:rPr>
              <a:t>1</a:t>
            </a:r>
            <a:endParaRPr sz="440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3535"/>
              </a:spcBef>
            </a:pPr>
            <a:r>
              <a:rPr sz="4400" spc="-50" dirty="0">
                <a:solidFill>
                  <a:srgbClr val="15468F"/>
                </a:solidFill>
                <a:latin typeface="Arial Black"/>
                <a:cs typeface="Arial Black"/>
              </a:rPr>
              <a:t>2</a:t>
            </a:r>
            <a:endParaRPr sz="440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5205"/>
              </a:spcBef>
            </a:pPr>
            <a:r>
              <a:rPr sz="4400" spc="-50" dirty="0">
                <a:solidFill>
                  <a:srgbClr val="15468F"/>
                </a:solidFill>
                <a:latin typeface="Arial Black"/>
                <a:cs typeface="Arial Black"/>
              </a:rPr>
              <a:t>3</a:t>
            </a:r>
            <a:endParaRPr sz="440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4960"/>
              </a:spcBef>
            </a:pPr>
            <a:r>
              <a:rPr sz="4400" spc="-50" dirty="0">
                <a:solidFill>
                  <a:srgbClr val="15468F"/>
                </a:solidFill>
                <a:latin typeface="Arial Black"/>
                <a:cs typeface="Arial Black"/>
              </a:rPr>
              <a:t>4</a:t>
            </a:r>
            <a:endParaRPr sz="4400">
              <a:latin typeface="Arial Black"/>
              <a:cs typeface="Arial Black"/>
            </a:endParaRPr>
          </a:p>
        </p:txBody>
      </p:sp>
      <p:pic>
        <p:nvPicPr>
          <p:cNvPr id="20" name="object 2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589257" y="184404"/>
            <a:ext cx="374142" cy="373380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11682983" y="255778"/>
            <a:ext cx="1949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FFC000"/>
                </a:solidFill>
                <a:latin typeface="Arial"/>
                <a:cs typeface="Arial"/>
              </a:rPr>
              <a:t>20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22" name="object 2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1083290" y="5804915"/>
            <a:ext cx="918209" cy="919734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063161" y="5661472"/>
              <a:ext cx="851786" cy="81038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509016" y="5011673"/>
              <a:ext cx="11683365" cy="1846580"/>
            </a:xfrm>
            <a:custGeom>
              <a:avLst/>
              <a:gdLst/>
              <a:ahLst/>
              <a:cxnLst/>
              <a:rect l="l" t="t" r="r" b="b"/>
              <a:pathLst>
                <a:path w="11683365" h="1846579">
                  <a:moveTo>
                    <a:pt x="11682984" y="0"/>
                  </a:moveTo>
                  <a:lnTo>
                    <a:pt x="11647159" y="26553"/>
                  </a:lnTo>
                  <a:lnTo>
                    <a:pt x="11610683" y="52853"/>
                  </a:lnTo>
                  <a:lnTo>
                    <a:pt x="11573560" y="78900"/>
                  </a:lnTo>
                  <a:lnTo>
                    <a:pt x="11535797" y="104696"/>
                  </a:lnTo>
                  <a:lnTo>
                    <a:pt x="11497402" y="130242"/>
                  </a:lnTo>
                  <a:lnTo>
                    <a:pt x="11458380" y="155538"/>
                  </a:lnTo>
                  <a:lnTo>
                    <a:pt x="11418737" y="180587"/>
                  </a:lnTo>
                  <a:lnTo>
                    <a:pt x="11378481" y="205390"/>
                  </a:lnTo>
                  <a:lnTo>
                    <a:pt x="11337618" y="229947"/>
                  </a:lnTo>
                  <a:lnTo>
                    <a:pt x="11296153" y="254260"/>
                  </a:lnTo>
                  <a:lnTo>
                    <a:pt x="11254094" y="278330"/>
                  </a:lnTo>
                  <a:lnTo>
                    <a:pt x="11211447" y="302158"/>
                  </a:lnTo>
                  <a:lnTo>
                    <a:pt x="11168219" y="325746"/>
                  </a:lnTo>
                  <a:lnTo>
                    <a:pt x="11124415" y="349094"/>
                  </a:lnTo>
                  <a:lnTo>
                    <a:pt x="11080043" y="372205"/>
                  </a:lnTo>
                  <a:lnTo>
                    <a:pt x="11035108" y="395078"/>
                  </a:lnTo>
                  <a:lnTo>
                    <a:pt x="10989618" y="417716"/>
                  </a:lnTo>
                  <a:lnTo>
                    <a:pt x="10943578" y="440119"/>
                  </a:lnTo>
                  <a:lnTo>
                    <a:pt x="10896996" y="462289"/>
                  </a:lnTo>
                  <a:lnTo>
                    <a:pt x="10849877" y="484227"/>
                  </a:lnTo>
                  <a:lnTo>
                    <a:pt x="10802228" y="505934"/>
                  </a:lnTo>
                  <a:lnTo>
                    <a:pt x="10754055" y="527412"/>
                  </a:lnTo>
                  <a:lnTo>
                    <a:pt x="10705365" y="548661"/>
                  </a:lnTo>
                  <a:lnTo>
                    <a:pt x="10656165" y="569683"/>
                  </a:lnTo>
                  <a:lnTo>
                    <a:pt x="10606461" y="590479"/>
                  </a:lnTo>
                  <a:lnTo>
                    <a:pt x="10556258" y="611050"/>
                  </a:lnTo>
                  <a:lnTo>
                    <a:pt x="10505565" y="631397"/>
                  </a:lnTo>
                  <a:lnTo>
                    <a:pt x="10454386" y="651522"/>
                  </a:lnTo>
                  <a:lnTo>
                    <a:pt x="10402729" y="671426"/>
                  </a:lnTo>
                  <a:lnTo>
                    <a:pt x="10350600" y="691109"/>
                  </a:lnTo>
                  <a:lnTo>
                    <a:pt x="10298006" y="710574"/>
                  </a:lnTo>
                  <a:lnTo>
                    <a:pt x="10244952" y="729822"/>
                  </a:lnTo>
                  <a:lnTo>
                    <a:pt x="10191446" y="748853"/>
                  </a:lnTo>
                  <a:lnTo>
                    <a:pt x="10137493" y="767669"/>
                  </a:lnTo>
                  <a:lnTo>
                    <a:pt x="10083101" y="786271"/>
                  </a:lnTo>
                  <a:lnTo>
                    <a:pt x="10028276" y="804660"/>
                  </a:lnTo>
                  <a:lnTo>
                    <a:pt x="9973023" y="822837"/>
                  </a:lnTo>
                  <a:lnTo>
                    <a:pt x="9917350" y="840804"/>
                  </a:lnTo>
                  <a:lnTo>
                    <a:pt x="9861264" y="858563"/>
                  </a:lnTo>
                  <a:lnTo>
                    <a:pt x="9804769" y="876113"/>
                  </a:lnTo>
                  <a:lnTo>
                    <a:pt x="9747874" y="893456"/>
                  </a:lnTo>
                  <a:lnTo>
                    <a:pt x="9690584" y="910594"/>
                  </a:lnTo>
                  <a:lnTo>
                    <a:pt x="9632906" y="927528"/>
                  </a:lnTo>
                  <a:lnTo>
                    <a:pt x="9574846" y="944258"/>
                  </a:lnTo>
                  <a:lnTo>
                    <a:pt x="9516410" y="960787"/>
                  </a:lnTo>
                  <a:lnTo>
                    <a:pt x="9457606" y="977115"/>
                  </a:lnTo>
                  <a:lnTo>
                    <a:pt x="9398440" y="993243"/>
                  </a:lnTo>
                  <a:lnTo>
                    <a:pt x="9338917" y="1009174"/>
                  </a:lnTo>
                  <a:lnTo>
                    <a:pt x="9279045" y="1024907"/>
                  </a:lnTo>
                  <a:lnTo>
                    <a:pt x="9218830" y="1040444"/>
                  </a:lnTo>
                  <a:lnTo>
                    <a:pt x="9158279" y="1055787"/>
                  </a:lnTo>
                  <a:lnTo>
                    <a:pt x="9097397" y="1070936"/>
                  </a:lnTo>
                  <a:lnTo>
                    <a:pt x="9036191" y="1085893"/>
                  </a:lnTo>
                  <a:lnTo>
                    <a:pt x="8974668" y="1100659"/>
                  </a:lnTo>
                  <a:lnTo>
                    <a:pt x="8912835" y="1115235"/>
                  </a:lnTo>
                  <a:lnTo>
                    <a:pt x="8788260" y="1143822"/>
                  </a:lnTo>
                  <a:lnTo>
                    <a:pt x="8662520" y="1171665"/>
                  </a:lnTo>
                  <a:lnTo>
                    <a:pt x="8535666" y="1198773"/>
                  </a:lnTo>
                  <a:lnTo>
                    <a:pt x="8407748" y="1225155"/>
                  </a:lnTo>
                  <a:lnTo>
                    <a:pt x="8278819" y="1250821"/>
                  </a:lnTo>
                  <a:lnTo>
                    <a:pt x="8148931" y="1275781"/>
                  </a:lnTo>
                  <a:lnTo>
                    <a:pt x="8018134" y="1300044"/>
                  </a:lnTo>
                  <a:lnTo>
                    <a:pt x="7886481" y="1323621"/>
                  </a:lnTo>
                  <a:lnTo>
                    <a:pt x="7754022" y="1346520"/>
                  </a:lnTo>
                  <a:lnTo>
                    <a:pt x="7620811" y="1368752"/>
                  </a:lnTo>
                  <a:lnTo>
                    <a:pt x="7486897" y="1390325"/>
                  </a:lnTo>
                  <a:lnTo>
                    <a:pt x="7352333" y="1411251"/>
                  </a:lnTo>
                  <a:lnTo>
                    <a:pt x="7217170" y="1431538"/>
                  </a:lnTo>
                  <a:lnTo>
                    <a:pt x="7081460" y="1451196"/>
                  </a:lnTo>
                  <a:lnTo>
                    <a:pt x="6945255" y="1470234"/>
                  </a:lnTo>
                  <a:lnTo>
                    <a:pt x="6808605" y="1488663"/>
                  </a:lnTo>
                  <a:lnTo>
                    <a:pt x="6671563" y="1506492"/>
                  </a:lnTo>
                  <a:lnTo>
                    <a:pt x="6534180" y="1523731"/>
                  </a:lnTo>
                  <a:lnTo>
                    <a:pt x="6396507" y="1540389"/>
                  </a:lnTo>
                  <a:lnTo>
                    <a:pt x="6258597" y="1556475"/>
                  </a:lnTo>
                  <a:lnTo>
                    <a:pt x="6120501" y="1572001"/>
                  </a:lnTo>
                  <a:lnTo>
                    <a:pt x="5982269" y="1586975"/>
                  </a:lnTo>
                  <a:lnTo>
                    <a:pt x="5843955" y="1601406"/>
                  </a:lnTo>
                  <a:lnTo>
                    <a:pt x="5705610" y="1615305"/>
                  </a:lnTo>
                  <a:lnTo>
                    <a:pt x="5567284" y="1628682"/>
                  </a:lnTo>
                  <a:lnTo>
                    <a:pt x="5359946" y="1647787"/>
                  </a:lnTo>
                  <a:lnTo>
                    <a:pt x="5152943" y="1665771"/>
                  </a:lnTo>
                  <a:lnTo>
                    <a:pt x="4946449" y="1682665"/>
                  </a:lnTo>
                  <a:lnTo>
                    <a:pt x="4740639" y="1698503"/>
                  </a:lnTo>
                  <a:lnTo>
                    <a:pt x="4535686" y="1713316"/>
                  </a:lnTo>
                  <a:lnTo>
                    <a:pt x="4331764" y="1727138"/>
                  </a:lnTo>
                  <a:lnTo>
                    <a:pt x="4129047" y="1740001"/>
                  </a:lnTo>
                  <a:lnTo>
                    <a:pt x="3927710" y="1751937"/>
                  </a:lnTo>
                  <a:lnTo>
                    <a:pt x="3727927" y="1762980"/>
                  </a:lnTo>
                  <a:lnTo>
                    <a:pt x="3464266" y="1776369"/>
                  </a:lnTo>
                  <a:lnTo>
                    <a:pt x="3204089" y="1788304"/>
                  </a:lnTo>
                  <a:lnTo>
                    <a:pt x="2947808" y="1798863"/>
                  </a:lnTo>
                  <a:lnTo>
                    <a:pt x="2695836" y="1808122"/>
                  </a:lnTo>
                  <a:lnTo>
                    <a:pt x="2448585" y="1816159"/>
                  </a:lnTo>
                  <a:lnTo>
                    <a:pt x="2146789" y="1824604"/>
                  </a:lnTo>
                  <a:lnTo>
                    <a:pt x="1853821" y="1831411"/>
                  </a:lnTo>
                  <a:lnTo>
                    <a:pt x="1515045" y="1837630"/>
                  </a:lnTo>
                  <a:lnTo>
                    <a:pt x="1191534" y="1841967"/>
                  </a:lnTo>
                  <a:lnTo>
                    <a:pt x="835253" y="1844998"/>
                  </a:lnTo>
                  <a:lnTo>
                    <a:pt x="458672" y="1846292"/>
                  </a:lnTo>
                  <a:lnTo>
                    <a:pt x="0" y="1845386"/>
                  </a:lnTo>
                  <a:lnTo>
                    <a:pt x="11682984" y="1845386"/>
                  </a:lnTo>
                  <a:lnTo>
                    <a:pt x="11682984" y="0"/>
                  </a:lnTo>
                  <a:close/>
                </a:path>
              </a:pathLst>
            </a:custGeom>
            <a:solidFill>
              <a:srgbClr val="FFFFFF">
                <a:alpha val="3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09016" y="6284214"/>
              <a:ext cx="11683365" cy="574040"/>
            </a:xfrm>
            <a:custGeom>
              <a:avLst/>
              <a:gdLst/>
              <a:ahLst/>
              <a:cxnLst/>
              <a:rect l="l" t="t" r="r" b="b"/>
              <a:pathLst>
                <a:path w="11683365" h="574040">
                  <a:moveTo>
                    <a:pt x="11682984" y="0"/>
                  </a:moveTo>
                  <a:lnTo>
                    <a:pt x="11573560" y="24520"/>
                  </a:lnTo>
                  <a:lnTo>
                    <a:pt x="11497402" y="40475"/>
                  </a:lnTo>
                  <a:lnTo>
                    <a:pt x="11418737" y="56121"/>
                  </a:lnTo>
                  <a:lnTo>
                    <a:pt x="11337618" y="71461"/>
                  </a:lnTo>
                  <a:lnTo>
                    <a:pt x="11254094" y="86497"/>
                  </a:lnTo>
                  <a:lnTo>
                    <a:pt x="11168219" y="101233"/>
                  </a:lnTo>
                  <a:lnTo>
                    <a:pt x="11080043" y="115671"/>
                  </a:lnTo>
                  <a:lnTo>
                    <a:pt x="10989618" y="129815"/>
                  </a:lnTo>
                  <a:lnTo>
                    <a:pt x="10896996" y="143667"/>
                  </a:lnTo>
                  <a:lnTo>
                    <a:pt x="10802228" y="157231"/>
                  </a:lnTo>
                  <a:lnTo>
                    <a:pt x="10705365" y="170509"/>
                  </a:lnTo>
                  <a:lnTo>
                    <a:pt x="10606461" y="183505"/>
                  </a:lnTo>
                  <a:lnTo>
                    <a:pt x="10505565" y="196221"/>
                  </a:lnTo>
                  <a:lnTo>
                    <a:pt x="10402729" y="208661"/>
                  </a:lnTo>
                  <a:lnTo>
                    <a:pt x="10244952" y="226809"/>
                  </a:lnTo>
                  <a:lnTo>
                    <a:pt x="10083101" y="244352"/>
                  </a:lnTo>
                  <a:lnTo>
                    <a:pt x="9917350" y="261300"/>
                  </a:lnTo>
                  <a:lnTo>
                    <a:pt x="9747874" y="277662"/>
                  </a:lnTo>
                  <a:lnTo>
                    <a:pt x="9574846" y="293450"/>
                  </a:lnTo>
                  <a:lnTo>
                    <a:pt x="9398440" y="308674"/>
                  </a:lnTo>
                  <a:lnTo>
                    <a:pt x="9218830" y="323342"/>
                  </a:lnTo>
                  <a:lnTo>
                    <a:pt x="8974668" y="342056"/>
                  </a:lnTo>
                  <a:lnTo>
                    <a:pt x="8725533" y="359825"/>
                  </a:lnTo>
                  <a:lnTo>
                    <a:pt x="8471836" y="376674"/>
                  </a:lnTo>
                  <a:lnTo>
                    <a:pt x="8213992" y="392628"/>
                  </a:lnTo>
                  <a:lnTo>
                    <a:pt x="7952411" y="407710"/>
                  </a:lnTo>
                  <a:lnTo>
                    <a:pt x="7620811" y="425372"/>
                  </a:lnTo>
                  <a:lnTo>
                    <a:pt x="7284823" y="441757"/>
                  </a:lnTo>
                  <a:lnTo>
                    <a:pt x="6945255" y="456910"/>
                  </a:lnTo>
                  <a:lnTo>
                    <a:pt x="6602911" y="470880"/>
                  </a:lnTo>
                  <a:lnTo>
                    <a:pt x="6189569" y="486146"/>
                  </a:lnTo>
                  <a:lnTo>
                    <a:pt x="5774783" y="499855"/>
                  </a:lnTo>
                  <a:lnTo>
                    <a:pt x="5290899" y="513990"/>
                  </a:lnTo>
                  <a:lnTo>
                    <a:pt x="4740639" y="527850"/>
                  </a:lnTo>
                  <a:lnTo>
                    <a:pt x="4196475" y="539447"/>
                  </a:lnTo>
                  <a:lnTo>
                    <a:pt x="3595687" y="550026"/>
                  </a:lnTo>
                  <a:lnTo>
                    <a:pt x="2884395" y="559795"/>
                  </a:lnTo>
                  <a:lnTo>
                    <a:pt x="2087464" y="567500"/>
                  </a:lnTo>
                  <a:lnTo>
                    <a:pt x="1191534" y="572433"/>
                  </a:lnTo>
                  <a:lnTo>
                    <a:pt x="0" y="573493"/>
                  </a:lnTo>
                  <a:lnTo>
                    <a:pt x="11682984" y="573493"/>
                  </a:lnTo>
                  <a:lnTo>
                    <a:pt x="11682984" y="0"/>
                  </a:lnTo>
                  <a:close/>
                </a:path>
              </a:pathLst>
            </a:custGeom>
            <a:solidFill>
              <a:srgbClr val="000000">
                <a:alpha val="2313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24180" y="317754"/>
            <a:ext cx="7644765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45" dirty="0">
                <a:solidFill>
                  <a:srgbClr val="FFFFFF"/>
                </a:solidFill>
              </a:rPr>
              <a:t>Dietary</a:t>
            </a:r>
            <a:r>
              <a:rPr spc="-260" dirty="0">
                <a:solidFill>
                  <a:srgbClr val="FFFFFF"/>
                </a:solidFill>
              </a:rPr>
              <a:t> </a:t>
            </a:r>
            <a:r>
              <a:rPr spc="-145" dirty="0">
                <a:solidFill>
                  <a:srgbClr val="FFFFFF"/>
                </a:solidFill>
              </a:rPr>
              <a:t>Patterns</a:t>
            </a:r>
            <a:r>
              <a:rPr spc="-254" dirty="0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&amp;</a:t>
            </a:r>
            <a:r>
              <a:rPr spc="-260" dirty="0">
                <a:solidFill>
                  <a:srgbClr val="FFFFFF"/>
                </a:solidFill>
              </a:rPr>
              <a:t> </a:t>
            </a:r>
            <a:r>
              <a:rPr spc="-140" dirty="0">
                <a:solidFill>
                  <a:srgbClr val="FFFFFF"/>
                </a:solidFill>
              </a:rPr>
              <a:t>Health</a:t>
            </a:r>
            <a:r>
              <a:rPr spc="-260" dirty="0">
                <a:solidFill>
                  <a:srgbClr val="FFFFFF"/>
                </a:solidFill>
              </a:rPr>
              <a:t> </a:t>
            </a:r>
            <a:r>
              <a:rPr spc="-114" dirty="0">
                <a:solidFill>
                  <a:srgbClr val="FFFFFF"/>
                </a:solidFill>
              </a:rPr>
              <a:t>Benefits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244602" y="6136640"/>
            <a:ext cx="8157209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100" i="1" dirty="0">
                <a:solidFill>
                  <a:srgbClr val="FFFFFF"/>
                </a:solidFill>
                <a:latin typeface="Arial"/>
                <a:cs typeface="Arial"/>
              </a:rPr>
              <a:t>Source:</a:t>
            </a:r>
            <a:r>
              <a:rPr sz="1100" i="1" spc="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FFFFFF"/>
                </a:solidFill>
                <a:latin typeface="Arial"/>
                <a:cs typeface="Arial"/>
              </a:rPr>
              <a:t>Random</a:t>
            </a:r>
            <a:r>
              <a:rPr sz="1100" i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FFFFFF"/>
                </a:solidFill>
                <a:latin typeface="Arial"/>
                <a:cs typeface="Arial"/>
              </a:rPr>
              <a:t>Clinical Trials</a:t>
            </a:r>
            <a:r>
              <a:rPr sz="1100" i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FFFFFF"/>
                </a:solidFill>
                <a:latin typeface="Arial"/>
                <a:cs typeface="Arial"/>
              </a:rPr>
              <a:t>(RCTs),</a:t>
            </a:r>
            <a:r>
              <a:rPr sz="1100" i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FFFFFF"/>
                </a:solidFill>
                <a:latin typeface="Arial"/>
                <a:cs typeface="Arial"/>
              </a:rPr>
              <a:t>Meta-</a:t>
            </a:r>
            <a:r>
              <a:rPr sz="1100" i="1" spc="-10" dirty="0">
                <a:solidFill>
                  <a:srgbClr val="FFFFFF"/>
                </a:solidFill>
                <a:latin typeface="Arial"/>
                <a:cs typeface="Arial"/>
              </a:rPr>
              <a:t>Analyses,</a:t>
            </a:r>
            <a:r>
              <a:rPr sz="1100" i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i="1" spc="-10" dirty="0">
                <a:solidFill>
                  <a:srgbClr val="FFFFFF"/>
                </a:solidFill>
                <a:latin typeface="Arial"/>
                <a:cs typeface="Arial"/>
              </a:rPr>
              <a:t>Observational</a:t>
            </a:r>
            <a:r>
              <a:rPr sz="1100" i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FFFFFF"/>
                </a:solidFill>
                <a:latin typeface="Arial"/>
                <a:cs typeface="Arial"/>
              </a:rPr>
              <a:t>Studies,</a:t>
            </a:r>
            <a:r>
              <a:rPr sz="1100" i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i="1" spc="-10" dirty="0">
                <a:solidFill>
                  <a:srgbClr val="FFFFFF"/>
                </a:solidFill>
                <a:latin typeface="Arial"/>
                <a:cs typeface="Arial"/>
              </a:rPr>
              <a:t>non-randomized</a:t>
            </a:r>
            <a:r>
              <a:rPr sz="1100" i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i="1" spc="-10" dirty="0">
                <a:solidFill>
                  <a:srgbClr val="FFFFFF"/>
                </a:solidFill>
                <a:latin typeface="Arial"/>
                <a:cs typeface="Arial"/>
              </a:rPr>
              <a:t>single-</a:t>
            </a:r>
            <a:r>
              <a:rPr sz="1100" i="1" dirty="0">
                <a:solidFill>
                  <a:srgbClr val="FFFFFF"/>
                </a:solidFill>
                <a:latin typeface="Arial"/>
                <a:cs typeface="Arial"/>
              </a:rPr>
              <a:t>arm</a:t>
            </a:r>
            <a:r>
              <a:rPr sz="1100" i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FFFFFF"/>
                </a:solidFill>
                <a:latin typeface="Arial"/>
                <a:cs typeface="Arial"/>
              </a:rPr>
              <a:t>studies,</a:t>
            </a:r>
            <a:r>
              <a:rPr sz="1100" i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FFFFFF"/>
                </a:solidFill>
                <a:latin typeface="Arial"/>
                <a:cs typeface="Arial"/>
              </a:rPr>
              <a:t>cohort</a:t>
            </a:r>
            <a:r>
              <a:rPr sz="1100" i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i="1" spc="-10" dirty="0">
                <a:solidFill>
                  <a:srgbClr val="FFFFFF"/>
                </a:solidFill>
                <a:latin typeface="Arial"/>
                <a:cs typeface="Arial"/>
              </a:rPr>
              <a:t>studies.</a:t>
            </a:r>
            <a:endParaRPr sz="1100">
              <a:latin typeface="Arial"/>
              <a:cs typeface="Arial"/>
            </a:endParaRPr>
          </a:p>
          <a:p>
            <a:pPr marL="18415">
              <a:lnSpc>
                <a:spcPct val="100000"/>
              </a:lnSpc>
            </a:pPr>
            <a:r>
              <a:rPr sz="1100" spc="-10" dirty="0">
                <a:solidFill>
                  <a:srgbClr val="FFFFFF"/>
                </a:solidFill>
                <a:latin typeface="Arial"/>
                <a:cs typeface="Arial"/>
              </a:rPr>
              <a:t>Nutrition</a:t>
            </a:r>
            <a:r>
              <a:rPr sz="11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Therapy</a:t>
            </a:r>
            <a:r>
              <a:rPr sz="11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11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Adults</a:t>
            </a:r>
            <a:r>
              <a:rPr sz="11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r>
              <a:rPr sz="11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Diabetes</a:t>
            </a:r>
            <a:r>
              <a:rPr sz="11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or</a:t>
            </a:r>
            <a:r>
              <a:rPr sz="11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Arial"/>
                <a:cs typeface="Arial"/>
              </a:rPr>
              <a:t>Prediabetes:</a:t>
            </a:r>
            <a:r>
              <a:rPr sz="11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1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Consensus</a:t>
            </a:r>
            <a:r>
              <a:rPr sz="11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Arial"/>
                <a:cs typeface="Arial"/>
              </a:rPr>
              <a:t>Report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100" i="1" dirty="0">
                <a:solidFill>
                  <a:srgbClr val="FFFFFF"/>
                </a:solidFill>
                <a:latin typeface="Arial"/>
                <a:cs typeface="Arial"/>
              </a:rPr>
              <a:t>Evert</a:t>
            </a:r>
            <a:r>
              <a:rPr sz="1100" i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FFFFFF"/>
                </a:solidFill>
                <a:latin typeface="Arial"/>
                <a:cs typeface="Arial"/>
              </a:rPr>
              <a:t>et</a:t>
            </a:r>
            <a:r>
              <a:rPr sz="1100" i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FFFFFF"/>
                </a:solidFill>
                <a:latin typeface="Arial"/>
                <a:cs typeface="Arial"/>
              </a:rPr>
              <a:t>al,</a:t>
            </a:r>
            <a:r>
              <a:rPr sz="1100" i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FFFFFF"/>
                </a:solidFill>
                <a:latin typeface="Arial"/>
                <a:cs typeface="Arial"/>
              </a:rPr>
              <a:t>Diabetes</a:t>
            </a:r>
            <a:r>
              <a:rPr sz="1100" i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FFFFFF"/>
                </a:solidFill>
                <a:latin typeface="Arial"/>
                <a:cs typeface="Arial"/>
              </a:rPr>
              <a:t>Care</a:t>
            </a:r>
            <a:r>
              <a:rPr sz="1100" i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FFFFFF"/>
                </a:solidFill>
                <a:latin typeface="Arial"/>
                <a:cs typeface="Arial"/>
              </a:rPr>
              <a:t>Apr.</a:t>
            </a:r>
            <a:r>
              <a:rPr sz="1100" i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i="1" spc="-20" dirty="0">
                <a:solidFill>
                  <a:srgbClr val="FFFFFF"/>
                </a:solidFill>
                <a:latin typeface="Arial"/>
                <a:cs typeface="Arial"/>
              </a:rPr>
              <a:t>2019</a:t>
            </a:r>
            <a:endParaRPr sz="11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914400" y="1204848"/>
            <a:ext cx="10363200" cy="755650"/>
          </a:xfrm>
          <a:custGeom>
            <a:avLst/>
            <a:gdLst/>
            <a:ahLst/>
            <a:cxnLst/>
            <a:rect l="l" t="t" r="r" b="b"/>
            <a:pathLst>
              <a:path w="10363200" h="755650">
                <a:moveTo>
                  <a:pt x="10363200" y="0"/>
                </a:moveTo>
                <a:lnTo>
                  <a:pt x="10363200" y="0"/>
                </a:lnTo>
                <a:lnTo>
                  <a:pt x="0" y="0"/>
                </a:lnTo>
                <a:lnTo>
                  <a:pt x="0" y="755142"/>
                </a:lnTo>
                <a:lnTo>
                  <a:pt x="10363200" y="755142"/>
                </a:lnTo>
                <a:lnTo>
                  <a:pt x="10363200" y="0"/>
                </a:lnTo>
                <a:close/>
              </a:path>
            </a:pathLst>
          </a:custGeom>
          <a:solidFill>
            <a:srgbClr val="FFC000">
              <a:alpha val="7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1" name="object 11"/>
          <p:cNvGraphicFramePr>
            <a:graphicFrameLocks noGrp="1"/>
          </p:cNvGraphicFramePr>
          <p:nvPr/>
        </p:nvGraphicFramePr>
        <p:xfrm>
          <a:off x="914400" y="1204849"/>
          <a:ext cx="10363198" cy="45910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67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92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392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392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392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392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55015">
                <a:tc>
                  <a:txBody>
                    <a:bodyPr/>
                    <a:lstStyle/>
                    <a:p>
                      <a:pPr marL="947419" marR="941069" algn="ctr">
                        <a:lnSpc>
                          <a:spcPct val="100000"/>
                        </a:lnSpc>
                        <a:spcBef>
                          <a:spcPts val="1255"/>
                        </a:spcBef>
                      </a:pPr>
                      <a:r>
                        <a:rPr sz="14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Health Benefits*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159385" marB="0">
                    <a:lnR w="9525">
                      <a:solidFill>
                        <a:srgbClr val="FFFFFF"/>
                      </a:solidFill>
                      <a:prstDash val="solid"/>
                    </a:lnR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FFC000">
                        <a:alpha val="7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358140" marR="258445" indent="-93345">
                        <a:lnSpc>
                          <a:spcPct val="100000"/>
                        </a:lnSpc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Reduced</a:t>
                      </a:r>
                      <a:r>
                        <a:rPr sz="1200" b="1" spc="-3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Risk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of</a:t>
                      </a:r>
                      <a:r>
                        <a:rPr sz="12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Diabetes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4604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FFC000">
                        <a:alpha val="7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12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A1C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12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Reduction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4604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FFC000">
                        <a:alpha val="7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2720" marR="165735"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Reduced</a:t>
                      </a:r>
                      <a:r>
                        <a:rPr sz="12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Risk</a:t>
                      </a:r>
                      <a:r>
                        <a:rPr sz="1200" b="1" spc="-3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of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Heart</a:t>
                      </a:r>
                      <a:r>
                        <a:rPr sz="120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Disease (CVD)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98425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FFC000">
                        <a:alpha val="7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517525" marR="508634" algn="ctr">
                        <a:lnSpc>
                          <a:spcPct val="100000"/>
                        </a:lnSpc>
                      </a:pPr>
                      <a:r>
                        <a:rPr sz="120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Weight Loss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4604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FFC000">
                        <a:alpha val="7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444500" marR="210185" indent="-224790">
                        <a:lnSpc>
                          <a:spcPct val="100000"/>
                        </a:lnSpc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Lowered</a:t>
                      </a:r>
                      <a:r>
                        <a:rPr sz="12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Blood Pressure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4604" marB="0">
                    <a:lnL w="9525">
                      <a:solidFill>
                        <a:srgbClr val="FFFFFF"/>
                      </a:solidFill>
                      <a:prstDash val="solid"/>
                    </a:lnL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FFC000">
                        <a:alpha val="7019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0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Mediterranean</a:t>
                      </a:r>
                      <a:r>
                        <a:rPr sz="1200" b="1" spc="-5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Diet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2540" marB="0"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1F3051">
                        <a:alpha val="7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80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2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Vegetarian</a:t>
                      </a:r>
                      <a:r>
                        <a:rPr sz="120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&amp;</a:t>
                      </a:r>
                      <a:r>
                        <a:rPr sz="12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Vegan</a:t>
                      </a:r>
                      <a:r>
                        <a:rPr sz="12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Diets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175" marB="0"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1F3051">
                        <a:alpha val="7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0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2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Low-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Carb</a:t>
                      </a:r>
                      <a:r>
                        <a:rPr sz="1200" b="1" spc="-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&amp;</a:t>
                      </a:r>
                      <a:r>
                        <a:rPr sz="12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Very</a:t>
                      </a:r>
                      <a:r>
                        <a:rPr sz="1200" b="1" spc="-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Low-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Carb</a:t>
                      </a:r>
                      <a:r>
                        <a:rPr sz="1200" b="1" spc="-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Diets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175" marB="0"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1F3051">
                        <a:alpha val="7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80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Low-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fat</a:t>
                      </a:r>
                      <a:r>
                        <a:rPr sz="1200" b="1" spc="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Diet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2540" marB="0"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1F3051">
                        <a:alpha val="7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80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2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Very</a:t>
                      </a:r>
                      <a:r>
                        <a:rPr sz="120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Low-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fat</a:t>
                      </a:r>
                      <a:r>
                        <a:rPr sz="120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Diet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175" marB="0"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1F3051">
                        <a:alpha val="7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800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5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DASH</a:t>
                      </a:r>
                      <a:r>
                        <a:rPr sz="120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Diet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(Dietary</a:t>
                      </a:r>
                      <a:r>
                        <a:rPr sz="1000" spc="-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Approach</a:t>
                      </a:r>
                      <a:r>
                        <a:rPr sz="1000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to Stop</a:t>
                      </a:r>
                      <a:r>
                        <a:rPr sz="1000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Hypertension)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02235" marB="0"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1F3051">
                        <a:alpha val="7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80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Paleo</a:t>
                      </a:r>
                      <a:r>
                        <a:rPr sz="12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Diet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175" marB="0"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solidFill>
                      <a:srgbClr val="1F3051">
                        <a:alpha val="7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25"/>
                        </a:spcBef>
                      </a:pPr>
                      <a:r>
                        <a:rPr sz="1050" b="1" dirty="0">
                          <a:solidFill>
                            <a:srgbClr val="FFC000"/>
                          </a:solidFill>
                          <a:latin typeface="Arial"/>
                          <a:cs typeface="Arial"/>
                        </a:rPr>
                        <a:t>Mixed</a:t>
                      </a:r>
                      <a:r>
                        <a:rPr sz="1050" b="1" spc="-30" dirty="0">
                          <a:solidFill>
                            <a:srgbClr val="FFC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10" dirty="0">
                          <a:solidFill>
                            <a:srgbClr val="FFC000"/>
                          </a:solidFill>
                          <a:latin typeface="Arial"/>
                          <a:cs typeface="Arial"/>
                        </a:rPr>
                        <a:t>Results.</a:t>
                      </a:r>
                      <a:endParaRPr sz="1050">
                        <a:latin typeface="Arial"/>
                        <a:cs typeface="Arial"/>
                      </a:endParaRPr>
                    </a:p>
                    <a:p>
                      <a:pPr marL="2540" algn="ctr">
                        <a:lnSpc>
                          <a:spcPct val="100000"/>
                        </a:lnSpc>
                      </a:pPr>
                      <a:r>
                        <a:rPr sz="1050" spc="-40" dirty="0">
                          <a:solidFill>
                            <a:srgbClr val="FFC000"/>
                          </a:solidFill>
                          <a:latin typeface="Arial"/>
                          <a:cs typeface="Arial"/>
                        </a:rPr>
                        <a:t>Inconclusive</a:t>
                      </a:r>
                      <a:r>
                        <a:rPr sz="1050" spc="40" dirty="0">
                          <a:solidFill>
                            <a:srgbClr val="FFC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50" spc="-10" dirty="0">
                          <a:solidFill>
                            <a:srgbClr val="FFC000"/>
                          </a:solidFill>
                          <a:latin typeface="Arial"/>
                          <a:cs typeface="Arial"/>
                        </a:rPr>
                        <a:t>evidence.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104775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T w="9525">
                      <a:solidFill>
                        <a:srgbClr val="FFFFFF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2" name="object 12"/>
          <p:cNvSpPr/>
          <p:nvPr/>
        </p:nvSpPr>
        <p:spPr>
          <a:xfrm>
            <a:off x="4227612" y="2075094"/>
            <a:ext cx="318135" cy="318770"/>
          </a:xfrm>
          <a:custGeom>
            <a:avLst/>
            <a:gdLst/>
            <a:ahLst/>
            <a:cxnLst/>
            <a:rect l="l" t="t" r="r" b="b"/>
            <a:pathLst>
              <a:path w="318135" h="318769">
                <a:moveTo>
                  <a:pt x="158864" y="0"/>
                </a:moveTo>
                <a:lnTo>
                  <a:pt x="108629" y="8117"/>
                </a:lnTo>
                <a:lnTo>
                  <a:pt x="65017" y="30727"/>
                </a:lnTo>
                <a:lnTo>
                  <a:pt x="30635" y="65212"/>
                </a:lnTo>
                <a:lnTo>
                  <a:pt x="8082" y="109022"/>
                </a:lnTo>
                <a:lnTo>
                  <a:pt x="0" y="159340"/>
                </a:lnTo>
                <a:lnTo>
                  <a:pt x="8093" y="209726"/>
                </a:lnTo>
                <a:lnTo>
                  <a:pt x="30635" y="253469"/>
                </a:lnTo>
                <a:lnTo>
                  <a:pt x="65017" y="287954"/>
                </a:lnTo>
                <a:lnTo>
                  <a:pt x="108629" y="310564"/>
                </a:lnTo>
                <a:lnTo>
                  <a:pt x="158864" y="318682"/>
                </a:lnTo>
                <a:lnTo>
                  <a:pt x="209099" y="310564"/>
                </a:lnTo>
                <a:lnTo>
                  <a:pt x="252711" y="287954"/>
                </a:lnTo>
                <a:lnTo>
                  <a:pt x="272243" y="268364"/>
                </a:lnTo>
                <a:lnTo>
                  <a:pt x="158864" y="268363"/>
                </a:lnTo>
                <a:lnTo>
                  <a:pt x="134348" y="265481"/>
                </a:lnTo>
                <a:lnTo>
                  <a:pt x="92372" y="244305"/>
                </a:lnTo>
                <a:lnTo>
                  <a:pt x="74415" y="217626"/>
                </a:lnTo>
                <a:lnTo>
                  <a:pt x="78178" y="213852"/>
                </a:lnTo>
                <a:lnTo>
                  <a:pt x="307508" y="213852"/>
                </a:lnTo>
                <a:lnTo>
                  <a:pt x="309635" y="209726"/>
                </a:lnTo>
                <a:lnTo>
                  <a:pt x="317728" y="159341"/>
                </a:lnTo>
                <a:lnTo>
                  <a:pt x="91974" y="159341"/>
                </a:lnTo>
                <a:lnTo>
                  <a:pt x="82234" y="157355"/>
                </a:lnTo>
                <a:lnTo>
                  <a:pt x="74258" y="151950"/>
                </a:lnTo>
                <a:lnTo>
                  <a:pt x="68869" y="143950"/>
                </a:lnTo>
                <a:lnTo>
                  <a:pt x="66890" y="134181"/>
                </a:lnTo>
                <a:lnTo>
                  <a:pt x="68869" y="124413"/>
                </a:lnTo>
                <a:lnTo>
                  <a:pt x="74258" y="116413"/>
                </a:lnTo>
                <a:lnTo>
                  <a:pt x="82234" y="111008"/>
                </a:lnTo>
                <a:lnTo>
                  <a:pt x="91974" y="109022"/>
                </a:lnTo>
                <a:lnTo>
                  <a:pt x="309669" y="109022"/>
                </a:lnTo>
                <a:lnTo>
                  <a:pt x="287092" y="65212"/>
                </a:lnTo>
                <a:lnTo>
                  <a:pt x="252711" y="30727"/>
                </a:lnTo>
                <a:lnTo>
                  <a:pt x="209098" y="8118"/>
                </a:lnTo>
                <a:lnTo>
                  <a:pt x="158864" y="0"/>
                </a:lnTo>
                <a:close/>
              </a:path>
              <a:path w="318135" h="318769">
                <a:moveTo>
                  <a:pt x="307508" y="213852"/>
                </a:moveTo>
                <a:lnTo>
                  <a:pt x="239550" y="213852"/>
                </a:lnTo>
                <a:lnTo>
                  <a:pt x="243313" y="217626"/>
                </a:lnTo>
                <a:lnTo>
                  <a:pt x="243313" y="224335"/>
                </a:lnTo>
                <a:lnTo>
                  <a:pt x="205739" y="257252"/>
                </a:lnTo>
                <a:lnTo>
                  <a:pt x="158864" y="268363"/>
                </a:lnTo>
                <a:lnTo>
                  <a:pt x="272243" y="268364"/>
                </a:lnTo>
                <a:lnTo>
                  <a:pt x="287093" y="253469"/>
                </a:lnTo>
                <a:lnTo>
                  <a:pt x="307508" y="213852"/>
                </a:lnTo>
                <a:close/>
              </a:path>
              <a:path w="318135" h="318769">
                <a:moveTo>
                  <a:pt x="232443" y="213852"/>
                </a:moveTo>
                <a:lnTo>
                  <a:pt x="85703" y="213852"/>
                </a:lnTo>
                <a:lnTo>
                  <a:pt x="88211" y="215110"/>
                </a:lnTo>
                <a:lnTo>
                  <a:pt x="89465" y="217207"/>
                </a:lnTo>
                <a:lnTo>
                  <a:pt x="103013" y="231359"/>
                </a:lnTo>
                <a:lnTo>
                  <a:pt x="119461" y="242051"/>
                </a:lnTo>
                <a:lnTo>
                  <a:pt x="138261" y="248813"/>
                </a:lnTo>
                <a:lnTo>
                  <a:pt x="158864" y="251171"/>
                </a:lnTo>
                <a:lnTo>
                  <a:pt x="179408" y="248813"/>
                </a:lnTo>
                <a:lnTo>
                  <a:pt x="198110" y="242051"/>
                </a:lnTo>
                <a:lnTo>
                  <a:pt x="214538" y="231359"/>
                </a:lnTo>
                <a:lnTo>
                  <a:pt x="228263" y="217207"/>
                </a:lnTo>
                <a:lnTo>
                  <a:pt x="229935" y="215110"/>
                </a:lnTo>
                <a:lnTo>
                  <a:pt x="232443" y="213852"/>
                </a:lnTo>
                <a:close/>
              </a:path>
              <a:path w="318135" h="318769">
                <a:moveTo>
                  <a:pt x="225754" y="109022"/>
                </a:moveTo>
                <a:lnTo>
                  <a:pt x="91974" y="109022"/>
                </a:lnTo>
                <a:lnTo>
                  <a:pt x="101713" y="111008"/>
                </a:lnTo>
                <a:lnTo>
                  <a:pt x="109689" y="116413"/>
                </a:lnTo>
                <a:lnTo>
                  <a:pt x="115078" y="124413"/>
                </a:lnTo>
                <a:lnTo>
                  <a:pt x="117057" y="134181"/>
                </a:lnTo>
                <a:lnTo>
                  <a:pt x="115078" y="143950"/>
                </a:lnTo>
                <a:lnTo>
                  <a:pt x="109689" y="151950"/>
                </a:lnTo>
                <a:lnTo>
                  <a:pt x="101713" y="157355"/>
                </a:lnTo>
                <a:lnTo>
                  <a:pt x="91974" y="159341"/>
                </a:lnTo>
                <a:lnTo>
                  <a:pt x="225754" y="159341"/>
                </a:lnTo>
                <a:lnTo>
                  <a:pt x="216015" y="157355"/>
                </a:lnTo>
                <a:lnTo>
                  <a:pt x="208039" y="151950"/>
                </a:lnTo>
                <a:lnTo>
                  <a:pt x="202650" y="143950"/>
                </a:lnTo>
                <a:lnTo>
                  <a:pt x="200670" y="134182"/>
                </a:lnTo>
                <a:lnTo>
                  <a:pt x="202650" y="124413"/>
                </a:lnTo>
                <a:lnTo>
                  <a:pt x="208039" y="116413"/>
                </a:lnTo>
                <a:lnTo>
                  <a:pt x="216014" y="111008"/>
                </a:lnTo>
                <a:lnTo>
                  <a:pt x="225754" y="109022"/>
                </a:lnTo>
                <a:close/>
              </a:path>
              <a:path w="318135" h="318769">
                <a:moveTo>
                  <a:pt x="309645" y="109022"/>
                </a:moveTo>
                <a:lnTo>
                  <a:pt x="225754" y="109022"/>
                </a:lnTo>
                <a:lnTo>
                  <a:pt x="235494" y="111008"/>
                </a:lnTo>
                <a:lnTo>
                  <a:pt x="243470" y="116413"/>
                </a:lnTo>
                <a:lnTo>
                  <a:pt x="248859" y="124413"/>
                </a:lnTo>
                <a:lnTo>
                  <a:pt x="250838" y="134182"/>
                </a:lnTo>
                <a:lnTo>
                  <a:pt x="248859" y="143950"/>
                </a:lnTo>
                <a:lnTo>
                  <a:pt x="243470" y="151950"/>
                </a:lnTo>
                <a:lnTo>
                  <a:pt x="235494" y="157355"/>
                </a:lnTo>
                <a:lnTo>
                  <a:pt x="225754" y="159341"/>
                </a:lnTo>
                <a:lnTo>
                  <a:pt x="317728" y="159341"/>
                </a:lnTo>
                <a:lnTo>
                  <a:pt x="309645" y="109022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760756" y="2075094"/>
            <a:ext cx="318135" cy="318770"/>
          </a:xfrm>
          <a:custGeom>
            <a:avLst/>
            <a:gdLst/>
            <a:ahLst/>
            <a:cxnLst/>
            <a:rect l="l" t="t" r="r" b="b"/>
            <a:pathLst>
              <a:path w="318135" h="318769">
                <a:moveTo>
                  <a:pt x="158864" y="0"/>
                </a:moveTo>
                <a:lnTo>
                  <a:pt x="108629" y="8117"/>
                </a:lnTo>
                <a:lnTo>
                  <a:pt x="65017" y="30727"/>
                </a:lnTo>
                <a:lnTo>
                  <a:pt x="30635" y="65212"/>
                </a:lnTo>
                <a:lnTo>
                  <a:pt x="8082" y="109022"/>
                </a:lnTo>
                <a:lnTo>
                  <a:pt x="0" y="159340"/>
                </a:lnTo>
                <a:lnTo>
                  <a:pt x="8093" y="209726"/>
                </a:lnTo>
                <a:lnTo>
                  <a:pt x="30635" y="253469"/>
                </a:lnTo>
                <a:lnTo>
                  <a:pt x="65017" y="287954"/>
                </a:lnTo>
                <a:lnTo>
                  <a:pt x="108629" y="310564"/>
                </a:lnTo>
                <a:lnTo>
                  <a:pt x="158864" y="318682"/>
                </a:lnTo>
                <a:lnTo>
                  <a:pt x="209099" y="310564"/>
                </a:lnTo>
                <a:lnTo>
                  <a:pt x="252711" y="287954"/>
                </a:lnTo>
                <a:lnTo>
                  <a:pt x="272243" y="268364"/>
                </a:lnTo>
                <a:lnTo>
                  <a:pt x="158864" y="268363"/>
                </a:lnTo>
                <a:lnTo>
                  <a:pt x="134348" y="265481"/>
                </a:lnTo>
                <a:lnTo>
                  <a:pt x="92372" y="244305"/>
                </a:lnTo>
                <a:lnTo>
                  <a:pt x="74415" y="217626"/>
                </a:lnTo>
                <a:lnTo>
                  <a:pt x="78178" y="213852"/>
                </a:lnTo>
                <a:lnTo>
                  <a:pt x="307508" y="213852"/>
                </a:lnTo>
                <a:lnTo>
                  <a:pt x="309635" y="209726"/>
                </a:lnTo>
                <a:lnTo>
                  <a:pt x="317728" y="159341"/>
                </a:lnTo>
                <a:lnTo>
                  <a:pt x="91974" y="159341"/>
                </a:lnTo>
                <a:lnTo>
                  <a:pt x="82234" y="157355"/>
                </a:lnTo>
                <a:lnTo>
                  <a:pt x="74258" y="151950"/>
                </a:lnTo>
                <a:lnTo>
                  <a:pt x="68869" y="143950"/>
                </a:lnTo>
                <a:lnTo>
                  <a:pt x="66890" y="134181"/>
                </a:lnTo>
                <a:lnTo>
                  <a:pt x="68869" y="124413"/>
                </a:lnTo>
                <a:lnTo>
                  <a:pt x="74258" y="116413"/>
                </a:lnTo>
                <a:lnTo>
                  <a:pt x="82234" y="111008"/>
                </a:lnTo>
                <a:lnTo>
                  <a:pt x="91974" y="109022"/>
                </a:lnTo>
                <a:lnTo>
                  <a:pt x="309669" y="109022"/>
                </a:lnTo>
                <a:lnTo>
                  <a:pt x="287092" y="65212"/>
                </a:lnTo>
                <a:lnTo>
                  <a:pt x="252711" y="30727"/>
                </a:lnTo>
                <a:lnTo>
                  <a:pt x="209098" y="8118"/>
                </a:lnTo>
                <a:lnTo>
                  <a:pt x="158864" y="0"/>
                </a:lnTo>
                <a:close/>
              </a:path>
              <a:path w="318135" h="318769">
                <a:moveTo>
                  <a:pt x="307508" y="213852"/>
                </a:moveTo>
                <a:lnTo>
                  <a:pt x="239550" y="213852"/>
                </a:lnTo>
                <a:lnTo>
                  <a:pt x="243313" y="217626"/>
                </a:lnTo>
                <a:lnTo>
                  <a:pt x="243313" y="224335"/>
                </a:lnTo>
                <a:lnTo>
                  <a:pt x="205739" y="257252"/>
                </a:lnTo>
                <a:lnTo>
                  <a:pt x="158864" y="268363"/>
                </a:lnTo>
                <a:lnTo>
                  <a:pt x="272243" y="268364"/>
                </a:lnTo>
                <a:lnTo>
                  <a:pt x="287093" y="253469"/>
                </a:lnTo>
                <a:lnTo>
                  <a:pt x="307508" y="213852"/>
                </a:lnTo>
                <a:close/>
              </a:path>
              <a:path w="318135" h="318769">
                <a:moveTo>
                  <a:pt x="232443" y="213852"/>
                </a:moveTo>
                <a:lnTo>
                  <a:pt x="85703" y="213852"/>
                </a:lnTo>
                <a:lnTo>
                  <a:pt x="88211" y="215110"/>
                </a:lnTo>
                <a:lnTo>
                  <a:pt x="89465" y="217207"/>
                </a:lnTo>
                <a:lnTo>
                  <a:pt x="103013" y="231359"/>
                </a:lnTo>
                <a:lnTo>
                  <a:pt x="119461" y="242051"/>
                </a:lnTo>
                <a:lnTo>
                  <a:pt x="138261" y="248813"/>
                </a:lnTo>
                <a:lnTo>
                  <a:pt x="158864" y="251171"/>
                </a:lnTo>
                <a:lnTo>
                  <a:pt x="179408" y="248813"/>
                </a:lnTo>
                <a:lnTo>
                  <a:pt x="198110" y="242051"/>
                </a:lnTo>
                <a:lnTo>
                  <a:pt x="214538" y="231359"/>
                </a:lnTo>
                <a:lnTo>
                  <a:pt x="228263" y="217207"/>
                </a:lnTo>
                <a:lnTo>
                  <a:pt x="229935" y="215110"/>
                </a:lnTo>
                <a:lnTo>
                  <a:pt x="232443" y="213852"/>
                </a:lnTo>
                <a:close/>
              </a:path>
              <a:path w="318135" h="318769">
                <a:moveTo>
                  <a:pt x="225754" y="109022"/>
                </a:moveTo>
                <a:lnTo>
                  <a:pt x="91974" y="109022"/>
                </a:lnTo>
                <a:lnTo>
                  <a:pt x="101713" y="111008"/>
                </a:lnTo>
                <a:lnTo>
                  <a:pt x="109689" y="116413"/>
                </a:lnTo>
                <a:lnTo>
                  <a:pt x="115078" y="124413"/>
                </a:lnTo>
                <a:lnTo>
                  <a:pt x="117057" y="134181"/>
                </a:lnTo>
                <a:lnTo>
                  <a:pt x="115078" y="143950"/>
                </a:lnTo>
                <a:lnTo>
                  <a:pt x="109689" y="151950"/>
                </a:lnTo>
                <a:lnTo>
                  <a:pt x="101713" y="157355"/>
                </a:lnTo>
                <a:lnTo>
                  <a:pt x="91974" y="159341"/>
                </a:lnTo>
                <a:lnTo>
                  <a:pt x="225754" y="159341"/>
                </a:lnTo>
                <a:lnTo>
                  <a:pt x="216015" y="157355"/>
                </a:lnTo>
                <a:lnTo>
                  <a:pt x="208039" y="151950"/>
                </a:lnTo>
                <a:lnTo>
                  <a:pt x="202650" y="143950"/>
                </a:lnTo>
                <a:lnTo>
                  <a:pt x="200670" y="134182"/>
                </a:lnTo>
                <a:lnTo>
                  <a:pt x="202650" y="124413"/>
                </a:lnTo>
                <a:lnTo>
                  <a:pt x="208039" y="116413"/>
                </a:lnTo>
                <a:lnTo>
                  <a:pt x="216014" y="111008"/>
                </a:lnTo>
                <a:lnTo>
                  <a:pt x="225754" y="109022"/>
                </a:lnTo>
                <a:close/>
              </a:path>
              <a:path w="318135" h="318769">
                <a:moveTo>
                  <a:pt x="309645" y="109022"/>
                </a:moveTo>
                <a:lnTo>
                  <a:pt x="225754" y="109022"/>
                </a:lnTo>
                <a:lnTo>
                  <a:pt x="235494" y="111008"/>
                </a:lnTo>
                <a:lnTo>
                  <a:pt x="243470" y="116413"/>
                </a:lnTo>
                <a:lnTo>
                  <a:pt x="248859" y="124413"/>
                </a:lnTo>
                <a:lnTo>
                  <a:pt x="250838" y="134182"/>
                </a:lnTo>
                <a:lnTo>
                  <a:pt x="248859" y="143950"/>
                </a:lnTo>
                <a:lnTo>
                  <a:pt x="243470" y="151950"/>
                </a:lnTo>
                <a:lnTo>
                  <a:pt x="235494" y="157355"/>
                </a:lnTo>
                <a:lnTo>
                  <a:pt x="225754" y="159341"/>
                </a:lnTo>
                <a:lnTo>
                  <a:pt x="317728" y="159341"/>
                </a:lnTo>
                <a:lnTo>
                  <a:pt x="309645" y="109022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294662" y="2075094"/>
            <a:ext cx="318135" cy="318770"/>
          </a:xfrm>
          <a:custGeom>
            <a:avLst/>
            <a:gdLst/>
            <a:ahLst/>
            <a:cxnLst/>
            <a:rect l="l" t="t" r="r" b="b"/>
            <a:pathLst>
              <a:path w="318134" h="318769">
                <a:moveTo>
                  <a:pt x="158864" y="0"/>
                </a:moveTo>
                <a:lnTo>
                  <a:pt x="108629" y="8117"/>
                </a:lnTo>
                <a:lnTo>
                  <a:pt x="65017" y="30727"/>
                </a:lnTo>
                <a:lnTo>
                  <a:pt x="30635" y="65212"/>
                </a:lnTo>
                <a:lnTo>
                  <a:pt x="8082" y="109022"/>
                </a:lnTo>
                <a:lnTo>
                  <a:pt x="0" y="159340"/>
                </a:lnTo>
                <a:lnTo>
                  <a:pt x="8093" y="209726"/>
                </a:lnTo>
                <a:lnTo>
                  <a:pt x="30635" y="253469"/>
                </a:lnTo>
                <a:lnTo>
                  <a:pt x="65017" y="287954"/>
                </a:lnTo>
                <a:lnTo>
                  <a:pt x="108630" y="310564"/>
                </a:lnTo>
                <a:lnTo>
                  <a:pt x="158864" y="318682"/>
                </a:lnTo>
                <a:lnTo>
                  <a:pt x="209099" y="310564"/>
                </a:lnTo>
                <a:lnTo>
                  <a:pt x="252711" y="287954"/>
                </a:lnTo>
                <a:lnTo>
                  <a:pt x="272243" y="268364"/>
                </a:lnTo>
                <a:lnTo>
                  <a:pt x="158864" y="268363"/>
                </a:lnTo>
                <a:lnTo>
                  <a:pt x="134349" y="265481"/>
                </a:lnTo>
                <a:lnTo>
                  <a:pt x="92372" y="244305"/>
                </a:lnTo>
                <a:lnTo>
                  <a:pt x="74415" y="217626"/>
                </a:lnTo>
                <a:lnTo>
                  <a:pt x="78178" y="213852"/>
                </a:lnTo>
                <a:lnTo>
                  <a:pt x="307508" y="213852"/>
                </a:lnTo>
                <a:lnTo>
                  <a:pt x="309635" y="209726"/>
                </a:lnTo>
                <a:lnTo>
                  <a:pt x="317728" y="159341"/>
                </a:lnTo>
                <a:lnTo>
                  <a:pt x="91974" y="159341"/>
                </a:lnTo>
                <a:lnTo>
                  <a:pt x="82234" y="157355"/>
                </a:lnTo>
                <a:lnTo>
                  <a:pt x="74258" y="151950"/>
                </a:lnTo>
                <a:lnTo>
                  <a:pt x="68869" y="143950"/>
                </a:lnTo>
                <a:lnTo>
                  <a:pt x="66890" y="134181"/>
                </a:lnTo>
                <a:lnTo>
                  <a:pt x="68869" y="124413"/>
                </a:lnTo>
                <a:lnTo>
                  <a:pt x="74258" y="116413"/>
                </a:lnTo>
                <a:lnTo>
                  <a:pt x="82234" y="111008"/>
                </a:lnTo>
                <a:lnTo>
                  <a:pt x="91974" y="109022"/>
                </a:lnTo>
                <a:lnTo>
                  <a:pt x="309669" y="109022"/>
                </a:lnTo>
                <a:lnTo>
                  <a:pt x="287092" y="65212"/>
                </a:lnTo>
                <a:lnTo>
                  <a:pt x="252711" y="30727"/>
                </a:lnTo>
                <a:lnTo>
                  <a:pt x="209098" y="8118"/>
                </a:lnTo>
                <a:lnTo>
                  <a:pt x="158864" y="0"/>
                </a:lnTo>
                <a:close/>
              </a:path>
              <a:path w="318134" h="318769">
                <a:moveTo>
                  <a:pt x="307508" y="213852"/>
                </a:moveTo>
                <a:lnTo>
                  <a:pt x="239550" y="213852"/>
                </a:lnTo>
                <a:lnTo>
                  <a:pt x="243313" y="217626"/>
                </a:lnTo>
                <a:lnTo>
                  <a:pt x="243313" y="224335"/>
                </a:lnTo>
                <a:lnTo>
                  <a:pt x="205739" y="257252"/>
                </a:lnTo>
                <a:lnTo>
                  <a:pt x="158864" y="268363"/>
                </a:lnTo>
                <a:lnTo>
                  <a:pt x="272243" y="268364"/>
                </a:lnTo>
                <a:lnTo>
                  <a:pt x="287093" y="253469"/>
                </a:lnTo>
                <a:lnTo>
                  <a:pt x="307508" y="213852"/>
                </a:lnTo>
                <a:close/>
              </a:path>
              <a:path w="318134" h="318769">
                <a:moveTo>
                  <a:pt x="232443" y="213852"/>
                </a:moveTo>
                <a:lnTo>
                  <a:pt x="85703" y="213852"/>
                </a:lnTo>
                <a:lnTo>
                  <a:pt x="88211" y="215110"/>
                </a:lnTo>
                <a:lnTo>
                  <a:pt x="89465" y="217207"/>
                </a:lnTo>
                <a:lnTo>
                  <a:pt x="103013" y="231359"/>
                </a:lnTo>
                <a:lnTo>
                  <a:pt x="119461" y="242051"/>
                </a:lnTo>
                <a:lnTo>
                  <a:pt x="138261" y="248813"/>
                </a:lnTo>
                <a:lnTo>
                  <a:pt x="158864" y="251171"/>
                </a:lnTo>
                <a:lnTo>
                  <a:pt x="179408" y="248813"/>
                </a:lnTo>
                <a:lnTo>
                  <a:pt x="198110" y="242051"/>
                </a:lnTo>
                <a:lnTo>
                  <a:pt x="214538" y="231359"/>
                </a:lnTo>
                <a:lnTo>
                  <a:pt x="228263" y="217207"/>
                </a:lnTo>
                <a:lnTo>
                  <a:pt x="229935" y="215110"/>
                </a:lnTo>
                <a:lnTo>
                  <a:pt x="232443" y="213852"/>
                </a:lnTo>
                <a:close/>
              </a:path>
              <a:path w="318134" h="318769">
                <a:moveTo>
                  <a:pt x="225754" y="109022"/>
                </a:moveTo>
                <a:lnTo>
                  <a:pt x="91974" y="109022"/>
                </a:lnTo>
                <a:lnTo>
                  <a:pt x="101713" y="111008"/>
                </a:lnTo>
                <a:lnTo>
                  <a:pt x="109689" y="116413"/>
                </a:lnTo>
                <a:lnTo>
                  <a:pt x="115078" y="124413"/>
                </a:lnTo>
                <a:lnTo>
                  <a:pt x="117057" y="134181"/>
                </a:lnTo>
                <a:lnTo>
                  <a:pt x="115078" y="143950"/>
                </a:lnTo>
                <a:lnTo>
                  <a:pt x="109689" y="151950"/>
                </a:lnTo>
                <a:lnTo>
                  <a:pt x="101713" y="157355"/>
                </a:lnTo>
                <a:lnTo>
                  <a:pt x="91974" y="159341"/>
                </a:lnTo>
                <a:lnTo>
                  <a:pt x="225754" y="159341"/>
                </a:lnTo>
                <a:lnTo>
                  <a:pt x="216015" y="157355"/>
                </a:lnTo>
                <a:lnTo>
                  <a:pt x="208039" y="151950"/>
                </a:lnTo>
                <a:lnTo>
                  <a:pt x="202650" y="143950"/>
                </a:lnTo>
                <a:lnTo>
                  <a:pt x="200670" y="134182"/>
                </a:lnTo>
                <a:lnTo>
                  <a:pt x="202649" y="124413"/>
                </a:lnTo>
                <a:lnTo>
                  <a:pt x="208039" y="116413"/>
                </a:lnTo>
                <a:lnTo>
                  <a:pt x="216014" y="111008"/>
                </a:lnTo>
                <a:lnTo>
                  <a:pt x="225754" y="109022"/>
                </a:lnTo>
                <a:close/>
              </a:path>
              <a:path w="318134" h="318769">
                <a:moveTo>
                  <a:pt x="309645" y="109022"/>
                </a:moveTo>
                <a:lnTo>
                  <a:pt x="225754" y="109022"/>
                </a:lnTo>
                <a:lnTo>
                  <a:pt x="235494" y="111008"/>
                </a:lnTo>
                <a:lnTo>
                  <a:pt x="243470" y="116413"/>
                </a:lnTo>
                <a:lnTo>
                  <a:pt x="248859" y="124413"/>
                </a:lnTo>
                <a:lnTo>
                  <a:pt x="250838" y="134182"/>
                </a:lnTo>
                <a:lnTo>
                  <a:pt x="248859" y="143950"/>
                </a:lnTo>
                <a:lnTo>
                  <a:pt x="243470" y="151950"/>
                </a:lnTo>
                <a:lnTo>
                  <a:pt x="235494" y="157355"/>
                </a:lnTo>
                <a:lnTo>
                  <a:pt x="225754" y="159341"/>
                </a:lnTo>
                <a:lnTo>
                  <a:pt x="317728" y="159341"/>
                </a:lnTo>
                <a:lnTo>
                  <a:pt x="309645" y="109022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227612" y="2622210"/>
            <a:ext cx="318135" cy="318770"/>
          </a:xfrm>
          <a:custGeom>
            <a:avLst/>
            <a:gdLst/>
            <a:ahLst/>
            <a:cxnLst/>
            <a:rect l="l" t="t" r="r" b="b"/>
            <a:pathLst>
              <a:path w="318135" h="318769">
                <a:moveTo>
                  <a:pt x="158864" y="0"/>
                </a:moveTo>
                <a:lnTo>
                  <a:pt x="108629" y="8117"/>
                </a:lnTo>
                <a:lnTo>
                  <a:pt x="65017" y="30727"/>
                </a:lnTo>
                <a:lnTo>
                  <a:pt x="30635" y="65212"/>
                </a:lnTo>
                <a:lnTo>
                  <a:pt x="8082" y="109022"/>
                </a:lnTo>
                <a:lnTo>
                  <a:pt x="0" y="159340"/>
                </a:lnTo>
                <a:lnTo>
                  <a:pt x="8093" y="209726"/>
                </a:lnTo>
                <a:lnTo>
                  <a:pt x="30635" y="253469"/>
                </a:lnTo>
                <a:lnTo>
                  <a:pt x="65017" y="287954"/>
                </a:lnTo>
                <a:lnTo>
                  <a:pt x="108629" y="310564"/>
                </a:lnTo>
                <a:lnTo>
                  <a:pt x="158864" y="318682"/>
                </a:lnTo>
                <a:lnTo>
                  <a:pt x="209099" y="310564"/>
                </a:lnTo>
                <a:lnTo>
                  <a:pt x="252711" y="287954"/>
                </a:lnTo>
                <a:lnTo>
                  <a:pt x="272243" y="268364"/>
                </a:lnTo>
                <a:lnTo>
                  <a:pt x="158864" y="268363"/>
                </a:lnTo>
                <a:lnTo>
                  <a:pt x="134348" y="265481"/>
                </a:lnTo>
                <a:lnTo>
                  <a:pt x="92372" y="244305"/>
                </a:lnTo>
                <a:lnTo>
                  <a:pt x="74415" y="217626"/>
                </a:lnTo>
                <a:lnTo>
                  <a:pt x="78178" y="213852"/>
                </a:lnTo>
                <a:lnTo>
                  <a:pt x="307508" y="213852"/>
                </a:lnTo>
                <a:lnTo>
                  <a:pt x="309635" y="209726"/>
                </a:lnTo>
                <a:lnTo>
                  <a:pt x="317728" y="159341"/>
                </a:lnTo>
                <a:lnTo>
                  <a:pt x="91974" y="159341"/>
                </a:lnTo>
                <a:lnTo>
                  <a:pt x="82234" y="157355"/>
                </a:lnTo>
                <a:lnTo>
                  <a:pt x="74258" y="151950"/>
                </a:lnTo>
                <a:lnTo>
                  <a:pt x="68869" y="143950"/>
                </a:lnTo>
                <a:lnTo>
                  <a:pt x="66890" y="134181"/>
                </a:lnTo>
                <a:lnTo>
                  <a:pt x="68869" y="124413"/>
                </a:lnTo>
                <a:lnTo>
                  <a:pt x="74258" y="116413"/>
                </a:lnTo>
                <a:lnTo>
                  <a:pt x="82234" y="111008"/>
                </a:lnTo>
                <a:lnTo>
                  <a:pt x="91974" y="109022"/>
                </a:lnTo>
                <a:lnTo>
                  <a:pt x="309669" y="109022"/>
                </a:lnTo>
                <a:lnTo>
                  <a:pt x="287092" y="65212"/>
                </a:lnTo>
                <a:lnTo>
                  <a:pt x="252711" y="30727"/>
                </a:lnTo>
                <a:lnTo>
                  <a:pt x="209098" y="8118"/>
                </a:lnTo>
                <a:lnTo>
                  <a:pt x="158864" y="0"/>
                </a:lnTo>
                <a:close/>
              </a:path>
              <a:path w="318135" h="318769">
                <a:moveTo>
                  <a:pt x="307508" y="213852"/>
                </a:moveTo>
                <a:lnTo>
                  <a:pt x="239550" y="213852"/>
                </a:lnTo>
                <a:lnTo>
                  <a:pt x="243313" y="217626"/>
                </a:lnTo>
                <a:lnTo>
                  <a:pt x="243313" y="224335"/>
                </a:lnTo>
                <a:lnTo>
                  <a:pt x="205739" y="257252"/>
                </a:lnTo>
                <a:lnTo>
                  <a:pt x="158864" y="268363"/>
                </a:lnTo>
                <a:lnTo>
                  <a:pt x="272243" y="268364"/>
                </a:lnTo>
                <a:lnTo>
                  <a:pt x="287093" y="253469"/>
                </a:lnTo>
                <a:lnTo>
                  <a:pt x="307508" y="213852"/>
                </a:lnTo>
                <a:close/>
              </a:path>
              <a:path w="318135" h="318769">
                <a:moveTo>
                  <a:pt x="232443" y="213852"/>
                </a:moveTo>
                <a:lnTo>
                  <a:pt x="85703" y="213852"/>
                </a:lnTo>
                <a:lnTo>
                  <a:pt x="88211" y="215110"/>
                </a:lnTo>
                <a:lnTo>
                  <a:pt x="89465" y="217207"/>
                </a:lnTo>
                <a:lnTo>
                  <a:pt x="103013" y="231359"/>
                </a:lnTo>
                <a:lnTo>
                  <a:pt x="119461" y="242051"/>
                </a:lnTo>
                <a:lnTo>
                  <a:pt x="138261" y="248813"/>
                </a:lnTo>
                <a:lnTo>
                  <a:pt x="158864" y="251171"/>
                </a:lnTo>
                <a:lnTo>
                  <a:pt x="179408" y="248813"/>
                </a:lnTo>
                <a:lnTo>
                  <a:pt x="198110" y="242051"/>
                </a:lnTo>
                <a:lnTo>
                  <a:pt x="214538" y="231359"/>
                </a:lnTo>
                <a:lnTo>
                  <a:pt x="228263" y="217207"/>
                </a:lnTo>
                <a:lnTo>
                  <a:pt x="229935" y="215110"/>
                </a:lnTo>
                <a:lnTo>
                  <a:pt x="232443" y="213852"/>
                </a:lnTo>
                <a:close/>
              </a:path>
              <a:path w="318135" h="318769">
                <a:moveTo>
                  <a:pt x="225754" y="109022"/>
                </a:moveTo>
                <a:lnTo>
                  <a:pt x="91974" y="109022"/>
                </a:lnTo>
                <a:lnTo>
                  <a:pt x="101713" y="111008"/>
                </a:lnTo>
                <a:lnTo>
                  <a:pt x="109689" y="116413"/>
                </a:lnTo>
                <a:lnTo>
                  <a:pt x="115078" y="124413"/>
                </a:lnTo>
                <a:lnTo>
                  <a:pt x="117057" y="134181"/>
                </a:lnTo>
                <a:lnTo>
                  <a:pt x="115078" y="143950"/>
                </a:lnTo>
                <a:lnTo>
                  <a:pt x="109689" y="151950"/>
                </a:lnTo>
                <a:lnTo>
                  <a:pt x="101713" y="157355"/>
                </a:lnTo>
                <a:lnTo>
                  <a:pt x="91974" y="159341"/>
                </a:lnTo>
                <a:lnTo>
                  <a:pt x="225754" y="159341"/>
                </a:lnTo>
                <a:lnTo>
                  <a:pt x="216015" y="157355"/>
                </a:lnTo>
                <a:lnTo>
                  <a:pt x="208039" y="151950"/>
                </a:lnTo>
                <a:lnTo>
                  <a:pt x="202650" y="143950"/>
                </a:lnTo>
                <a:lnTo>
                  <a:pt x="200670" y="134182"/>
                </a:lnTo>
                <a:lnTo>
                  <a:pt x="202650" y="124413"/>
                </a:lnTo>
                <a:lnTo>
                  <a:pt x="208039" y="116413"/>
                </a:lnTo>
                <a:lnTo>
                  <a:pt x="216014" y="111008"/>
                </a:lnTo>
                <a:lnTo>
                  <a:pt x="225754" y="109022"/>
                </a:lnTo>
                <a:close/>
              </a:path>
              <a:path w="318135" h="318769">
                <a:moveTo>
                  <a:pt x="309645" y="109022"/>
                </a:moveTo>
                <a:lnTo>
                  <a:pt x="225754" y="109022"/>
                </a:lnTo>
                <a:lnTo>
                  <a:pt x="235494" y="111008"/>
                </a:lnTo>
                <a:lnTo>
                  <a:pt x="243470" y="116413"/>
                </a:lnTo>
                <a:lnTo>
                  <a:pt x="248859" y="124413"/>
                </a:lnTo>
                <a:lnTo>
                  <a:pt x="250838" y="134182"/>
                </a:lnTo>
                <a:lnTo>
                  <a:pt x="248859" y="143950"/>
                </a:lnTo>
                <a:lnTo>
                  <a:pt x="243470" y="151950"/>
                </a:lnTo>
                <a:lnTo>
                  <a:pt x="235494" y="157355"/>
                </a:lnTo>
                <a:lnTo>
                  <a:pt x="225754" y="159341"/>
                </a:lnTo>
                <a:lnTo>
                  <a:pt x="317728" y="159341"/>
                </a:lnTo>
                <a:lnTo>
                  <a:pt x="309645" y="109022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760756" y="2622210"/>
            <a:ext cx="318135" cy="318770"/>
          </a:xfrm>
          <a:custGeom>
            <a:avLst/>
            <a:gdLst/>
            <a:ahLst/>
            <a:cxnLst/>
            <a:rect l="l" t="t" r="r" b="b"/>
            <a:pathLst>
              <a:path w="318135" h="318769">
                <a:moveTo>
                  <a:pt x="158864" y="0"/>
                </a:moveTo>
                <a:lnTo>
                  <a:pt x="108629" y="8117"/>
                </a:lnTo>
                <a:lnTo>
                  <a:pt x="65017" y="30727"/>
                </a:lnTo>
                <a:lnTo>
                  <a:pt x="30635" y="65212"/>
                </a:lnTo>
                <a:lnTo>
                  <a:pt x="8082" y="109022"/>
                </a:lnTo>
                <a:lnTo>
                  <a:pt x="0" y="159340"/>
                </a:lnTo>
                <a:lnTo>
                  <a:pt x="8093" y="209726"/>
                </a:lnTo>
                <a:lnTo>
                  <a:pt x="30635" y="253469"/>
                </a:lnTo>
                <a:lnTo>
                  <a:pt x="65017" y="287954"/>
                </a:lnTo>
                <a:lnTo>
                  <a:pt x="108629" y="310564"/>
                </a:lnTo>
                <a:lnTo>
                  <a:pt x="158864" y="318682"/>
                </a:lnTo>
                <a:lnTo>
                  <a:pt x="209099" y="310564"/>
                </a:lnTo>
                <a:lnTo>
                  <a:pt x="252711" y="287954"/>
                </a:lnTo>
                <a:lnTo>
                  <a:pt x="272243" y="268364"/>
                </a:lnTo>
                <a:lnTo>
                  <a:pt x="158864" y="268363"/>
                </a:lnTo>
                <a:lnTo>
                  <a:pt x="134348" y="265481"/>
                </a:lnTo>
                <a:lnTo>
                  <a:pt x="92372" y="244305"/>
                </a:lnTo>
                <a:lnTo>
                  <a:pt x="74415" y="217626"/>
                </a:lnTo>
                <a:lnTo>
                  <a:pt x="78178" y="213852"/>
                </a:lnTo>
                <a:lnTo>
                  <a:pt x="307508" y="213852"/>
                </a:lnTo>
                <a:lnTo>
                  <a:pt x="309635" y="209726"/>
                </a:lnTo>
                <a:lnTo>
                  <a:pt x="317728" y="159341"/>
                </a:lnTo>
                <a:lnTo>
                  <a:pt x="91974" y="159341"/>
                </a:lnTo>
                <a:lnTo>
                  <a:pt x="82234" y="157355"/>
                </a:lnTo>
                <a:lnTo>
                  <a:pt x="74258" y="151950"/>
                </a:lnTo>
                <a:lnTo>
                  <a:pt x="68869" y="143950"/>
                </a:lnTo>
                <a:lnTo>
                  <a:pt x="66890" y="134181"/>
                </a:lnTo>
                <a:lnTo>
                  <a:pt x="68869" y="124413"/>
                </a:lnTo>
                <a:lnTo>
                  <a:pt x="74258" y="116413"/>
                </a:lnTo>
                <a:lnTo>
                  <a:pt x="82234" y="111008"/>
                </a:lnTo>
                <a:lnTo>
                  <a:pt x="91974" y="109022"/>
                </a:lnTo>
                <a:lnTo>
                  <a:pt x="309669" y="109022"/>
                </a:lnTo>
                <a:lnTo>
                  <a:pt x="287092" y="65212"/>
                </a:lnTo>
                <a:lnTo>
                  <a:pt x="252711" y="30727"/>
                </a:lnTo>
                <a:lnTo>
                  <a:pt x="209098" y="8118"/>
                </a:lnTo>
                <a:lnTo>
                  <a:pt x="158864" y="0"/>
                </a:lnTo>
                <a:close/>
              </a:path>
              <a:path w="318135" h="318769">
                <a:moveTo>
                  <a:pt x="307508" y="213852"/>
                </a:moveTo>
                <a:lnTo>
                  <a:pt x="239550" y="213852"/>
                </a:lnTo>
                <a:lnTo>
                  <a:pt x="243313" y="217626"/>
                </a:lnTo>
                <a:lnTo>
                  <a:pt x="243313" y="224335"/>
                </a:lnTo>
                <a:lnTo>
                  <a:pt x="205739" y="257252"/>
                </a:lnTo>
                <a:lnTo>
                  <a:pt x="158864" y="268363"/>
                </a:lnTo>
                <a:lnTo>
                  <a:pt x="272243" y="268364"/>
                </a:lnTo>
                <a:lnTo>
                  <a:pt x="287093" y="253469"/>
                </a:lnTo>
                <a:lnTo>
                  <a:pt x="307508" y="213852"/>
                </a:lnTo>
                <a:close/>
              </a:path>
              <a:path w="318135" h="318769">
                <a:moveTo>
                  <a:pt x="232443" y="213852"/>
                </a:moveTo>
                <a:lnTo>
                  <a:pt x="85703" y="213852"/>
                </a:lnTo>
                <a:lnTo>
                  <a:pt x="88211" y="215110"/>
                </a:lnTo>
                <a:lnTo>
                  <a:pt x="89465" y="217207"/>
                </a:lnTo>
                <a:lnTo>
                  <a:pt x="103013" y="231359"/>
                </a:lnTo>
                <a:lnTo>
                  <a:pt x="119461" y="242051"/>
                </a:lnTo>
                <a:lnTo>
                  <a:pt x="138261" y="248813"/>
                </a:lnTo>
                <a:lnTo>
                  <a:pt x="158864" y="251171"/>
                </a:lnTo>
                <a:lnTo>
                  <a:pt x="179408" y="248813"/>
                </a:lnTo>
                <a:lnTo>
                  <a:pt x="198110" y="242051"/>
                </a:lnTo>
                <a:lnTo>
                  <a:pt x="214538" y="231359"/>
                </a:lnTo>
                <a:lnTo>
                  <a:pt x="228263" y="217207"/>
                </a:lnTo>
                <a:lnTo>
                  <a:pt x="229935" y="215110"/>
                </a:lnTo>
                <a:lnTo>
                  <a:pt x="232443" y="213852"/>
                </a:lnTo>
                <a:close/>
              </a:path>
              <a:path w="318135" h="318769">
                <a:moveTo>
                  <a:pt x="225754" y="109022"/>
                </a:moveTo>
                <a:lnTo>
                  <a:pt x="91974" y="109022"/>
                </a:lnTo>
                <a:lnTo>
                  <a:pt x="101713" y="111008"/>
                </a:lnTo>
                <a:lnTo>
                  <a:pt x="109689" y="116413"/>
                </a:lnTo>
                <a:lnTo>
                  <a:pt x="115078" y="124413"/>
                </a:lnTo>
                <a:lnTo>
                  <a:pt x="117057" y="134181"/>
                </a:lnTo>
                <a:lnTo>
                  <a:pt x="115078" y="143950"/>
                </a:lnTo>
                <a:lnTo>
                  <a:pt x="109689" y="151950"/>
                </a:lnTo>
                <a:lnTo>
                  <a:pt x="101713" y="157355"/>
                </a:lnTo>
                <a:lnTo>
                  <a:pt x="91974" y="159341"/>
                </a:lnTo>
                <a:lnTo>
                  <a:pt x="225754" y="159341"/>
                </a:lnTo>
                <a:lnTo>
                  <a:pt x="216015" y="157355"/>
                </a:lnTo>
                <a:lnTo>
                  <a:pt x="208039" y="151950"/>
                </a:lnTo>
                <a:lnTo>
                  <a:pt x="202650" y="143950"/>
                </a:lnTo>
                <a:lnTo>
                  <a:pt x="200670" y="134182"/>
                </a:lnTo>
                <a:lnTo>
                  <a:pt x="202650" y="124413"/>
                </a:lnTo>
                <a:lnTo>
                  <a:pt x="208039" y="116413"/>
                </a:lnTo>
                <a:lnTo>
                  <a:pt x="216014" y="111008"/>
                </a:lnTo>
                <a:lnTo>
                  <a:pt x="225754" y="109022"/>
                </a:lnTo>
                <a:close/>
              </a:path>
              <a:path w="318135" h="318769">
                <a:moveTo>
                  <a:pt x="309645" y="109022"/>
                </a:moveTo>
                <a:lnTo>
                  <a:pt x="225754" y="109022"/>
                </a:lnTo>
                <a:lnTo>
                  <a:pt x="235494" y="111008"/>
                </a:lnTo>
                <a:lnTo>
                  <a:pt x="243470" y="116413"/>
                </a:lnTo>
                <a:lnTo>
                  <a:pt x="248859" y="124413"/>
                </a:lnTo>
                <a:lnTo>
                  <a:pt x="250838" y="134182"/>
                </a:lnTo>
                <a:lnTo>
                  <a:pt x="248859" y="143950"/>
                </a:lnTo>
                <a:lnTo>
                  <a:pt x="243470" y="151950"/>
                </a:lnTo>
                <a:lnTo>
                  <a:pt x="235494" y="157355"/>
                </a:lnTo>
                <a:lnTo>
                  <a:pt x="225754" y="159341"/>
                </a:lnTo>
                <a:lnTo>
                  <a:pt x="317728" y="159341"/>
                </a:lnTo>
                <a:lnTo>
                  <a:pt x="309645" y="109022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818662" y="2622210"/>
            <a:ext cx="318135" cy="318770"/>
          </a:xfrm>
          <a:custGeom>
            <a:avLst/>
            <a:gdLst/>
            <a:ahLst/>
            <a:cxnLst/>
            <a:rect l="l" t="t" r="r" b="b"/>
            <a:pathLst>
              <a:path w="318134" h="318769">
                <a:moveTo>
                  <a:pt x="158864" y="0"/>
                </a:moveTo>
                <a:lnTo>
                  <a:pt x="108629" y="8117"/>
                </a:lnTo>
                <a:lnTo>
                  <a:pt x="65017" y="30727"/>
                </a:lnTo>
                <a:lnTo>
                  <a:pt x="30635" y="65212"/>
                </a:lnTo>
                <a:lnTo>
                  <a:pt x="8082" y="109022"/>
                </a:lnTo>
                <a:lnTo>
                  <a:pt x="0" y="159340"/>
                </a:lnTo>
                <a:lnTo>
                  <a:pt x="8093" y="209726"/>
                </a:lnTo>
                <a:lnTo>
                  <a:pt x="30635" y="253469"/>
                </a:lnTo>
                <a:lnTo>
                  <a:pt x="65017" y="287954"/>
                </a:lnTo>
                <a:lnTo>
                  <a:pt x="108630" y="310564"/>
                </a:lnTo>
                <a:lnTo>
                  <a:pt x="158864" y="318682"/>
                </a:lnTo>
                <a:lnTo>
                  <a:pt x="209099" y="310564"/>
                </a:lnTo>
                <a:lnTo>
                  <a:pt x="252711" y="287954"/>
                </a:lnTo>
                <a:lnTo>
                  <a:pt x="272243" y="268364"/>
                </a:lnTo>
                <a:lnTo>
                  <a:pt x="158864" y="268363"/>
                </a:lnTo>
                <a:lnTo>
                  <a:pt x="134349" y="265481"/>
                </a:lnTo>
                <a:lnTo>
                  <a:pt x="92372" y="244305"/>
                </a:lnTo>
                <a:lnTo>
                  <a:pt x="74415" y="217626"/>
                </a:lnTo>
                <a:lnTo>
                  <a:pt x="78178" y="213852"/>
                </a:lnTo>
                <a:lnTo>
                  <a:pt x="307508" y="213852"/>
                </a:lnTo>
                <a:lnTo>
                  <a:pt x="309635" y="209726"/>
                </a:lnTo>
                <a:lnTo>
                  <a:pt x="317728" y="159341"/>
                </a:lnTo>
                <a:lnTo>
                  <a:pt x="91974" y="159341"/>
                </a:lnTo>
                <a:lnTo>
                  <a:pt x="82234" y="157355"/>
                </a:lnTo>
                <a:lnTo>
                  <a:pt x="74258" y="151950"/>
                </a:lnTo>
                <a:lnTo>
                  <a:pt x="68869" y="143950"/>
                </a:lnTo>
                <a:lnTo>
                  <a:pt x="66890" y="134181"/>
                </a:lnTo>
                <a:lnTo>
                  <a:pt x="68869" y="124413"/>
                </a:lnTo>
                <a:lnTo>
                  <a:pt x="74258" y="116413"/>
                </a:lnTo>
                <a:lnTo>
                  <a:pt x="82234" y="111008"/>
                </a:lnTo>
                <a:lnTo>
                  <a:pt x="91974" y="109022"/>
                </a:lnTo>
                <a:lnTo>
                  <a:pt x="309669" y="109022"/>
                </a:lnTo>
                <a:lnTo>
                  <a:pt x="287092" y="65212"/>
                </a:lnTo>
                <a:lnTo>
                  <a:pt x="252711" y="30727"/>
                </a:lnTo>
                <a:lnTo>
                  <a:pt x="209098" y="8118"/>
                </a:lnTo>
                <a:lnTo>
                  <a:pt x="158864" y="0"/>
                </a:lnTo>
                <a:close/>
              </a:path>
              <a:path w="318134" h="318769">
                <a:moveTo>
                  <a:pt x="307508" y="213852"/>
                </a:moveTo>
                <a:lnTo>
                  <a:pt x="239550" y="213852"/>
                </a:lnTo>
                <a:lnTo>
                  <a:pt x="243313" y="217626"/>
                </a:lnTo>
                <a:lnTo>
                  <a:pt x="243313" y="224335"/>
                </a:lnTo>
                <a:lnTo>
                  <a:pt x="205739" y="257252"/>
                </a:lnTo>
                <a:lnTo>
                  <a:pt x="158864" y="268363"/>
                </a:lnTo>
                <a:lnTo>
                  <a:pt x="272243" y="268364"/>
                </a:lnTo>
                <a:lnTo>
                  <a:pt x="287093" y="253469"/>
                </a:lnTo>
                <a:lnTo>
                  <a:pt x="307508" y="213852"/>
                </a:lnTo>
                <a:close/>
              </a:path>
              <a:path w="318134" h="318769">
                <a:moveTo>
                  <a:pt x="232443" y="213852"/>
                </a:moveTo>
                <a:lnTo>
                  <a:pt x="85703" y="213852"/>
                </a:lnTo>
                <a:lnTo>
                  <a:pt x="88211" y="215110"/>
                </a:lnTo>
                <a:lnTo>
                  <a:pt x="89465" y="217207"/>
                </a:lnTo>
                <a:lnTo>
                  <a:pt x="103013" y="231359"/>
                </a:lnTo>
                <a:lnTo>
                  <a:pt x="119461" y="242051"/>
                </a:lnTo>
                <a:lnTo>
                  <a:pt x="138261" y="248813"/>
                </a:lnTo>
                <a:lnTo>
                  <a:pt x="158864" y="251171"/>
                </a:lnTo>
                <a:lnTo>
                  <a:pt x="179408" y="248813"/>
                </a:lnTo>
                <a:lnTo>
                  <a:pt x="198110" y="242051"/>
                </a:lnTo>
                <a:lnTo>
                  <a:pt x="214538" y="231359"/>
                </a:lnTo>
                <a:lnTo>
                  <a:pt x="228263" y="217207"/>
                </a:lnTo>
                <a:lnTo>
                  <a:pt x="229935" y="215110"/>
                </a:lnTo>
                <a:lnTo>
                  <a:pt x="232443" y="213852"/>
                </a:lnTo>
                <a:close/>
              </a:path>
              <a:path w="318134" h="318769">
                <a:moveTo>
                  <a:pt x="225754" y="109022"/>
                </a:moveTo>
                <a:lnTo>
                  <a:pt x="91974" y="109022"/>
                </a:lnTo>
                <a:lnTo>
                  <a:pt x="101713" y="111008"/>
                </a:lnTo>
                <a:lnTo>
                  <a:pt x="109689" y="116413"/>
                </a:lnTo>
                <a:lnTo>
                  <a:pt x="115078" y="124413"/>
                </a:lnTo>
                <a:lnTo>
                  <a:pt x="117057" y="134181"/>
                </a:lnTo>
                <a:lnTo>
                  <a:pt x="115078" y="143950"/>
                </a:lnTo>
                <a:lnTo>
                  <a:pt x="109689" y="151950"/>
                </a:lnTo>
                <a:lnTo>
                  <a:pt x="101713" y="157355"/>
                </a:lnTo>
                <a:lnTo>
                  <a:pt x="91974" y="159341"/>
                </a:lnTo>
                <a:lnTo>
                  <a:pt x="225754" y="159341"/>
                </a:lnTo>
                <a:lnTo>
                  <a:pt x="216015" y="157355"/>
                </a:lnTo>
                <a:lnTo>
                  <a:pt x="208039" y="151950"/>
                </a:lnTo>
                <a:lnTo>
                  <a:pt x="202650" y="143950"/>
                </a:lnTo>
                <a:lnTo>
                  <a:pt x="200670" y="134182"/>
                </a:lnTo>
                <a:lnTo>
                  <a:pt x="202649" y="124413"/>
                </a:lnTo>
                <a:lnTo>
                  <a:pt x="208039" y="116413"/>
                </a:lnTo>
                <a:lnTo>
                  <a:pt x="216014" y="111008"/>
                </a:lnTo>
                <a:lnTo>
                  <a:pt x="225754" y="109022"/>
                </a:lnTo>
                <a:close/>
              </a:path>
              <a:path w="318134" h="318769">
                <a:moveTo>
                  <a:pt x="309645" y="109022"/>
                </a:moveTo>
                <a:lnTo>
                  <a:pt x="225754" y="109022"/>
                </a:lnTo>
                <a:lnTo>
                  <a:pt x="235494" y="111008"/>
                </a:lnTo>
                <a:lnTo>
                  <a:pt x="243470" y="116413"/>
                </a:lnTo>
                <a:lnTo>
                  <a:pt x="248859" y="124413"/>
                </a:lnTo>
                <a:lnTo>
                  <a:pt x="250838" y="134182"/>
                </a:lnTo>
                <a:lnTo>
                  <a:pt x="248859" y="143950"/>
                </a:lnTo>
                <a:lnTo>
                  <a:pt x="243470" y="151950"/>
                </a:lnTo>
                <a:lnTo>
                  <a:pt x="235494" y="157355"/>
                </a:lnTo>
                <a:lnTo>
                  <a:pt x="225754" y="159341"/>
                </a:lnTo>
                <a:lnTo>
                  <a:pt x="317728" y="159341"/>
                </a:lnTo>
                <a:lnTo>
                  <a:pt x="309645" y="109022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760756" y="3169326"/>
            <a:ext cx="318135" cy="318770"/>
          </a:xfrm>
          <a:custGeom>
            <a:avLst/>
            <a:gdLst/>
            <a:ahLst/>
            <a:cxnLst/>
            <a:rect l="l" t="t" r="r" b="b"/>
            <a:pathLst>
              <a:path w="318135" h="318770">
                <a:moveTo>
                  <a:pt x="158864" y="0"/>
                </a:moveTo>
                <a:lnTo>
                  <a:pt x="108629" y="8117"/>
                </a:lnTo>
                <a:lnTo>
                  <a:pt x="65017" y="30727"/>
                </a:lnTo>
                <a:lnTo>
                  <a:pt x="30635" y="65212"/>
                </a:lnTo>
                <a:lnTo>
                  <a:pt x="8082" y="109022"/>
                </a:lnTo>
                <a:lnTo>
                  <a:pt x="0" y="159340"/>
                </a:lnTo>
                <a:lnTo>
                  <a:pt x="8093" y="209726"/>
                </a:lnTo>
                <a:lnTo>
                  <a:pt x="30635" y="253469"/>
                </a:lnTo>
                <a:lnTo>
                  <a:pt x="65017" y="287954"/>
                </a:lnTo>
                <a:lnTo>
                  <a:pt x="108629" y="310564"/>
                </a:lnTo>
                <a:lnTo>
                  <a:pt x="158864" y="318682"/>
                </a:lnTo>
                <a:lnTo>
                  <a:pt x="209099" y="310564"/>
                </a:lnTo>
                <a:lnTo>
                  <a:pt x="252711" y="287954"/>
                </a:lnTo>
                <a:lnTo>
                  <a:pt x="272243" y="268364"/>
                </a:lnTo>
                <a:lnTo>
                  <a:pt x="158864" y="268363"/>
                </a:lnTo>
                <a:lnTo>
                  <a:pt x="134348" y="265481"/>
                </a:lnTo>
                <a:lnTo>
                  <a:pt x="92372" y="244305"/>
                </a:lnTo>
                <a:lnTo>
                  <a:pt x="74415" y="217626"/>
                </a:lnTo>
                <a:lnTo>
                  <a:pt x="78178" y="213852"/>
                </a:lnTo>
                <a:lnTo>
                  <a:pt x="307508" y="213852"/>
                </a:lnTo>
                <a:lnTo>
                  <a:pt x="309635" y="209726"/>
                </a:lnTo>
                <a:lnTo>
                  <a:pt x="317728" y="159341"/>
                </a:lnTo>
                <a:lnTo>
                  <a:pt x="91974" y="159341"/>
                </a:lnTo>
                <a:lnTo>
                  <a:pt x="82234" y="157355"/>
                </a:lnTo>
                <a:lnTo>
                  <a:pt x="74258" y="151950"/>
                </a:lnTo>
                <a:lnTo>
                  <a:pt x="68869" y="143950"/>
                </a:lnTo>
                <a:lnTo>
                  <a:pt x="66890" y="134181"/>
                </a:lnTo>
                <a:lnTo>
                  <a:pt x="68869" y="124413"/>
                </a:lnTo>
                <a:lnTo>
                  <a:pt x="74258" y="116413"/>
                </a:lnTo>
                <a:lnTo>
                  <a:pt x="82234" y="111008"/>
                </a:lnTo>
                <a:lnTo>
                  <a:pt x="91974" y="109022"/>
                </a:lnTo>
                <a:lnTo>
                  <a:pt x="309669" y="109022"/>
                </a:lnTo>
                <a:lnTo>
                  <a:pt x="287092" y="65212"/>
                </a:lnTo>
                <a:lnTo>
                  <a:pt x="252711" y="30727"/>
                </a:lnTo>
                <a:lnTo>
                  <a:pt x="209098" y="8118"/>
                </a:lnTo>
                <a:lnTo>
                  <a:pt x="158864" y="0"/>
                </a:lnTo>
                <a:close/>
              </a:path>
              <a:path w="318135" h="318770">
                <a:moveTo>
                  <a:pt x="307508" y="213852"/>
                </a:moveTo>
                <a:lnTo>
                  <a:pt x="239550" y="213852"/>
                </a:lnTo>
                <a:lnTo>
                  <a:pt x="243313" y="217626"/>
                </a:lnTo>
                <a:lnTo>
                  <a:pt x="243313" y="224335"/>
                </a:lnTo>
                <a:lnTo>
                  <a:pt x="205739" y="257252"/>
                </a:lnTo>
                <a:lnTo>
                  <a:pt x="158864" y="268363"/>
                </a:lnTo>
                <a:lnTo>
                  <a:pt x="272243" y="268364"/>
                </a:lnTo>
                <a:lnTo>
                  <a:pt x="287093" y="253469"/>
                </a:lnTo>
                <a:lnTo>
                  <a:pt x="307508" y="213852"/>
                </a:lnTo>
                <a:close/>
              </a:path>
              <a:path w="318135" h="318770">
                <a:moveTo>
                  <a:pt x="232443" y="213852"/>
                </a:moveTo>
                <a:lnTo>
                  <a:pt x="85703" y="213852"/>
                </a:lnTo>
                <a:lnTo>
                  <a:pt x="88211" y="215110"/>
                </a:lnTo>
                <a:lnTo>
                  <a:pt x="89465" y="217207"/>
                </a:lnTo>
                <a:lnTo>
                  <a:pt x="103013" y="231359"/>
                </a:lnTo>
                <a:lnTo>
                  <a:pt x="119461" y="242051"/>
                </a:lnTo>
                <a:lnTo>
                  <a:pt x="138261" y="248813"/>
                </a:lnTo>
                <a:lnTo>
                  <a:pt x="158864" y="251171"/>
                </a:lnTo>
                <a:lnTo>
                  <a:pt x="179408" y="248813"/>
                </a:lnTo>
                <a:lnTo>
                  <a:pt x="198110" y="242051"/>
                </a:lnTo>
                <a:lnTo>
                  <a:pt x="214538" y="231359"/>
                </a:lnTo>
                <a:lnTo>
                  <a:pt x="228263" y="217207"/>
                </a:lnTo>
                <a:lnTo>
                  <a:pt x="229935" y="215110"/>
                </a:lnTo>
                <a:lnTo>
                  <a:pt x="232443" y="213852"/>
                </a:lnTo>
                <a:close/>
              </a:path>
              <a:path w="318135" h="318770">
                <a:moveTo>
                  <a:pt x="225754" y="109022"/>
                </a:moveTo>
                <a:lnTo>
                  <a:pt x="91974" y="109022"/>
                </a:lnTo>
                <a:lnTo>
                  <a:pt x="101713" y="111008"/>
                </a:lnTo>
                <a:lnTo>
                  <a:pt x="109689" y="116413"/>
                </a:lnTo>
                <a:lnTo>
                  <a:pt x="115078" y="124413"/>
                </a:lnTo>
                <a:lnTo>
                  <a:pt x="117057" y="134181"/>
                </a:lnTo>
                <a:lnTo>
                  <a:pt x="115078" y="143950"/>
                </a:lnTo>
                <a:lnTo>
                  <a:pt x="109689" y="151950"/>
                </a:lnTo>
                <a:lnTo>
                  <a:pt x="101713" y="157355"/>
                </a:lnTo>
                <a:lnTo>
                  <a:pt x="91974" y="159341"/>
                </a:lnTo>
                <a:lnTo>
                  <a:pt x="225754" y="159341"/>
                </a:lnTo>
                <a:lnTo>
                  <a:pt x="216015" y="157355"/>
                </a:lnTo>
                <a:lnTo>
                  <a:pt x="208039" y="151950"/>
                </a:lnTo>
                <a:lnTo>
                  <a:pt x="202650" y="143950"/>
                </a:lnTo>
                <a:lnTo>
                  <a:pt x="200670" y="134182"/>
                </a:lnTo>
                <a:lnTo>
                  <a:pt x="202650" y="124413"/>
                </a:lnTo>
                <a:lnTo>
                  <a:pt x="208039" y="116413"/>
                </a:lnTo>
                <a:lnTo>
                  <a:pt x="216014" y="111008"/>
                </a:lnTo>
                <a:lnTo>
                  <a:pt x="225754" y="109022"/>
                </a:lnTo>
                <a:close/>
              </a:path>
              <a:path w="318135" h="318770">
                <a:moveTo>
                  <a:pt x="309645" y="109022"/>
                </a:moveTo>
                <a:lnTo>
                  <a:pt x="225754" y="109022"/>
                </a:lnTo>
                <a:lnTo>
                  <a:pt x="235494" y="111008"/>
                </a:lnTo>
                <a:lnTo>
                  <a:pt x="243470" y="116413"/>
                </a:lnTo>
                <a:lnTo>
                  <a:pt x="248859" y="124413"/>
                </a:lnTo>
                <a:lnTo>
                  <a:pt x="250838" y="134182"/>
                </a:lnTo>
                <a:lnTo>
                  <a:pt x="248859" y="143950"/>
                </a:lnTo>
                <a:lnTo>
                  <a:pt x="243470" y="151950"/>
                </a:lnTo>
                <a:lnTo>
                  <a:pt x="235494" y="157355"/>
                </a:lnTo>
                <a:lnTo>
                  <a:pt x="225754" y="159341"/>
                </a:lnTo>
                <a:lnTo>
                  <a:pt x="317728" y="159341"/>
                </a:lnTo>
                <a:lnTo>
                  <a:pt x="309645" y="109022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818662" y="3169326"/>
            <a:ext cx="318135" cy="318770"/>
          </a:xfrm>
          <a:custGeom>
            <a:avLst/>
            <a:gdLst/>
            <a:ahLst/>
            <a:cxnLst/>
            <a:rect l="l" t="t" r="r" b="b"/>
            <a:pathLst>
              <a:path w="318134" h="318770">
                <a:moveTo>
                  <a:pt x="158864" y="0"/>
                </a:moveTo>
                <a:lnTo>
                  <a:pt x="108629" y="8117"/>
                </a:lnTo>
                <a:lnTo>
                  <a:pt x="65017" y="30727"/>
                </a:lnTo>
                <a:lnTo>
                  <a:pt x="30635" y="65212"/>
                </a:lnTo>
                <a:lnTo>
                  <a:pt x="8082" y="109022"/>
                </a:lnTo>
                <a:lnTo>
                  <a:pt x="0" y="159340"/>
                </a:lnTo>
                <a:lnTo>
                  <a:pt x="8093" y="209726"/>
                </a:lnTo>
                <a:lnTo>
                  <a:pt x="30635" y="253469"/>
                </a:lnTo>
                <a:lnTo>
                  <a:pt x="65017" y="287954"/>
                </a:lnTo>
                <a:lnTo>
                  <a:pt x="108630" y="310564"/>
                </a:lnTo>
                <a:lnTo>
                  <a:pt x="158864" y="318682"/>
                </a:lnTo>
                <a:lnTo>
                  <a:pt x="209099" y="310564"/>
                </a:lnTo>
                <a:lnTo>
                  <a:pt x="252711" y="287954"/>
                </a:lnTo>
                <a:lnTo>
                  <a:pt x="272243" y="268364"/>
                </a:lnTo>
                <a:lnTo>
                  <a:pt x="158864" y="268363"/>
                </a:lnTo>
                <a:lnTo>
                  <a:pt x="134349" y="265481"/>
                </a:lnTo>
                <a:lnTo>
                  <a:pt x="92372" y="244305"/>
                </a:lnTo>
                <a:lnTo>
                  <a:pt x="74415" y="217626"/>
                </a:lnTo>
                <a:lnTo>
                  <a:pt x="78178" y="213852"/>
                </a:lnTo>
                <a:lnTo>
                  <a:pt x="307508" y="213852"/>
                </a:lnTo>
                <a:lnTo>
                  <a:pt x="309635" y="209726"/>
                </a:lnTo>
                <a:lnTo>
                  <a:pt x="317728" y="159341"/>
                </a:lnTo>
                <a:lnTo>
                  <a:pt x="91974" y="159341"/>
                </a:lnTo>
                <a:lnTo>
                  <a:pt x="82234" y="157355"/>
                </a:lnTo>
                <a:lnTo>
                  <a:pt x="74258" y="151950"/>
                </a:lnTo>
                <a:lnTo>
                  <a:pt x="68869" y="143950"/>
                </a:lnTo>
                <a:lnTo>
                  <a:pt x="66890" y="134181"/>
                </a:lnTo>
                <a:lnTo>
                  <a:pt x="68869" y="124413"/>
                </a:lnTo>
                <a:lnTo>
                  <a:pt x="74258" y="116413"/>
                </a:lnTo>
                <a:lnTo>
                  <a:pt x="82234" y="111008"/>
                </a:lnTo>
                <a:lnTo>
                  <a:pt x="91974" y="109022"/>
                </a:lnTo>
                <a:lnTo>
                  <a:pt x="309669" y="109022"/>
                </a:lnTo>
                <a:lnTo>
                  <a:pt x="287092" y="65212"/>
                </a:lnTo>
                <a:lnTo>
                  <a:pt x="252711" y="30727"/>
                </a:lnTo>
                <a:lnTo>
                  <a:pt x="209098" y="8118"/>
                </a:lnTo>
                <a:lnTo>
                  <a:pt x="158864" y="0"/>
                </a:lnTo>
                <a:close/>
              </a:path>
              <a:path w="318134" h="318770">
                <a:moveTo>
                  <a:pt x="307508" y="213852"/>
                </a:moveTo>
                <a:lnTo>
                  <a:pt x="239550" y="213852"/>
                </a:lnTo>
                <a:lnTo>
                  <a:pt x="243313" y="217626"/>
                </a:lnTo>
                <a:lnTo>
                  <a:pt x="243313" y="224335"/>
                </a:lnTo>
                <a:lnTo>
                  <a:pt x="205739" y="257252"/>
                </a:lnTo>
                <a:lnTo>
                  <a:pt x="158864" y="268363"/>
                </a:lnTo>
                <a:lnTo>
                  <a:pt x="272243" y="268364"/>
                </a:lnTo>
                <a:lnTo>
                  <a:pt x="287093" y="253469"/>
                </a:lnTo>
                <a:lnTo>
                  <a:pt x="307508" y="213852"/>
                </a:lnTo>
                <a:close/>
              </a:path>
              <a:path w="318134" h="318770">
                <a:moveTo>
                  <a:pt x="232443" y="213852"/>
                </a:moveTo>
                <a:lnTo>
                  <a:pt x="85703" y="213852"/>
                </a:lnTo>
                <a:lnTo>
                  <a:pt x="88211" y="215110"/>
                </a:lnTo>
                <a:lnTo>
                  <a:pt x="89465" y="217207"/>
                </a:lnTo>
                <a:lnTo>
                  <a:pt x="103013" y="231359"/>
                </a:lnTo>
                <a:lnTo>
                  <a:pt x="119461" y="242051"/>
                </a:lnTo>
                <a:lnTo>
                  <a:pt x="138261" y="248813"/>
                </a:lnTo>
                <a:lnTo>
                  <a:pt x="158864" y="251171"/>
                </a:lnTo>
                <a:lnTo>
                  <a:pt x="179408" y="248813"/>
                </a:lnTo>
                <a:lnTo>
                  <a:pt x="198110" y="242051"/>
                </a:lnTo>
                <a:lnTo>
                  <a:pt x="214538" y="231359"/>
                </a:lnTo>
                <a:lnTo>
                  <a:pt x="228263" y="217207"/>
                </a:lnTo>
                <a:lnTo>
                  <a:pt x="229935" y="215110"/>
                </a:lnTo>
                <a:lnTo>
                  <a:pt x="232443" y="213852"/>
                </a:lnTo>
                <a:close/>
              </a:path>
              <a:path w="318134" h="318770">
                <a:moveTo>
                  <a:pt x="225754" y="109022"/>
                </a:moveTo>
                <a:lnTo>
                  <a:pt x="91974" y="109022"/>
                </a:lnTo>
                <a:lnTo>
                  <a:pt x="101713" y="111008"/>
                </a:lnTo>
                <a:lnTo>
                  <a:pt x="109689" y="116413"/>
                </a:lnTo>
                <a:lnTo>
                  <a:pt x="115078" y="124413"/>
                </a:lnTo>
                <a:lnTo>
                  <a:pt x="117057" y="134181"/>
                </a:lnTo>
                <a:lnTo>
                  <a:pt x="115078" y="143950"/>
                </a:lnTo>
                <a:lnTo>
                  <a:pt x="109689" y="151950"/>
                </a:lnTo>
                <a:lnTo>
                  <a:pt x="101713" y="157355"/>
                </a:lnTo>
                <a:lnTo>
                  <a:pt x="91974" y="159341"/>
                </a:lnTo>
                <a:lnTo>
                  <a:pt x="225754" y="159341"/>
                </a:lnTo>
                <a:lnTo>
                  <a:pt x="216015" y="157355"/>
                </a:lnTo>
                <a:lnTo>
                  <a:pt x="208039" y="151950"/>
                </a:lnTo>
                <a:lnTo>
                  <a:pt x="202650" y="143950"/>
                </a:lnTo>
                <a:lnTo>
                  <a:pt x="200670" y="134182"/>
                </a:lnTo>
                <a:lnTo>
                  <a:pt x="202649" y="124413"/>
                </a:lnTo>
                <a:lnTo>
                  <a:pt x="208039" y="116413"/>
                </a:lnTo>
                <a:lnTo>
                  <a:pt x="216014" y="111008"/>
                </a:lnTo>
                <a:lnTo>
                  <a:pt x="225754" y="109022"/>
                </a:lnTo>
                <a:close/>
              </a:path>
              <a:path w="318134" h="318770">
                <a:moveTo>
                  <a:pt x="309645" y="109022"/>
                </a:moveTo>
                <a:lnTo>
                  <a:pt x="225754" y="109022"/>
                </a:lnTo>
                <a:lnTo>
                  <a:pt x="235494" y="111008"/>
                </a:lnTo>
                <a:lnTo>
                  <a:pt x="243470" y="116413"/>
                </a:lnTo>
                <a:lnTo>
                  <a:pt x="248859" y="124413"/>
                </a:lnTo>
                <a:lnTo>
                  <a:pt x="250838" y="134182"/>
                </a:lnTo>
                <a:lnTo>
                  <a:pt x="248859" y="143950"/>
                </a:lnTo>
                <a:lnTo>
                  <a:pt x="243470" y="151950"/>
                </a:lnTo>
                <a:lnTo>
                  <a:pt x="235494" y="157355"/>
                </a:lnTo>
                <a:lnTo>
                  <a:pt x="225754" y="159341"/>
                </a:lnTo>
                <a:lnTo>
                  <a:pt x="317728" y="159341"/>
                </a:lnTo>
                <a:lnTo>
                  <a:pt x="309645" y="109022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0370856" y="3169326"/>
            <a:ext cx="318135" cy="318770"/>
          </a:xfrm>
          <a:custGeom>
            <a:avLst/>
            <a:gdLst/>
            <a:ahLst/>
            <a:cxnLst/>
            <a:rect l="l" t="t" r="r" b="b"/>
            <a:pathLst>
              <a:path w="318134" h="318770">
                <a:moveTo>
                  <a:pt x="158864" y="0"/>
                </a:moveTo>
                <a:lnTo>
                  <a:pt x="108629" y="8117"/>
                </a:lnTo>
                <a:lnTo>
                  <a:pt x="65017" y="30727"/>
                </a:lnTo>
                <a:lnTo>
                  <a:pt x="30635" y="65212"/>
                </a:lnTo>
                <a:lnTo>
                  <a:pt x="8082" y="109022"/>
                </a:lnTo>
                <a:lnTo>
                  <a:pt x="0" y="159340"/>
                </a:lnTo>
                <a:lnTo>
                  <a:pt x="8093" y="209726"/>
                </a:lnTo>
                <a:lnTo>
                  <a:pt x="30635" y="253469"/>
                </a:lnTo>
                <a:lnTo>
                  <a:pt x="65017" y="287954"/>
                </a:lnTo>
                <a:lnTo>
                  <a:pt x="108630" y="310564"/>
                </a:lnTo>
                <a:lnTo>
                  <a:pt x="158864" y="318682"/>
                </a:lnTo>
                <a:lnTo>
                  <a:pt x="209099" y="310564"/>
                </a:lnTo>
                <a:lnTo>
                  <a:pt x="252711" y="287954"/>
                </a:lnTo>
                <a:lnTo>
                  <a:pt x="272243" y="268364"/>
                </a:lnTo>
                <a:lnTo>
                  <a:pt x="158864" y="268363"/>
                </a:lnTo>
                <a:lnTo>
                  <a:pt x="134349" y="265481"/>
                </a:lnTo>
                <a:lnTo>
                  <a:pt x="92372" y="244305"/>
                </a:lnTo>
                <a:lnTo>
                  <a:pt x="74415" y="217626"/>
                </a:lnTo>
                <a:lnTo>
                  <a:pt x="78178" y="213852"/>
                </a:lnTo>
                <a:lnTo>
                  <a:pt x="307508" y="213852"/>
                </a:lnTo>
                <a:lnTo>
                  <a:pt x="309635" y="209726"/>
                </a:lnTo>
                <a:lnTo>
                  <a:pt x="317728" y="159341"/>
                </a:lnTo>
                <a:lnTo>
                  <a:pt x="91974" y="159341"/>
                </a:lnTo>
                <a:lnTo>
                  <a:pt x="82234" y="157355"/>
                </a:lnTo>
                <a:lnTo>
                  <a:pt x="74258" y="151950"/>
                </a:lnTo>
                <a:lnTo>
                  <a:pt x="68869" y="143950"/>
                </a:lnTo>
                <a:lnTo>
                  <a:pt x="66890" y="134181"/>
                </a:lnTo>
                <a:lnTo>
                  <a:pt x="68869" y="124413"/>
                </a:lnTo>
                <a:lnTo>
                  <a:pt x="74258" y="116413"/>
                </a:lnTo>
                <a:lnTo>
                  <a:pt x="82234" y="111008"/>
                </a:lnTo>
                <a:lnTo>
                  <a:pt x="91974" y="109022"/>
                </a:lnTo>
                <a:lnTo>
                  <a:pt x="309669" y="109022"/>
                </a:lnTo>
                <a:lnTo>
                  <a:pt x="287092" y="65212"/>
                </a:lnTo>
                <a:lnTo>
                  <a:pt x="252711" y="30727"/>
                </a:lnTo>
                <a:lnTo>
                  <a:pt x="209098" y="8118"/>
                </a:lnTo>
                <a:lnTo>
                  <a:pt x="158864" y="0"/>
                </a:lnTo>
                <a:close/>
              </a:path>
              <a:path w="318134" h="318770">
                <a:moveTo>
                  <a:pt x="307508" y="213852"/>
                </a:moveTo>
                <a:lnTo>
                  <a:pt x="239550" y="213852"/>
                </a:lnTo>
                <a:lnTo>
                  <a:pt x="243313" y="217626"/>
                </a:lnTo>
                <a:lnTo>
                  <a:pt x="243313" y="224335"/>
                </a:lnTo>
                <a:lnTo>
                  <a:pt x="205739" y="257252"/>
                </a:lnTo>
                <a:lnTo>
                  <a:pt x="158864" y="268363"/>
                </a:lnTo>
                <a:lnTo>
                  <a:pt x="272243" y="268364"/>
                </a:lnTo>
                <a:lnTo>
                  <a:pt x="287093" y="253469"/>
                </a:lnTo>
                <a:lnTo>
                  <a:pt x="307508" y="213852"/>
                </a:lnTo>
                <a:close/>
              </a:path>
              <a:path w="318134" h="318770">
                <a:moveTo>
                  <a:pt x="232443" y="213852"/>
                </a:moveTo>
                <a:lnTo>
                  <a:pt x="85703" y="213852"/>
                </a:lnTo>
                <a:lnTo>
                  <a:pt x="88211" y="215110"/>
                </a:lnTo>
                <a:lnTo>
                  <a:pt x="89465" y="217207"/>
                </a:lnTo>
                <a:lnTo>
                  <a:pt x="103013" y="231359"/>
                </a:lnTo>
                <a:lnTo>
                  <a:pt x="119461" y="242051"/>
                </a:lnTo>
                <a:lnTo>
                  <a:pt x="138261" y="248813"/>
                </a:lnTo>
                <a:lnTo>
                  <a:pt x="158864" y="251171"/>
                </a:lnTo>
                <a:lnTo>
                  <a:pt x="179408" y="248813"/>
                </a:lnTo>
                <a:lnTo>
                  <a:pt x="198110" y="242051"/>
                </a:lnTo>
                <a:lnTo>
                  <a:pt x="214538" y="231359"/>
                </a:lnTo>
                <a:lnTo>
                  <a:pt x="228263" y="217207"/>
                </a:lnTo>
                <a:lnTo>
                  <a:pt x="229935" y="215110"/>
                </a:lnTo>
                <a:lnTo>
                  <a:pt x="232443" y="213852"/>
                </a:lnTo>
                <a:close/>
              </a:path>
              <a:path w="318134" h="318770">
                <a:moveTo>
                  <a:pt x="225754" y="109022"/>
                </a:moveTo>
                <a:lnTo>
                  <a:pt x="91974" y="109022"/>
                </a:lnTo>
                <a:lnTo>
                  <a:pt x="101713" y="111008"/>
                </a:lnTo>
                <a:lnTo>
                  <a:pt x="109689" y="116413"/>
                </a:lnTo>
                <a:lnTo>
                  <a:pt x="115078" y="124413"/>
                </a:lnTo>
                <a:lnTo>
                  <a:pt x="117057" y="134181"/>
                </a:lnTo>
                <a:lnTo>
                  <a:pt x="115078" y="143950"/>
                </a:lnTo>
                <a:lnTo>
                  <a:pt x="109689" y="151950"/>
                </a:lnTo>
                <a:lnTo>
                  <a:pt x="101713" y="157355"/>
                </a:lnTo>
                <a:lnTo>
                  <a:pt x="91974" y="159341"/>
                </a:lnTo>
                <a:lnTo>
                  <a:pt x="225754" y="159341"/>
                </a:lnTo>
                <a:lnTo>
                  <a:pt x="216015" y="157355"/>
                </a:lnTo>
                <a:lnTo>
                  <a:pt x="208039" y="151950"/>
                </a:lnTo>
                <a:lnTo>
                  <a:pt x="202650" y="143950"/>
                </a:lnTo>
                <a:lnTo>
                  <a:pt x="200670" y="134182"/>
                </a:lnTo>
                <a:lnTo>
                  <a:pt x="202649" y="124413"/>
                </a:lnTo>
                <a:lnTo>
                  <a:pt x="208039" y="116413"/>
                </a:lnTo>
                <a:lnTo>
                  <a:pt x="216014" y="111008"/>
                </a:lnTo>
                <a:lnTo>
                  <a:pt x="225754" y="109022"/>
                </a:lnTo>
                <a:close/>
              </a:path>
              <a:path w="318134" h="318770">
                <a:moveTo>
                  <a:pt x="309645" y="109022"/>
                </a:moveTo>
                <a:lnTo>
                  <a:pt x="225754" y="109022"/>
                </a:lnTo>
                <a:lnTo>
                  <a:pt x="235494" y="111008"/>
                </a:lnTo>
                <a:lnTo>
                  <a:pt x="243470" y="116413"/>
                </a:lnTo>
                <a:lnTo>
                  <a:pt x="248859" y="124413"/>
                </a:lnTo>
                <a:lnTo>
                  <a:pt x="250838" y="134182"/>
                </a:lnTo>
                <a:lnTo>
                  <a:pt x="248859" y="143950"/>
                </a:lnTo>
                <a:lnTo>
                  <a:pt x="243470" y="151950"/>
                </a:lnTo>
                <a:lnTo>
                  <a:pt x="235494" y="157355"/>
                </a:lnTo>
                <a:lnTo>
                  <a:pt x="225754" y="159341"/>
                </a:lnTo>
                <a:lnTo>
                  <a:pt x="317728" y="159341"/>
                </a:lnTo>
                <a:lnTo>
                  <a:pt x="309645" y="109022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227612" y="3716442"/>
            <a:ext cx="318135" cy="318770"/>
          </a:xfrm>
          <a:custGeom>
            <a:avLst/>
            <a:gdLst/>
            <a:ahLst/>
            <a:cxnLst/>
            <a:rect l="l" t="t" r="r" b="b"/>
            <a:pathLst>
              <a:path w="318135" h="318770">
                <a:moveTo>
                  <a:pt x="158864" y="0"/>
                </a:moveTo>
                <a:lnTo>
                  <a:pt x="108629" y="8118"/>
                </a:lnTo>
                <a:lnTo>
                  <a:pt x="65017" y="30727"/>
                </a:lnTo>
                <a:lnTo>
                  <a:pt x="30635" y="65212"/>
                </a:lnTo>
                <a:lnTo>
                  <a:pt x="8082" y="109022"/>
                </a:lnTo>
                <a:lnTo>
                  <a:pt x="0" y="159341"/>
                </a:lnTo>
                <a:lnTo>
                  <a:pt x="8093" y="209726"/>
                </a:lnTo>
                <a:lnTo>
                  <a:pt x="30635" y="253469"/>
                </a:lnTo>
                <a:lnTo>
                  <a:pt x="65017" y="287954"/>
                </a:lnTo>
                <a:lnTo>
                  <a:pt x="108629" y="310564"/>
                </a:lnTo>
                <a:lnTo>
                  <a:pt x="158864" y="318682"/>
                </a:lnTo>
                <a:lnTo>
                  <a:pt x="209099" y="310564"/>
                </a:lnTo>
                <a:lnTo>
                  <a:pt x="252711" y="287954"/>
                </a:lnTo>
                <a:lnTo>
                  <a:pt x="272243" y="268363"/>
                </a:lnTo>
                <a:lnTo>
                  <a:pt x="158864" y="268363"/>
                </a:lnTo>
                <a:lnTo>
                  <a:pt x="134348" y="265481"/>
                </a:lnTo>
                <a:lnTo>
                  <a:pt x="92372" y="244305"/>
                </a:lnTo>
                <a:lnTo>
                  <a:pt x="74415" y="217626"/>
                </a:lnTo>
                <a:lnTo>
                  <a:pt x="78178" y="213852"/>
                </a:lnTo>
                <a:lnTo>
                  <a:pt x="307508" y="213852"/>
                </a:lnTo>
                <a:lnTo>
                  <a:pt x="309635" y="209726"/>
                </a:lnTo>
                <a:lnTo>
                  <a:pt x="317728" y="159341"/>
                </a:lnTo>
                <a:lnTo>
                  <a:pt x="91974" y="159341"/>
                </a:lnTo>
                <a:lnTo>
                  <a:pt x="82234" y="157355"/>
                </a:lnTo>
                <a:lnTo>
                  <a:pt x="74258" y="151950"/>
                </a:lnTo>
                <a:lnTo>
                  <a:pt x="68869" y="143950"/>
                </a:lnTo>
                <a:lnTo>
                  <a:pt x="66890" y="134181"/>
                </a:lnTo>
                <a:lnTo>
                  <a:pt x="68869" y="124413"/>
                </a:lnTo>
                <a:lnTo>
                  <a:pt x="74258" y="116413"/>
                </a:lnTo>
                <a:lnTo>
                  <a:pt x="82234" y="111008"/>
                </a:lnTo>
                <a:lnTo>
                  <a:pt x="91974" y="109022"/>
                </a:lnTo>
                <a:lnTo>
                  <a:pt x="309669" y="109022"/>
                </a:lnTo>
                <a:lnTo>
                  <a:pt x="287092" y="65212"/>
                </a:lnTo>
                <a:lnTo>
                  <a:pt x="252711" y="30727"/>
                </a:lnTo>
                <a:lnTo>
                  <a:pt x="209098" y="8118"/>
                </a:lnTo>
                <a:lnTo>
                  <a:pt x="158864" y="0"/>
                </a:lnTo>
                <a:close/>
              </a:path>
              <a:path w="318135" h="318770">
                <a:moveTo>
                  <a:pt x="307508" y="213852"/>
                </a:moveTo>
                <a:lnTo>
                  <a:pt x="239550" y="213852"/>
                </a:lnTo>
                <a:lnTo>
                  <a:pt x="243313" y="217626"/>
                </a:lnTo>
                <a:lnTo>
                  <a:pt x="243313" y="224335"/>
                </a:lnTo>
                <a:lnTo>
                  <a:pt x="205739" y="257252"/>
                </a:lnTo>
                <a:lnTo>
                  <a:pt x="158864" y="268363"/>
                </a:lnTo>
                <a:lnTo>
                  <a:pt x="272243" y="268363"/>
                </a:lnTo>
                <a:lnTo>
                  <a:pt x="287093" y="253469"/>
                </a:lnTo>
                <a:lnTo>
                  <a:pt x="307508" y="213852"/>
                </a:lnTo>
                <a:close/>
              </a:path>
              <a:path w="318135" h="318770">
                <a:moveTo>
                  <a:pt x="232443" y="213852"/>
                </a:moveTo>
                <a:lnTo>
                  <a:pt x="85703" y="213852"/>
                </a:lnTo>
                <a:lnTo>
                  <a:pt x="88211" y="215110"/>
                </a:lnTo>
                <a:lnTo>
                  <a:pt x="89465" y="217207"/>
                </a:lnTo>
                <a:lnTo>
                  <a:pt x="103013" y="231359"/>
                </a:lnTo>
                <a:lnTo>
                  <a:pt x="119461" y="242051"/>
                </a:lnTo>
                <a:lnTo>
                  <a:pt x="138261" y="248813"/>
                </a:lnTo>
                <a:lnTo>
                  <a:pt x="158864" y="251171"/>
                </a:lnTo>
                <a:lnTo>
                  <a:pt x="179408" y="248813"/>
                </a:lnTo>
                <a:lnTo>
                  <a:pt x="198110" y="242051"/>
                </a:lnTo>
                <a:lnTo>
                  <a:pt x="214538" y="231359"/>
                </a:lnTo>
                <a:lnTo>
                  <a:pt x="228263" y="217207"/>
                </a:lnTo>
                <a:lnTo>
                  <a:pt x="229935" y="215110"/>
                </a:lnTo>
                <a:lnTo>
                  <a:pt x="232443" y="213852"/>
                </a:lnTo>
                <a:close/>
              </a:path>
              <a:path w="318135" h="318770">
                <a:moveTo>
                  <a:pt x="225754" y="109022"/>
                </a:moveTo>
                <a:lnTo>
                  <a:pt x="91974" y="109022"/>
                </a:lnTo>
                <a:lnTo>
                  <a:pt x="101713" y="111008"/>
                </a:lnTo>
                <a:lnTo>
                  <a:pt x="109689" y="116413"/>
                </a:lnTo>
                <a:lnTo>
                  <a:pt x="115078" y="124413"/>
                </a:lnTo>
                <a:lnTo>
                  <a:pt x="117057" y="134181"/>
                </a:lnTo>
                <a:lnTo>
                  <a:pt x="115078" y="143950"/>
                </a:lnTo>
                <a:lnTo>
                  <a:pt x="109689" y="151950"/>
                </a:lnTo>
                <a:lnTo>
                  <a:pt x="101713" y="157355"/>
                </a:lnTo>
                <a:lnTo>
                  <a:pt x="91974" y="159341"/>
                </a:lnTo>
                <a:lnTo>
                  <a:pt x="225754" y="159341"/>
                </a:lnTo>
                <a:lnTo>
                  <a:pt x="216015" y="157355"/>
                </a:lnTo>
                <a:lnTo>
                  <a:pt x="208039" y="151950"/>
                </a:lnTo>
                <a:lnTo>
                  <a:pt x="202650" y="143950"/>
                </a:lnTo>
                <a:lnTo>
                  <a:pt x="200670" y="134181"/>
                </a:lnTo>
                <a:lnTo>
                  <a:pt x="202650" y="124413"/>
                </a:lnTo>
                <a:lnTo>
                  <a:pt x="208039" y="116413"/>
                </a:lnTo>
                <a:lnTo>
                  <a:pt x="216014" y="111008"/>
                </a:lnTo>
                <a:lnTo>
                  <a:pt x="225754" y="109022"/>
                </a:lnTo>
                <a:close/>
              </a:path>
              <a:path w="318135" h="318770">
                <a:moveTo>
                  <a:pt x="309645" y="109022"/>
                </a:moveTo>
                <a:lnTo>
                  <a:pt x="225754" y="109022"/>
                </a:lnTo>
                <a:lnTo>
                  <a:pt x="235494" y="111008"/>
                </a:lnTo>
                <a:lnTo>
                  <a:pt x="243470" y="116413"/>
                </a:lnTo>
                <a:lnTo>
                  <a:pt x="248859" y="124413"/>
                </a:lnTo>
                <a:lnTo>
                  <a:pt x="250838" y="134181"/>
                </a:lnTo>
                <a:lnTo>
                  <a:pt x="248859" y="143950"/>
                </a:lnTo>
                <a:lnTo>
                  <a:pt x="243470" y="151950"/>
                </a:lnTo>
                <a:lnTo>
                  <a:pt x="235494" y="157355"/>
                </a:lnTo>
                <a:lnTo>
                  <a:pt x="225754" y="159341"/>
                </a:lnTo>
                <a:lnTo>
                  <a:pt x="317728" y="159341"/>
                </a:lnTo>
                <a:lnTo>
                  <a:pt x="309645" y="109022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818662" y="3716442"/>
            <a:ext cx="318135" cy="318770"/>
          </a:xfrm>
          <a:custGeom>
            <a:avLst/>
            <a:gdLst/>
            <a:ahLst/>
            <a:cxnLst/>
            <a:rect l="l" t="t" r="r" b="b"/>
            <a:pathLst>
              <a:path w="318134" h="318770">
                <a:moveTo>
                  <a:pt x="158864" y="0"/>
                </a:moveTo>
                <a:lnTo>
                  <a:pt x="108629" y="8118"/>
                </a:lnTo>
                <a:lnTo>
                  <a:pt x="65017" y="30727"/>
                </a:lnTo>
                <a:lnTo>
                  <a:pt x="30635" y="65212"/>
                </a:lnTo>
                <a:lnTo>
                  <a:pt x="8082" y="109022"/>
                </a:lnTo>
                <a:lnTo>
                  <a:pt x="0" y="159341"/>
                </a:lnTo>
                <a:lnTo>
                  <a:pt x="8093" y="209726"/>
                </a:lnTo>
                <a:lnTo>
                  <a:pt x="30635" y="253469"/>
                </a:lnTo>
                <a:lnTo>
                  <a:pt x="65017" y="287954"/>
                </a:lnTo>
                <a:lnTo>
                  <a:pt x="108630" y="310564"/>
                </a:lnTo>
                <a:lnTo>
                  <a:pt x="158864" y="318682"/>
                </a:lnTo>
                <a:lnTo>
                  <a:pt x="209099" y="310564"/>
                </a:lnTo>
                <a:lnTo>
                  <a:pt x="252711" y="287954"/>
                </a:lnTo>
                <a:lnTo>
                  <a:pt x="272243" y="268363"/>
                </a:lnTo>
                <a:lnTo>
                  <a:pt x="158864" y="268363"/>
                </a:lnTo>
                <a:lnTo>
                  <a:pt x="134349" y="265481"/>
                </a:lnTo>
                <a:lnTo>
                  <a:pt x="92372" y="244305"/>
                </a:lnTo>
                <a:lnTo>
                  <a:pt x="74415" y="217626"/>
                </a:lnTo>
                <a:lnTo>
                  <a:pt x="78178" y="213852"/>
                </a:lnTo>
                <a:lnTo>
                  <a:pt x="307508" y="213852"/>
                </a:lnTo>
                <a:lnTo>
                  <a:pt x="309635" y="209726"/>
                </a:lnTo>
                <a:lnTo>
                  <a:pt x="317728" y="159341"/>
                </a:lnTo>
                <a:lnTo>
                  <a:pt x="91974" y="159341"/>
                </a:lnTo>
                <a:lnTo>
                  <a:pt x="82234" y="157355"/>
                </a:lnTo>
                <a:lnTo>
                  <a:pt x="74258" y="151950"/>
                </a:lnTo>
                <a:lnTo>
                  <a:pt x="68869" y="143950"/>
                </a:lnTo>
                <a:lnTo>
                  <a:pt x="66890" y="134181"/>
                </a:lnTo>
                <a:lnTo>
                  <a:pt x="68869" y="124413"/>
                </a:lnTo>
                <a:lnTo>
                  <a:pt x="74258" y="116413"/>
                </a:lnTo>
                <a:lnTo>
                  <a:pt x="82234" y="111008"/>
                </a:lnTo>
                <a:lnTo>
                  <a:pt x="91974" y="109022"/>
                </a:lnTo>
                <a:lnTo>
                  <a:pt x="309669" y="109022"/>
                </a:lnTo>
                <a:lnTo>
                  <a:pt x="287092" y="65212"/>
                </a:lnTo>
                <a:lnTo>
                  <a:pt x="252711" y="30727"/>
                </a:lnTo>
                <a:lnTo>
                  <a:pt x="209098" y="8118"/>
                </a:lnTo>
                <a:lnTo>
                  <a:pt x="158864" y="0"/>
                </a:lnTo>
                <a:close/>
              </a:path>
              <a:path w="318134" h="318770">
                <a:moveTo>
                  <a:pt x="307508" y="213852"/>
                </a:moveTo>
                <a:lnTo>
                  <a:pt x="239550" y="213852"/>
                </a:lnTo>
                <a:lnTo>
                  <a:pt x="243313" y="217626"/>
                </a:lnTo>
                <a:lnTo>
                  <a:pt x="243313" y="224335"/>
                </a:lnTo>
                <a:lnTo>
                  <a:pt x="205739" y="257252"/>
                </a:lnTo>
                <a:lnTo>
                  <a:pt x="158864" y="268363"/>
                </a:lnTo>
                <a:lnTo>
                  <a:pt x="272243" y="268363"/>
                </a:lnTo>
                <a:lnTo>
                  <a:pt x="287093" y="253469"/>
                </a:lnTo>
                <a:lnTo>
                  <a:pt x="307508" y="213852"/>
                </a:lnTo>
                <a:close/>
              </a:path>
              <a:path w="318134" h="318770">
                <a:moveTo>
                  <a:pt x="232443" y="213852"/>
                </a:moveTo>
                <a:lnTo>
                  <a:pt x="85703" y="213852"/>
                </a:lnTo>
                <a:lnTo>
                  <a:pt x="88211" y="215110"/>
                </a:lnTo>
                <a:lnTo>
                  <a:pt x="89465" y="217207"/>
                </a:lnTo>
                <a:lnTo>
                  <a:pt x="103013" y="231359"/>
                </a:lnTo>
                <a:lnTo>
                  <a:pt x="119461" y="242051"/>
                </a:lnTo>
                <a:lnTo>
                  <a:pt x="138261" y="248813"/>
                </a:lnTo>
                <a:lnTo>
                  <a:pt x="158864" y="251171"/>
                </a:lnTo>
                <a:lnTo>
                  <a:pt x="179408" y="248813"/>
                </a:lnTo>
                <a:lnTo>
                  <a:pt x="198110" y="242051"/>
                </a:lnTo>
                <a:lnTo>
                  <a:pt x="214538" y="231359"/>
                </a:lnTo>
                <a:lnTo>
                  <a:pt x="228263" y="217207"/>
                </a:lnTo>
                <a:lnTo>
                  <a:pt x="229935" y="215110"/>
                </a:lnTo>
                <a:lnTo>
                  <a:pt x="232443" y="213852"/>
                </a:lnTo>
                <a:close/>
              </a:path>
              <a:path w="318134" h="318770">
                <a:moveTo>
                  <a:pt x="225754" y="109022"/>
                </a:moveTo>
                <a:lnTo>
                  <a:pt x="91974" y="109022"/>
                </a:lnTo>
                <a:lnTo>
                  <a:pt x="101713" y="111008"/>
                </a:lnTo>
                <a:lnTo>
                  <a:pt x="109689" y="116413"/>
                </a:lnTo>
                <a:lnTo>
                  <a:pt x="115078" y="124413"/>
                </a:lnTo>
                <a:lnTo>
                  <a:pt x="117057" y="134181"/>
                </a:lnTo>
                <a:lnTo>
                  <a:pt x="115078" y="143950"/>
                </a:lnTo>
                <a:lnTo>
                  <a:pt x="109689" y="151950"/>
                </a:lnTo>
                <a:lnTo>
                  <a:pt x="101713" y="157355"/>
                </a:lnTo>
                <a:lnTo>
                  <a:pt x="91974" y="159341"/>
                </a:lnTo>
                <a:lnTo>
                  <a:pt x="225754" y="159341"/>
                </a:lnTo>
                <a:lnTo>
                  <a:pt x="216015" y="157355"/>
                </a:lnTo>
                <a:lnTo>
                  <a:pt x="208039" y="151950"/>
                </a:lnTo>
                <a:lnTo>
                  <a:pt x="202650" y="143950"/>
                </a:lnTo>
                <a:lnTo>
                  <a:pt x="200670" y="134181"/>
                </a:lnTo>
                <a:lnTo>
                  <a:pt x="202649" y="124413"/>
                </a:lnTo>
                <a:lnTo>
                  <a:pt x="208039" y="116413"/>
                </a:lnTo>
                <a:lnTo>
                  <a:pt x="216014" y="111008"/>
                </a:lnTo>
                <a:lnTo>
                  <a:pt x="225754" y="109022"/>
                </a:lnTo>
                <a:close/>
              </a:path>
              <a:path w="318134" h="318770">
                <a:moveTo>
                  <a:pt x="309645" y="109022"/>
                </a:moveTo>
                <a:lnTo>
                  <a:pt x="225754" y="109022"/>
                </a:lnTo>
                <a:lnTo>
                  <a:pt x="235494" y="111008"/>
                </a:lnTo>
                <a:lnTo>
                  <a:pt x="243470" y="116413"/>
                </a:lnTo>
                <a:lnTo>
                  <a:pt x="248859" y="124413"/>
                </a:lnTo>
                <a:lnTo>
                  <a:pt x="250838" y="134181"/>
                </a:lnTo>
                <a:lnTo>
                  <a:pt x="248859" y="143950"/>
                </a:lnTo>
                <a:lnTo>
                  <a:pt x="243470" y="151950"/>
                </a:lnTo>
                <a:lnTo>
                  <a:pt x="235494" y="157355"/>
                </a:lnTo>
                <a:lnTo>
                  <a:pt x="225754" y="159341"/>
                </a:lnTo>
                <a:lnTo>
                  <a:pt x="317728" y="159341"/>
                </a:lnTo>
                <a:lnTo>
                  <a:pt x="309645" y="109022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818662" y="4263558"/>
            <a:ext cx="318135" cy="318770"/>
          </a:xfrm>
          <a:custGeom>
            <a:avLst/>
            <a:gdLst/>
            <a:ahLst/>
            <a:cxnLst/>
            <a:rect l="l" t="t" r="r" b="b"/>
            <a:pathLst>
              <a:path w="318134" h="318770">
                <a:moveTo>
                  <a:pt x="158864" y="0"/>
                </a:moveTo>
                <a:lnTo>
                  <a:pt x="108629" y="8117"/>
                </a:lnTo>
                <a:lnTo>
                  <a:pt x="65017" y="30727"/>
                </a:lnTo>
                <a:lnTo>
                  <a:pt x="30635" y="65212"/>
                </a:lnTo>
                <a:lnTo>
                  <a:pt x="8082" y="109022"/>
                </a:lnTo>
                <a:lnTo>
                  <a:pt x="0" y="159341"/>
                </a:lnTo>
                <a:lnTo>
                  <a:pt x="8093" y="209726"/>
                </a:lnTo>
                <a:lnTo>
                  <a:pt x="30635" y="253469"/>
                </a:lnTo>
                <a:lnTo>
                  <a:pt x="65017" y="287954"/>
                </a:lnTo>
                <a:lnTo>
                  <a:pt x="108630" y="310564"/>
                </a:lnTo>
                <a:lnTo>
                  <a:pt x="158864" y="318682"/>
                </a:lnTo>
                <a:lnTo>
                  <a:pt x="209099" y="310564"/>
                </a:lnTo>
                <a:lnTo>
                  <a:pt x="252711" y="287954"/>
                </a:lnTo>
                <a:lnTo>
                  <a:pt x="272243" y="268364"/>
                </a:lnTo>
                <a:lnTo>
                  <a:pt x="158864" y="268363"/>
                </a:lnTo>
                <a:lnTo>
                  <a:pt x="134349" y="265481"/>
                </a:lnTo>
                <a:lnTo>
                  <a:pt x="92372" y="244305"/>
                </a:lnTo>
                <a:lnTo>
                  <a:pt x="74415" y="217626"/>
                </a:lnTo>
                <a:lnTo>
                  <a:pt x="78178" y="213852"/>
                </a:lnTo>
                <a:lnTo>
                  <a:pt x="307508" y="213852"/>
                </a:lnTo>
                <a:lnTo>
                  <a:pt x="309635" y="209726"/>
                </a:lnTo>
                <a:lnTo>
                  <a:pt x="317728" y="159341"/>
                </a:lnTo>
                <a:lnTo>
                  <a:pt x="91974" y="159341"/>
                </a:lnTo>
                <a:lnTo>
                  <a:pt x="82234" y="157355"/>
                </a:lnTo>
                <a:lnTo>
                  <a:pt x="74258" y="151950"/>
                </a:lnTo>
                <a:lnTo>
                  <a:pt x="68869" y="143950"/>
                </a:lnTo>
                <a:lnTo>
                  <a:pt x="66890" y="134181"/>
                </a:lnTo>
                <a:lnTo>
                  <a:pt x="68869" y="124413"/>
                </a:lnTo>
                <a:lnTo>
                  <a:pt x="74258" y="116413"/>
                </a:lnTo>
                <a:lnTo>
                  <a:pt x="82234" y="111008"/>
                </a:lnTo>
                <a:lnTo>
                  <a:pt x="91974" y="109022"/>
                </a:lnTo>
                <a:lnTo>
                  <a:pt x="309669" y="109022"/>
                </a:lnTo>
                <a:lnTo>
                  <a:pt x="287092" y="65212"/>
                </a:lnTo>
                <a:lnTo>
                  <a:pt x="252711" y="30727"/>
                </a:lnTo>
                <a:lnTo>
                  <a:pt x="209098" y="8118"/>
                </a:lnTo>
                <a:lnTo>
                  <a:pt x="158864" y="0"/>
                </a:lnTo>
                <a:close/>
              </a:path>
              <a:path w="318134" h="318770">
                <a:moveTo>
                  <a:pt x="307508" y="213852"/>
                </a:moveTo>
                <a:lnTo>
                  <a:pt x="239550" y="213852"/>
                </a:lnTo>
                <a:lnTo>
                  <a:pt x="243313" y="217626"/>
                </a:lnTo>
                <a:lnTo>
                  <a:pt x="243313" y="224335"/>
                </a:lnTo>
                <a:lnTo>
                  <a:pt x="205739" y="257252"/>
                </a:lnTo>
                <a:lnTo>
                  <a:pt x="158864" y="268363"/>
                </a:lnTo>
                <a:lnTo>
                  <a:pt x="272243" y="268364"/>
                </a:lnTo>
                <a:lnTo>
                  <a:pt x="287093" y="253469"/>
                </a:lnTo>
                <a:lnTo>
                  <a:pt x="307508" y="213852"/>
                </a:lnTo>
                <a:close/>
              </a:path>
              <a:path w="318134" h="318770">
                <a:moveTo>
                  <a:pt x="232443" y="213852"/>
                </a:moveTo>
                <a:lnTo>
                  <a:pt x="85703" y="213852"/>
                </a:lnTo>
                <a:lnTo>
                  <a:pt x="88211" y="215110"/>
                </a:lnTo>
                <a:lnTo>
                  <a:pt x="89465" y="217207"/>
                </a:lnTo>
                <a:lnTo>
                  <a:pt x="103013" y="231359"/>
                </a:lnTo>
                <a:lnTo>
                  <a:pt x="119461" y="242051"/>
                </a:lnTo>
                <a:lnTo>
                  <a:pt x="138261" y="248813"/>
                </a:lnTo>
                <a:lnTo>
                  <a:pt x="158864" y="251171"/>
                </a:lnTo>
                <a:lnTo>
                  <a:pt x="179408" y="248813"/>
                </a:lnTo>
                <a:lnTo>
                  <a:pt x="198110" y="242051"/>
                </a:lnTo>
                <a:lnTo>
                  <a:pt x="214538" y="231359"/>
                </a:lnTo>
                <a:lnTo>
                  <a:pt x="228263" y="217207"/>
                </a:lnTo>
                <a:lnTo>
                  <a:pt x="229935" y="215110"/>
                </a:lnTo>
                <a:lnTo>
                  <a:pt x="232443" y="213852"/>
                </a:lnTo>
                <a:close/>
              </a:path>
              <a:path w="318134" h="318770">
                <a:moveTo>
                  <a:pt x="225754" y="109022"/>
                </a:moveTo>
                <a:lnTo>
                  <a:pt x="91974" y="109022"/>
                </a:lnTo>
                <a:lnTo>
                  <a:pt x="101713" y="111008"/>
                </a:lnTo>
                <a:lnTo>
                  <a:pt x="109689" y="116413"/>
                </a:lnTo>
                <a:lnTo>
                  <a:pt x="115078" y="124413"/>
                </a:lnTo>
                <a:lnTo>
                  <a:pt x="117057" y="134181"/>
                </a:lnTo>
                <a:lnTo>
                  <a:pt x="115078" y="143950"/>
                </a:lnTo>
                <a:lnTo>
                  <a:pt x="109689" y="151950"/>
                </a:lnTo>
                <a:lnTo>
                  <a:pt x="101713" y="157355"/>
                </a:lnTo>
                <a:lnTo>
                  <a:pt x="91974" y="159341"/>
                </a:lnTo>
                <a:lnTo>
                  <a:pt x="225754" y="159341"/>
                </a:lnTo>
                <a:lnTo>
                  <a:pt x="216015" y="157355"/>
                </a:lnTo>
                <a:lnTo>
                  <a:pt x="208039" y="151950"/>
                </a:lnTo>
                <a:lnTo>
                  <a:pt x="202650" y="143950"/>
                </a:lnTo>
                <a:lnTo>
                  <a:pt x="200670" y="134182"/>
                </a:lnTo>
                <a:lnTo>
                  <a:pt x="202649" y="124413"/>
                </a:lnTo>
                <a:lnTo>
                  <a:pt x="208039" y="116413"/>
                </a:lnTo>
                <a:lnTo>
                  <a:pt x="216014" y="111008"/>
                </a:lnTo>
                <a:lnTo>
                  <a:pt x="225754" y="109022"/>
                </a:lnTo>
                <a:close/>
              </a:path>
              <a:path w="318134" h="318770">
                <a:moveTo>
                  <a:pt x="309645" y="109022"/>
                </a:moveTo>
                <a:lnTo>
                  <a:pt x="225754" y="109022"/>
                </a:lnTo>
                <a:lnTo>
                  <a:pt x="235494" y="111008"/>
                </a:lnTo>
                <a:lnTo>
                  <a:pt x="243470" y="116413"/>
                </a:lnTo>
                <a:lnTo>
                  <a:pt x="248859" y="124413"/>
                </a:lnTo>
                <a:lnTo>
                  <a:pt x="250838" y="134182"/>
                </a:lnTo>
                <a:lnTo>
                  <a:pt x="248859" y="143950"/>
                </a:lnTo>
                <a:lnTo>
                  <a:pt x="243470" y="151950"/>
                </a:lnTo>
                <a:lnTo>
                  <a:pt x="235494" y="157355"/>
                </a:lnTo>
                <a:lnTo>
                  <a:pt x="225754" y="159341"/>
                </a:lnTo>
                <a:lnTo>
                  <a:pt x="317728" y="159341"/>
                </a:lnTo>
                <a:lnTo>
                  <a:pt x="309645" y="109022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0370856" y="4263558"/>
            <a:ext cx="318135" cy="318770"/>
          </a:xfrm>
          <a:custGeom>
            <a:avLst/>
            <a:gdLst/>
            <a:ahLst/>
            <a:cxnLst/>
            <a:rect l="l" t="t" r="r" b="b"/>
            <a:pathLst>
              <a:path w="318134" h="318770">
                <a:moveTo>
                  <a:pt x="158864" y="0"/>
                </a:moveTo>
                <a:lnTo>
                  <a:pt x="108629" y="8117"/>
                </a:lnTo>
                <a:lnTo>
                  <a:pt x="65017" y="30727"/>
                </a:lnTo>
                <a:lnTo>
                  <a:pt x="30635" y="65212"/>
                </a:lnTo>
                <a:lnTo>
                  <a:pt x="8082" y="109022"/>
                </a:lnTo>
                <a:lnTo>
                  <a:pt x="0" y="159341"/>
                </a:lnTo>
                <a:lnTo>
                  <a:pt x="8093" y="209726"/>
                </a:lnTo>
                <a:lnTo>
                  <a:pt x="30635" y="253469"/>
                </a:lnTo>
                <a:lnTo>
                  <a:pt x="65017" y="287954"/>
                </a:lnTo>
                <a:lnTo>
                  <a:pt x="108630" y="310564"/>
                </a:lnTo>
                <a:lnTo>
                  <a:pt x="158864" y="318682"/>
                </a:lnTo>
                <a:lnTo>
                  <a:pt x="209099" y="310564"/>
                </a:lnTo>
                <a:lnTo>
                  <a:pt x="252711" y="287954"/>
                </a:lnTo>
                <a:lnTo>
                  <a:pt x="272243" y="268364"/>
                </a:lnTo>
                <a:lnTo>
                  <a:pt x="158864" y="268363"/>
                </a:lnTo>
                <a:lnTo>
                  <a:pt x="134349" y="265481"/>
                </a:lnTo>
                <a:lnTo>
                  <a:pt x="92372" y="244305"/>
                </a:lnTo>
                <a:lnTo>
                  <a:pt x="74415" y="217626"/>
                </a:lnTo>
                <a:lnTo>
                  <a:pt x="78178" y="213852"/>
                </a:lnTo>
                <a:lnTo>
                  <a:pt x="307508" y="213852"/>
                </a:lnTo>
                <a:lnTo>
                  <a:pt x="309635" y="209726"/>
                </a:lnTo>
                <a:lnTo>
                  <a:pt x="317728" y="159341"/>
                </a:lnTo>
                <a:lnTo>
                  <a:pt x="91974" y="159341"/>
                </a:lnTo>
                <a:lnTo>
                  <a:pt x="82234" y="157355"/>
                </a:lnTo>
                <a:lnTo>
                  <a:pt x="74258" y="151950"/>
                </a:lnTo>
                <a:lnTo>
                  <a:pt x="68869" y="143950"/>
                </a:lnTo>
                <a:lnTo>
                  <a:pt x="66890" y="134181"/>
                </a:lnTo>
                <a:lnTo>
                  <a:pt x="68869" y="124413"/>
                </a:lnTo>
                <a:lnTo>
                  <a:pt x="74258" y="116413"/>
                </a:lnTo>
                <a:lnTo>
                  <a:pt x="82234" y="111008"/>
                </a:lnTo>
                <a:lnTo>
                  <a:pt x="91974" y="109022"/>
                </a:lnTo>
                <a:lnTo>
                  <a:pt x="309669" y="109022"/>
                </a:lnTo>
                <a:lnTo>
                  <a:pt x="287092" y="65212"/>
                </a:lnTo>
                <a:lnTo>
                  <a:pt x="252711" y="30727"/>
                </a:lnTo>
                <a:lnTo>
                  <a:pt x="209098" y="8118"/>
                </a:lnTo>
                <a:lnTo>
                  <a:pt x="158864" y="0"/>
                </a:lnTo>
                <a:close/>
              </a:path>
              <a:path w="318134" h="318770">
                <a:moveTo>
                  <a:pt x="307508" y="213852"/>
                </a:moveTo>
                <a:lnTo>
                  <a:pt x="239550" y="213852"/>
                </a:lnTo>
                <a:lnTo>
                  <a:pt x="243313" y="217626"/>
                </a:lnTo>
                <a:lnTo>
                  <a:pt x="243313" y="224335"/>
                </a:lnTo>
                <a:lnTo>
                  <a:pt x="205739" y="257252"/>
                </a:lnTo>
                <a:lnTo>
                  <a:pt x="158864" y="268363"/>
                </a:lnTo>
                <a:lnTo>
                  <a:pt x="272243" y="268364"/>
                </a:lnTo>
                <a:lnTo>
                  <a:pt x="287093" y="253469"/>
                </a:lnTo>
                <a:lnTo>
                  <a:pt x="307508" y="213852"/>
                </a:lnTo>
                <a:close/>
              </a:path>
              <a:path w="318134" h="318770">
                <a:moveTo>
                  <a:pt x="232443" y="213852"/>
                </a:moveTo>
                <a:lnTo>
                  <a:pt x="85703" y="213852"/>
                </a:lnTo>
                <a:lnTo>
                  <a:pt x="88211" y="215110"/>
                </a:lnTo>
                <a:lnTo>
                  <a:pt x="89465" y="217207"/>
                </a:lnTo>
                <a:lnTo>
                  <a:pt x="103013" y="231359"/>
                </a:lnTo>
                <a:lnTo>
                  <a:pt x="119461" y="242051"/>
                </a:lnTo>
                <a:lnTo>
                  <a:pt x="138261" y="248813"/>
                </a:lnTo>
                <a:lnTo>
                  <a:pt x="158864" y="251171"/>
                </a:lnTo>
                <a:lnTo>
                  <a:pt x="179408" y="248813"/>
                </a:lnTo>
                <a:lnTo>
                  <a:pt x="198110" y="242051"/>
                </a:lnTo>
                <a:lnTo>
                  <a:pt x="214538" y="231359"/>
                </a:lnTo>
                <a:lnTo>
                  <a:pt x="228263" y="217207"/>
                </a:lnTo>
                <a:lnTo>
                  <a:pt x="229935" y="215110"/>
                </a:lnTo>
                <a:lnTo>
                  <a:pt x="232443" y="213852"/>
                </a:lnTo>
                <a:close/>
              </a:path>
              <a:path w="318134" h="318770">
                <a:moveTo>
                  <a:pt x="225754" y="109022"/>
                </a:moveTo>
                <a:lnTo>
                  <a:pt x="91974" y="109022"/>
                </a:lnTo>
                <a:lnTo>
                  <a:pt x="101713" y="111008"/>
                </a:lnTo>
                <a:lnTo>
                  <a:pt x="109689" y="116413"/>
                </a:lnTo>
                <a:lnTo>
                  <a:pt x="115078" y="124413"/>
                </a:lnTo>
                <a:lnTo>
                  <a:pt x="117057" y="134181"/>
                </a:lnTo>
                <a:lnTo>
                  <a:pt x="115078" y="143950"/>
                </a:lnTo>
                <a:lnTo>
                  <a:pt x="109689" y="151950"/>
                </a:lnTo>
                <a:lnTo>
                  <a:pt x="101713" y="157355"/>
                </a:lnTo>
                <a:lnTo>
                  <a:pt x="91974" y="159341"/>
                </a:lnTo>
                <a:lnTo>
                  <a:pt x="225754" y="159341"/>
                </a:lnTo>
                <a:lnTo>
                  <a:pt x="216015" y="157355"/>
                </a:lnTo>
                <a:lnTo>
                  <a:pt x="208039" y="151950"/>
                </a:lnTo>
                <a:lnTo>
                  <a:pt x="202650" y="143950"/>
                </a:lnTo>
                <a:lnTo>
                  <a:pt x="200670" y="134182"/>
                </a:lnTo>
                <a:lnTo>
                  <a:pt x="202649" y="124413"/>
                </a:lnTo>
                <a:lnTo>
                  <a:pt x="208039" y="116413"/>
                </a:lnTo>
                <a:lnTo>
                  <a:pt x="216014" y="111008"/>
                </a:lnTo>
                <a:lnTo>
                  <a:pt x="225754" y="109022"/>
                </a:lnTo>
                <a:close/>
              </a:path>
              <a:path w="318134" h="318770">
                <a:moveTo>
                  <a:pt x="309645" y="109022"/>
                </a:moveTo>
                <a:lnTo>
                  <a:pt x="225754" y="109022"/>
                </a:lnTo>
                <a:lnTo>
                  <a:pt x="235494" y="111008"/>
                </a:lnTo>
                <a:lnTo>
                  <a:pt x="243470" y="116413"/>
                </a:lnTo>
                <a:lnTo>
                  <a:pt x="248859" y="124413"/>
                </a:lnTo>
                <a:lnTo>
                  <a:pt x="250838" y="134182"/>
                </a:lnTo>
                <a:lnTo>
                  <a:pt x="248859" y="143950"/>
                </a:lnTo>
                <a:lnTo>
                  <a:pt x="243470" y="151950"/>
                </a:lnTo>
                <a:lnTo>
                  <a:pt x="235494" y="157355"/>
                </a:lnTo>
                <a:lnTo>
                  <a:pt x="225754" y="159341"/>
                </a:lnTo>
                <a:lnTo>
                  <a:pt x="317728" y="159341"/>
                </a:lnTo>
                <a:lnTo>
                  <a:pt x="309645" y="109022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818662" y="4810674"/>
            <a:ext cx="318135" cy="318770"/>
          </a:xfrm>
          <a:custGeom>
            <a:avLst/>
            <a:gdLst/>
            <a:ahLst/>
            <a:cxnLst/>
            <a:rect l="l" t="t" r="r" b="b"/>
            <a:pathLst>
              <a:path w="318134" h="318770">
                <a:moveTo>
                  <a:pt x="158864" y="0"/>
                </a:moveTo>
                <a:lnTo>
                  <a:pt x="108629" y="8117"/>
                </a:lnTo>
                <a:lnTo>
                  <a:pt x="65017" y="30727"/>
                </a:lnTo>
                <a:lnTo>
                  <a:pt x="30635" y="65212"/>
                </a:lnTo>
                <a:lnTo>
                  <a:pt x="8082" y="109022"/>
                </a:lnTo>
                <a:lnTo>
                  <a:pt x="0" y="159341"/>
                </a:lnTo>
                <a:lnTo>
                  <a:pt x="8093" y="209726"/>
                </a:lnTo>
                <a:lnTo>
                  <a:pt x="30635" y="253469"/>
                </a:lnTo>
                <a:lnTo>
                  <a:pt x="65017" y="287954"/>
                </a:lnTo>
                <a:lnTo>
                  <a:pt x="108630" y="310564"/>
                </a:lnTo>
                <a:lnTo>
                  <a:pt x="158864" y="318682"/>
                </a:lnTo>
                <a:lnTo>
                  <a:pt x="209099" y="310564"/>
                </a:lnTo>
                <a:lnTo>
                  <a:pt x="252711" y="287954"/>
                </a:lnTo>
                <a:lnTo>
                  <a:pt x="272243" y="268364"/>
                </a:lnTo>
                <a:lnTo>
                  <a:pt x="158864" y="268363"/>
                </a:lnTo>
                <a:lnTo>
                  <a:pt x="134349" y="265481"/>
                </a:lnTo>
                <a:lnTo>
                  <a:pt x="92372" y="244305"/>
                </a:lnTo>
                <a:lnTo>
                  <a:pt x="74415" y="217626"/>
                </a:lnTo>
                <a:lnTo>
                  <a:pt x="78178" y="213852"/>
                </a:lnTo>
                <a:lnTo>
                  <a:pt x="307508" y="213852"/>
                </a:lnTo>
                <a:lnTo>
                  <a:pt x="309635" y="209726"/>
                </a:lnTo>
                <a:lnTo>
                  <a:pt x="317728" y="159341"/>
                </a:lnTo>
                <a:lnTo>
                  <a:pt x="91974" y="159341"/>
                </a:lnTo>
                <a:lnTo>
                  <a:pt x="82234" y="157355"/>
                </a:lnTo>
                <a:lnTo>
                  <a:pt x="74258" y="151950"/>
                </a:lnTo>
                <a:lnTo>
                  <a:pt x="68869" y="143950"/>
                </a:lnTo>
                <a:lnTo>
                  <a:pt x="66890" y="134181"/>
                </a:lnTo>
                <a:lnTo>
                  <a:pt x="68869" y="124413"/>
                </a:lnTo>
                <a:lnTo>
                  <a:pt x="74258" y="116413"/>
                </a:lnTo>
                <a:lnTo>
                  <a:pt x="82234" y="111008"/>
                </a:lnTo>
                <a:lnTo>
                  <a:pt x="91974" y="109022"/>
                </a:lnTo>
                <a:lnTo>
                  <a:pt x="309669" y="109022"/>
                </a:lnTo>
                <a:lnTo>
                  <a:pt x="287092" y="65212"/>
                </a:lnTo>
                <a:lnTo>
                  <a:pt x="252711" y="30727"/>
                </a:lnTo>
                <a:lnTo>
                  <a:pt x="209098" y="8118"/>
                </a:lnTo>
                <a:lnTo>
                  <a:pt x="158864" y="0"/>
                </a:lnTo>
                <a:close/>
              </a:path>
              <a:path w="318134" h="318770">
                <a:moveTo>
                  <a:pt x="307508" y="213852"/>
                </a:moveTo>
                <a:lnTo>
                  <a:pt x="239550" y="213852"/>
                </a:lnTo>
                <a:lnTo>
                  <a:pt x="243313" y="217626"/>
                </a:lnTo>
                <a:lnTo>
                  <a:pt x="243313" y="224335"/>
                </a:lnTo>
                <a:lnTo>
                  <a:pt x="205739" y="257252"/>
                </a:lnTo>
                <a:lnTo>
                  <a:pt x="158864" y="268363"/>
                </a:lnTo>
                <a:lnTo>
                  <a:pt x="272243" y="268364"/>
                </a:lnTo>
                <a:lnTo>
                  <a:pt x="287093" y="253469"/>
                </a:lnTo>
                <a:lnTo>
                  <a:pt x="307508" y="213852"/>
                </a:lnTo>
                <a:close/>
              </a:path>
              <a:path w="318134" h="318770">
                <a:moveTo>
                  <a:pt x="232443" y="213852"/>
                </a:moveTo>
                <a:lnTo>
                  <a:pt x="85703" y="213852"/>
                </a:lnTo>
                <a:lnTo>
                  <a:pt x="88211" y="215110"/>
                </a:lnTo>
                <a:lnTo>
                  <a:pt x="89465" y="217207"/>
                </a:lnTo>
                <a:lnTo>
                  <a:pt x="103013" y="231359"/>
                </a:lnTo>
                <a:lnTo>
                  <a:pt x="119461" y="242051"/>
                </a:lnTo>
                <a:lnTo>
                  <a:pt x="138261" y="248813"/>
                </a:lnTo>
                <a:lnTo>
                  <a:pt x="158864" y="251171"/>
                </a:lnTo>
                <a:lnTo>
                  <a:pt x="179408" y="248813"/>
                </a:lnTo>
                <a:lnTo>
                  <a:pt x="198110" y="242051"/>
                </a:lnTo>
                <a:lnTo>
                  <a:pt x="214538" y="231359"/>
                </a:lnTo>
                <a:lnTo>
                  <a:pt x="228263" y="217207"/>
                </a:lnTo>
                <a:lnTo>
                  <a:pt x="229935" y="215110"/>
                </a:lnTo>
                <a:lnTo>
                  <a:pt x="232443" y="213852"/>
                </a:lnTo>
                <a:close/>
              </a:path>
              <a:path w="318134" h="318770">
                <a:moveTo>
                  <a:pt x="225754" y="109022"/>
                </a:moveTo>
                <a:lnTo>
                  <a:pt x="91974" y="109022"/>
                </a:lnTo>
                <a:lnTo>
                  <a:pt x="101713" y="111008"/>
                </a:lnTo>
                <a:lnTo>
                  <a:pt x="109689" y="116413"/>
                </a:lnTo>
                <a:lnTo>
                  <a:pt x="115078" y="124413"/>
                </a:lnTo>
                <a:lnTo>
                  <a:pt x="117057" y="134181"/>
                </a:lnTo>
                <a:lnTo>
                  <a:pt x="115078" y="143950"/>
                </a:lnTo>
                <a:lnTo>
                  <a:pt x="109689" y="151950"/>
                </a:lnTo>
                <a:lnTo>
                  <a:pt x="101713" y="157355"/>
                </a:lnTo>
                <a:lnTo>
                  <a:pt x="91974" y="159341"/>
                </a:lnTo>
                <a:lnTo>
                  <a:pt x="225754" y="159341"/>
                </a:lnTo>
                <a:lnTo>
                  <a:pt x="216015" y="157355"/>
                </a:lnTo>
                <a:lnTo>
                  <a:pt x="208039" y="151950"/>
                </a:lnTo>
                <a:lnTo>
                  <a:pt x="202650" y="143950"/>
                </a:lnTo>
                <a:lnTo>
                  <a:pt x="200670" y="134182"/>
                </a:lnTo>
                <a:lnTo>
                  <a:pt x="202649" y="124413"/>
                </a:lnTo>
                <a:lnTo>
                  <a:pt x="208039" y="116413"/>
                </a:lnTo>
                <a:lnTo>
                  <a:pt x="216014" y="111008"/>
                </a:lnTo>
                <a:lnTo>
                  <a:pt x="225754" y="109022"/>
                </a:lnTo>
                <a:close/>
              </a:path>
              <a:path w="318134" h="318770">
                <a:moveTo>
                  <a:pt x="309645" y="109022"/>
                </a:moveTo>
                <a:lnTo>
                  <a:pt x="225754" y="109022"/>
                </a:lnTo>
                <a:lnTo>
                  <a:pt x="235494" y="111008"/>
                </a:lnTo>
                <a:lnTo>
                  <a:pt x="243470" y="116413"/>
                </a:lnTo>
                <a:lnTo>
                  <a:pt x="248859" y="124413"/>
                </a:lnTo>
                <a:lnTo>
                  <a:pt x="250838" y="134182"/>
                </a:lnTo>
                <a:lnTo>
                  <a:pt x="248859" y="143950"/>
                </a:lnTo>
                <a:lnTo>
                  <a:pt x="243470" y="151950"/>
                </a:lnTo>
                <a:lnTo>
                  <a:pt x="235494" y="157355"/>
                </a:lnTo>
                <a:lnTo>
                  <a:pt x="225754" y="159341"/>
                </a:lnTo>
                <a:lnTo>
                  <a:pt x="317728" y="159341"/>
                </a:lnTo>
                <a:lnTo>
                  <a:pt x="309645" y="109022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0370856" y="4810674"/>
            <a:ext cx="318135" cy="318770"/>
          </a:xfrm>
          <a:custGeom>
            <a:avLst/>
            <a:gdLst/>
            <a:ahLst/>
            <a:cxnLst/>
            <a:rect l="l" t="t" r="r" b="b"/>
            <a:pathLst>
              <a:path w="318134" h="318770">
                <a:moveTo>
                  <a:pt x="158864" y="0"/>
                </a:moveTo>
                <a:lnTo>
                  <a:pt x="108629" y="8117"/>
                </a:lnTo>
                <a:lnTo>
                  <a:pt x="65017" y="30727"/>
                </a:lnTo>
                <a:lnTo>
                  <a:pt x="30635" y="65212"/>
                </a:lnTo>
                <a:lnTo>
                  <a:pt x="8082" y="109022"/>
                </a:lnTo>
                <a:lnTo>
                  <a:pt x="0" y="159341"/>
                </a:lnTo>
                <a:lnTo>
                  <a:pt x="8093" y="209726"/>
                </a:lnTo>
                <a:lnTo>
                  <a:pt x="30635" y="253469"/>
                </a:lnTo>
                <a:lnTo>
                  <a:pt x="65017" y="287954"/>
                </a:lnTo>
                <a:lnTo>
                  <a:pt x="108630" y="310564"/>
                </a:lnTo>
                <a:lnTo>
                  <a:pt x="158864" y="318682"/>
                </a:lnTo>
                <a:lnTo>
                  <a:pt x="209099" y="310564"/>
                </a:lnTo>
                <a:lnTo>
                  <a:pt x="252711" y="287954"/>
                </a:lnTo>
                <a:lnTo>
                  <a:pt x="272243" y="268364"/>
                </a:lnTo>
                <a:lnTo>
                  <a:pt x="158864" y="268363"/>
                </a:lnTo>
                <a:lnTo>
                  <a:pt x="134349" y="265481"/>
                </a:lnTo>
                <a:lnTo>
                  <a:pt x="92372" y="244305"/>
                </a:lnTo>
                <a:lnTo>
                  <a:pt x="74415" y="217626"/>
                </a:lnTo>
                <a:lnTo>
                  <a:pt x="78178" y="213852"/>
                </a:lnTo>
                <a:lnTo>
                  <a:pt x="307508" y="213852"/>
                </a:lnTo>
                <a:lnTo>
                  <a:pt x="309635" y="209726"/>
                </a:lnTo>
                <a:lnTo>
                  <a:pt x="317728" y="159341"/>
                </a:lnTo>
                <a:lnTo>
                  <a:pt x="91974" y="159341"/>
                </a:lnTo>
                <a:lnTo>
                  <a:pt x="82234" y="157355"/>
                </a:lnTo>
                <a:lnTo>
                  <a:pt x="74258" y="151950"/>
                </a:lnTo>
                <a:lnTo>
                  <a:pt x="68869" y="143950"/>
                </a:lnTo>
                <a:lnTo>
                  <a:pt x="66890" y="134181"/>
                </a:lnTo>
                <a:lnTo>
                  <a:pt x="68869" y="124413"/>
                </a:lnTo>
                <a:lnTo>
                  <a:pt x="74258" y="116413"/>
                </a:lnTo>
                <a:lnTo>
                  <a:pt x="82234" y="111008"/>
                </a:lnTo>
                <a:lnTo>
                  <a:pt x="91974" y="109022"/>
                </a:lnTo>
                <a:lnTo>
                  <a:pt x="309669" y="109022"/>
                </a:lnTo>
                <a:lnTo>
                  <a:pt x="287092" y="65212"/>
                </a:lnTo>
                <a:lnTo>
                  <a:pt x="252711" y="30727"/>
                </a:lnTo>
                <a:lnTo>
                  <a:pt x="209098" y="8118"/>
                </a:lnTo>
                <a:lnTo>
                  <a:pt x="158864" y="0"/>
                </a:lnTo>
                <a:close/>
              </a:path>
              <a:path w="318134" h="318770">
                <a:moveTo>
                  <a:pt x="307508" y="213852"/>
                </a:moveTo>
                <a:lnTo>
                  <a:pt x="239550" y="213852"/>
                </a:lnTo>
                <a:lnTo>
                  <a:pt x="243313" y="217626"/>
                </a:lnTo>
                <a:lnTo>
                  <a:pt x="243313" y="224335"/>
                </a:lnTo>
                <a:lnTo>
                  <a:pt x="205739" y="257252"/>
                </a:lnTo>
                <a:lnTo>
                  <a:pt x="158864" y="268363"/>
                </a:lnTo>
                <a:lnTo>
                  <a:pt x="272243" y="268364"/>
                </a:lnTo>
                <a:lnTo>
                  <a:pt x="287093" y="253469"/>
                </a:lnTo>
                <a:lnTo>
                  <a:pt x="307508" y="213852"/>
                </a:lnTo>
                <a:close/>
              </a:path>
              <a:path w="318134" h="318770">
                <a:moveTo>
                  <a:pt x="232443" y="213852"/>
                </a:moveTo>
                <a:lnTo>
                  <a:pt x="85703" y="213852"/>
                </a:lnTo>
                <a:lnTo>
                  <a:pt x="88211" y="215110"/>
                </a:lnTo>
                <a:lnTo>
                  <a:pt x="89465" y="217207"/>
                </a:lnTo>
                <a:lnTo>
                  <a:pt x="103013" y="231359"/>
                </a:lnTo>
                <a:lnTo>
                  <a:pt x="119461" y="242051"/>
                </a:lnTo>
                <a:lnTo>
                  <a:pt x="138261" y="248813"/>
                </a:lnTo>
                <a:lnTo>
                  <a:pt x="158864" y="251171"/>
                </a:lnTo>
                <a:lnTo>
                  <a:pt x="179408" y="248813"/>
                </a:lnTo>
                <a:lnTo>
                  <a:pt x="198110" y="242051"/>
                </a:lnTo>
                <a:lnTo>
                  <a:pt x="214538" y="231359"/>
                </a:lnTo>
                <a:lnTo>
                  <a:pt x="228263" y="217207"/>
                </a:lnTo>
                <a:lnTo>
                  <a:pt x="229935" y="215110"/>
                </a:lnTo>
                <a:lnTo>
                  <a:pt x="232443" y="213852"/>
                </a:lnTo>
                <a:close/>
              </a:path>
              <a:path w="318134" h="318770">
                <a:moveTo>
                  <a:pt x="225754" y="109022"/>
                </a:moveTo>
                <a:lnTo>
                  <a:pt x="91974" y="109022"/>
                </a:lnTo>
                <a:lnTo>
                  <a:pt x="101713" y="111008"/>
                </a:lnTo>
                <a:lnTo>
                  <a:pt x="109689" y="116413"/>
                </a:lnTo>
                <a:lnTo>
                  <a:pt x="115078" y="124413"/>
                </a:lnTo>
                <a:lnTo>
                  <a:pt x="117057" y="134181"/>
                </a:lnTo>
                <a:lnTo>
                  <a:pt x="115078" y="143950"/>
                </a:lnTo>
                <a:lnTo>
                  <a:pt x="109689" y="151950"/>
                </a:lnTo>
                <a:lnTo>
                  <a:pt x="101713" y="157355"/>
                </a:lnTo>
                <a:lnTo>
                  <a:pt x="91974" y="159341"/>
                </a:lnTo>
                <a:lnTo>
                  <a:pt x="225754" y="159341"/>
                </a:lnTo>
                <a:lnTo>
                  <a:pt x="216015" y="157355"/>
                </a:lnTo>
                <a:lnTo>
                  <a:pt x="208039" y="151950"/>
                </a:lnTo>
                <a:lnTo>
                  <a:pt x="202650" y="143950"/>
                </a:lnTo>
                <a:lnTo>
                  <a:pt x="200670" y="134182"/>
                </a:lnTo>
                <a:lnTo>
                  <a:pt x="202649" y="124413"/>
                </a:lnTo>
                <a:lnTo>
                  <a:pt x="208039" y="116413"/>
                </a:lnTo>
                <a:lnTo>
                  <a:pt x="216014" y="111008"/>
                </a:lnTo>
                <a:lnTo>
                  <a:pt x="225754" y="109022"/>
                </a:lnTo>
                <a:close/>
              </a:path>
              <a:path w="318134" h="318770">
                <a:moveTo>
                  <a:pt x="309645" y="109022"/>
                </a:moveTo>
                <a:lnTo>
                  <a:pt x="225754" y="109022"/>
                </a:lnTo>
                <a:lnTo>
                  <a:pt x="235494" y="111008"/>
                </a:lnTo>
                <a:lnTo>
                  <a:pt x="243470" y="116413"/>
                </a:lnTo>
                <a:lnTo>
                  <a:pt x="248859" y="124413"/>
                </a:lnTo>
                <a:lnTo>
                  <a:pt x="250838" y="134182"/>
                </a:lnTo>
                <a:lnTo>
                  <a:pt x="248859" y="143950"/>
                </a:lnTo>
                <a:lnTo>
                  <a:pt x="243470" y="151950"/>
                </a:lnTo>
                <a:lnTo>
                  <a:pt x="235494" y="157355"/>
                </a:lnTo>
                <a:lnTo>
                  <a:pt x="225754" y="159341"/>
                </a:lnTo>
                <a:lnTo>
                  <a:pt x="317728" y="159341"/>
                </a:lnTo>
                <a:lnTo>
                  <a:pt x="309645" y="109022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227612" y="4810674"/>
            <a:ext cx="318135" cy="318770"/>
          </a:xfrm>
          <a:custGeom>
            <a:avLst/>
            <a:gdLst/>
            <a:ahLst/>
            <a:cxnLst/>
            <a:rect l="l" t="t" r="r" b="b"/>
            <a:pathLst>
              <a:path w="318135" h="318770">
                <a:moveTo>
                  <a:pt x="158864" y="0"/>
                </a:moveTo>
                <a:lnTo>
                  <a:pt x="108629" y="8117"/>
                </a:lnTo>
                <a:lnTo>
                  <a:pt x="65017" y="30727"/>
                </a:lnTo>
                <a:lnTo>
                  <a:pt x="30635" y="65212"/>
                </a:lnTo>
                <a:lnTo>
                  <a:pt x="8082" y="109022"/>
                </a:lnTo>
                <a:lnTo>
                  <a:pt x="0" y="159341"/>
                </a:lnTo>
                <a:lnTo>
                  <a:pt x="8093" y="209726"/>
                </a:lnTo>
                <a:lnTo>
                  <a:pt x="30635" y="253469"/>
                </a:lnTo>
                <a:lnTo>
                  <a:pt x="65017" y="287954"/>
                </a:lnTo>
                <a:lnTo>
                  <a:pt x="108629" y="310564"/>
                </a:lnTo>
                <a:lnTo>
                  <a:pt x="158864" y="318682"/>
                </a:lnTo>
                <a:lnTo>
                  <a:pt x="209099" y="310564"/>
                </a:lnTo>
                <a:lnTo>
                  <a:pt x="252711" y="287954"/>
                </a:lnTo>
                <a:lnTo>
                  <a:pt x="272243" y="268364"/>
                </a:lnTo>
                <a:lnTo>
                  <a:pt x="158864" y="268363"/>
                </a:lnTo>
                <a:lnTo>
                  <a:pt x="134348" y="265481"/>
                </a:lnTo>
                <a:lnTo>
                  <a:pt x="92372" y="244305"/>
                </a:lnTo>
                <a:lnTo>
                  <a:pt x="74415" y="217626"/>
                </a:lnTo>
                <a:lnTo>
                  <a:pt x="78178" y="213852"/>
                </a:lnTo>
                <a:lnTo>
                  <a:pt x="307508" y="213852"/>
                </a:lnTo>
                <a:lnTo>
                  <a:pt x="309635" y="209726"/>
                </a:lnTo>
                <a:lnTo>
                  <a:pt x="317728" y="159341"/>
                </a:lnTo>
                <a:lnTo>
                  <a:pt x="91974" y="159341"/>
                </a:lnTo>
                <a:lnTo>
                  <a:pt x="82234" y="157355"/>
                </a:lnTo>
                <a:lnTo>
                  <a:pt x="74258" y="151950"/>
                </a:lnTo>
                <a:lnTo>
                  <a:pt x="68869" y="143950"/>
                </a:lnTo>
                <a:lnTo>
                  <a:pt x="66890" y="134181"/>
                </a:lnTo>
                <a:lnTo>
                  <a:pt x="68869" y="124413"/>
                </a:lnTo>
                <a:lnTo>
                  <a:pt x="74258" y="116413"/>
                </a:lnTo>
                <a:lnTo>
                  <a:pt x="82234" y="111008"/>
                </a:lnTo>
                <a:lnTo>
                  <a:pt x="91974" y="109022"/>
                </a:lnTo>
                <a:lnTo>
                  <a:pt x="309669" y="109022"/>
                </a:lnTo>
                <a:lnTo>
                  <a:pt x="287092" y="65212"/>
                </a:lnTo>
                <a:lnTo>
                  <a:pt x="252711" y="30727"/>
                </a:lnTo>
                <a:lnTo>
                  <a:pt x="209098" y="8118"/>
                </a:lnTo>
                <a:lnTo>
                  <a:pt x="158864" y="0"/>
                </a:lnTo>
                <a:close/>
              </a:path>
              <a:path w="318135" h="318770">
                <a:moveTo>
                  <a:pt x="307508" y="213852"/>
                </a:moveTo>
                <a:lnTo>
                  <a:pt x="239550" y="213852"/>
                </a:lnTo>
                <a:lnTo>
                  <a:pt x="243313" y="217626"/>
                </a:lnTo>
                <a:lnTo>
                  <a:pt x="243313" y="224335"/>
                </a:lnTo>
                <a:lnTo>
                  <a:pt x="205739" y="257252"/>
                </a:lnTo>
                <a:lnTo>
                  <a:pt x="158864" y="268363"/>
                </a:lnTo>
                <a:lnTo>
                  <a:pt x="272243" y="268364"/>
                </a:lnTo>
                <a:lnTo>
                  <a:pt x="287093" y="253469"/>
                </a:lnTo>
                <a:lnTo>
                  <a:pt x="307508" y="213852"/>
                </a:lnTo>
                <a:close/>
              </a:path>
              <a:path w="318135" h="318770">
                <a:moveTo>
                  <a:pt x="232443" y="213852"/>
                </a:moveTo>
                <a:lnTo>
                  <a:pt x="85703" y="213852"/>
                </a:lnTo>
                <a:lnTo>
                  <a:pt x="88211" y="215110"/>
                </a:lnTo>
                <a:lnTo>
                  <a:pt x="89465" y="217207"/>
                </a:lnTo>
                <a:lnTo>
                  <a:pt x="103013" y="231359"/>
                </a:lnTo>
                <a:lnTo>
                  <a:pt x="119461" y="242051"/>
                </a:lnTo>
                <a:lnTo>
                  <a:pt x="138261" y="248813"/>
                </a:lnTo>
                <a:lnTo>
                  <a:pt x="158864" y="251171"/>
                </a:lnTo>
                <a:lnTo>
                  <a:pt x="179408" y="248813"/>
                </a:lnTo>
                <a:lnTo>
                  <a:pt x="198110" y="242051"/>
                </a:lnTo>
                <a:lnTo>
                  <a:pt x="214538" y="231359"/>
                </a:lnTo>
                <a:lnTo>
                  <a:pt x="228263" y="217207"/>
                </a:lnTo>
                <a:lnTo>
                  <a:pt x="229935" y="215110"/>
                </a:lnTo>
                <a:lnTo>
                  <a:pt x="232443" y="213852"/>
                </a:lnTo>
                <a:close/>
              </a:path>
              <a:path w="318135" h="318770">
                <a:moveTo>
                  <a:pt x="225754" y="109022"/>
                </a:moveTo>
                <a:lnTo>
                  <a:pt x="91974" y="109022"/>
                </a:lnTo>
                <a:lnTo>
                  <a:pt x="101713" y="111008"/>
                </a:lnTo>
                <a:lnTo>
                  <a:pt x="109689" y="116413"/>
                </a:lnTo>
                <a:lnTo>
                  <a:pt x="115078" y="124413"/>
                </a:lnTo>
                <a:lnTo>
                  <a:pt x="117057" y="134181"/>
                </a:lnTo>
                <a:lnTo>
                  <a:pt x="115078" y="143950"/>
                </a:lnTo>
                <a:lnTo>
                  <a:pt x="109689" y="151950"/>
                </a:lnTo>
                <a:lnTo>
                  <a:pt x="101713" y="157355"/>
                </a:lnTo>
                <a:lnTo>
                  <a:pt x="91974" y="159341"/>
                </a:lnTo>
                <a:lnTo>
                  <a:pt x="225754" y="159341"/>
                </a:lnTo>
                <a:lnTo>
                  <a:pt x="216015" y="157355"/>
                </a:lnTo>
                <a:lnTo>
                  <a:pt x="208039" y="151950"/>
                </a:lnTo>
                <a:lnTo>
                  <a:pt x="202650" y="143950"/>
                </a:lnTo>
                <a:lnTo>
                  <a:pt x="200670" y="134182"/>
                </a:lnTo>
                <a:lnTo>
                  <a:pt x="202650" y="124413"/>
                </a:lnTo>
                <a:lnTo>
                  <a:pt x="208039" y="116413"/>
                </a:lnTo>
                <a:lnTo>
                  <a:pt x="216014" y="111008"/>
                </a:lnTo>
                <a:lnTo>
                  <a:pt x="225754" y="109022"/>
                </a:lnTo>
                <a:close/>
              </a:path>
              <a:path w="318135" h="318770">
                <a:moveTo>
                  <a:pt x="309645" y="109022"/>
                </a:moveTo>
                <a:lnTo>
                  <a:pt x="225754" y="109022"/>
                </a:lnTo>
                <a:lnTo>
                  <a:pt x="235494" y="111008"/>
                </a:lnTo>
                <a:lnTo>
                  <a:pt x="243470" y="116413"/>
                </a:lnTo>
                <a:lnTo>
                  <a:pt x="248859" y="124413"/>
                </a:lnTo>
                <a:lnTo>
                  <a:pt x="250838" y="134182"/>
                </a:lnTo>
                <a:lnTo>
                  <a:pt x="248859" y="143950"/>
                </a:lnTo>
                <a:lnTo>
                  <a:pt x="243470" y="151950"/>
                </a:lnTo>
                <a:lnTo>
                  <a:pt x="235494" y="157355"/>
                </a:lnTo>
                <a:lnTo>
                  <a:pt x="225754" y="159341"/>
                </a:lnTo>
                <a:lnTo>
                  <a:pt x="317728" y="159341"/>
                </a:lnTo>
                <a:lnTo>
                  <a:pt x="309645" y="109022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8" name="object 2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589257" y="184404"/>
            <a:ext cx="374142" cy="373380"/>
          </a:xfrm>
          <a:prstGeom prst="rect">
            <a:avLst/>
          </a:prstGeom>
        </p:spPr>
      </p:pic>
      <p:sp>
        <p:nvSpPr>
          <p:cNvPr id="29" name="object 29"/>
          <p:cNvSpPr txBox="1"/>
          <p:nvPr/>
        </p:nvSpPr>
        <p:spPr>
          <a:xfrm>
            <a:off x="11674093" y="264667"/>
            <a:ext cx="1949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FFC000"/>
                </a:solidFill>
                <a:latin typeface="Arial"/>
                <a:cs typeface="Arial"/>
              </a:rPr>
              <a:t>21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30" name="object 3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083290" y="5804915"/>
            <a:ext cx="918209" cy="919734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24180" y="297434"/>
            <a:ext cx="4422140" cy="1153795"/>
          </a:xfrm>
          <a:prstGeom prst="rect">
            <a:avLst/>
          </a:prstGeom>
        </p:spPr>
        <p:txBody>
          <a:bodyPr vert="horz" wrap="square" lIns="0" tIns="106045" rIns="0" bIns="0" rtlCol="0">
            <a:spAutoFit/>
          </a:bodyPr>
          <a:lstStyle/>
          <a:p>
            <a:pPr marL="12700" marR="5080">
              <a:lnSpc>
                <a:spcPts val="4079"/>
              </a:lnSpc>
              <a:spcBef>
                <a:spcPts val="835"/>
              </a:spcBef>
            </a:pPr>
            <a:r>
              <a:rPr spc="-160" dirty="0"/>
              <a:t>Intermittent</a:t>
            </a:r>
            <a:r>
              <a:rPr spc="-175" dirty="0"/>
              <a:t> </a:t>
            </a:r>
            <a:r>
              <a:rPr spc="-105" dirty="0"/>
              <a:t>Fasting </a:t>
            </a:r>
            <a:r>
              <a:rPr spc="-135" dirty="0">
                <a:solidFill>
                  <a:srgbClr val="FFC000"/>
                </a:solidFill>
              </a:rPr>
              <a:t>(IF)</a:t>
            </a:r>
            <a:r>
              <a:rPr spc="-270" dirty="0">
                <a:solidFill>
                  <a:srgbClr val="FFC000"/>
                </a:solidFill>
              </a:rPr>
              <a:t> </a:t>
            </a:r>
            <a:r>
              <a:rPr spc="-90" dirty="0"/>
              <a:t>to</a:t>
            </a:r>
            <a:r>
              <a:rPr spc="-280" dirty="0"/>
              <a:t> </a:t>
            </a:r>
            <a:r>
              <a:rPr spc="-125" dirty="0"/>
              <a:t>Lose</a:t>
            </a:r>
            <a:r>
              <a:rPr spc="-300" dirty="0"/>
              <a:t> </a:t>
            </a:r>
            <a:r>
              <a:rPr spc="-135" dirty="0"/>
              <a:t>Weight*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504444" y="2495550"/>
            <a:ext cx="11687810" cy="4362450"/>
            <a:chOff x="504444" y="2495550"/>
            <a:chExt cx="11687810" cy="436245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9016" y="5011673"/>
              <a:ext cx="11682984" cy="184629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509016" y="6284214"/>
              <a:ext cx="11683365" cy="574040"/>
            </a:xfrm>
            <a:custGeom>
              <a:avLst/>
              <a:gdLst/>
              <a:ahLst/>
              <a:cxnLst/>
              <a:rect l="l" t="t" r="r" b="b"/>
              <a:pathLst>
                <a:path w="11683365" h="574040">
                  <a:moveTo>
                    <a:pt x="11682984" y="0"/>
                  </a:moveTo>
                  <a:lnTo>
                    <a:pt x="11573560" y="24520"/>
                  </a:lnTo>
                  <a:lnTo>
                    <a:pt x="11497402" y="40475"/>
                  </a:lnTo>
                  <a:lnTo>
                    <a:pt x="11418737" y="56121"/>
                  </a:lnTo>
                  <a:lnTo>
                    <a:pt x="11337618" y="71461"/>
                  </a:lnTo>
                  <a:lnTo>
                    <a:pt x="11254094" y="86497"/>
                  </a:lnTo>
                  <a:lnTo>
                    <a:pt x="11168219" y="101233"/>
                  </a:lnTo>
                  <a:lnTo>
                    <a:pt x="11080043" y="115671"/>
                  </a:lnTo>
                  <a:lnTo>
                    <a:pt x="10989618" y="129815"/>
                  </a:lnTo>
                  <a:lnTo>
                    <a:pt x="10896996" y="143667"/>
                  </a:lnTo>
                  <a:lnTo>
                    <a:pt x="10802228" y="157231"/>
                  </a:lnTo>
                  <a:lnTo>
                    <a:pt x="10705365" y="170509"/>
                  </a:lnTo>
                  <a:lnTo>
                    <a:pt x="10606461" y="183505"/>
                  </a:lnTo>
                  <a:lnTo>
                    <a:pt x="10505565" y="196221"/>
                  </a:lnTo>
                  <a:lnTo>
                    <a:pt x="10402729" y="208661"/>
                  </a:lnTo>
                  <a:lnTo>
                    <a:pt x="10244952" y="226809"/>
                  </a:lnTo>
                  <a:lnTo>
                    <a:pt x="10083101" y="244352"/>
                  </a:lnTo>
                  <a:lnTo>
                    <a:pt x="9917350" y="261300"/>
                  </a:lnTo>
                  <a:lnTo>
                    <a:pt x="9747874" y="277662"/>
                  </a:lnTo>
                  <a:lnTo>
                    <a:pt x="9574846" y="293450"/>
                  </a:lnTo>
                  <a:lnTo>
                    <a:pt x="9398440" y="308674"/>
                  </a:lnTo>
                  <a:lnTo>
                    <a:pt x="9218830" y="323342"/>
                  </a:lnTo>
                  <a:lnTo>
                    <a:pt x="8974668" y="342056"/>
                  </a:lnTo>
                  <a:lnTo>
                    <a:pt x="8725533" y="359825"/>
                  </a:lnTo>
                  <a:lnTo>
                    <a:pt x="8471836" y="376674"/>
                  </a:lnTo>
                  <a:lnTo>
                    <a:pt x="8213992" y="392628"/>
                  </a:lnTo>
                  <a:lnTo>
                    <a:pt x="7952411" y="407710"/>
                  </a:lnTo>
                  <a:lnTo>
                    <a:pt x="7620811" y="425372"/>
                  </a:lnTo>
                  <a:lnTo>
                    <a:pt x="7284823" y="441757"/>
                  </a:lnTo>
                  <a:lnTo>
                    <a:pt x="6945255" y="456910"/>
                  </a:lnTo>
                  <a:lnTo>
                    <a:pt x="6602911" y="470880"/>
                  </a:lnTo>
                  <a:lnTo>
                    <a:pt x="6189569" y="486146"/>
                  </a:lnTo>
                  <a:lnTo>
                    <a:pt x="5774783" y="499855"/>
                  </a:lnTo>
                  <a:lnTo>
                    <a:pt x="5290899" y="513990"/>
                  </a:lnTo>
                  <a:lnTo>
                    <a:pt x="4740639" y="527850"/>
                  </a:lnTo>
                  <a:lnTo>
                    <a:pt x="4196475" y="539447"/>
                  </a:lnTo>
                  <a:lnTo>
                    <a:pt x="3595687" y="550026"/>
                  </a:lnTo>
                  <a:lnTo>
                    <a:pt x="2884395" y="559795"/>
                  </a:lnTo>
                  <a:lnTo>
                    <a:pt x="2087464" y="567500"/>
                  </a:lnTo>
                  <a:lnTo>
                    <a:pt x="1191534" y="572433"/>
                  </a:lnTo>
                  <a:lnTo>
                    <a:pt x="0" y="573493"/>
                  </a:lnTo>
                  <a:lnTo>
                    <a:pt x="11682984" y="573493"/>
                  </a:lnTo>
                  <a:lnTo>
                    <a:pt x="11682984" y="0"/>
                  </a:lnTo>
                  <a:close/>
                </a:path>
              </a:pathLst>
            </a:custGeom>
            <a:solidFill>
              <a:srgbClr val="FFFFFF">
                <a:alpha val="4588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04444" y="2495550"/>
              <a:ext cx="5591810" cy="585470"/>
            </a:xfrm>
            <a:custGeom>
              <a:avLst/>
              <a:gdLst/>
              <a:ahLst/>
              <a:cxnLst/>
              <a:rect l="l" t="t" r="r" b="b"/>
              <a:pathLst>
                <a:path w="5591810" h="585469">
                  <a:moveTo>
                    <a:pt x="5298948" y="0"/>
                  </a:moveTo>
                  <a:lnTo>
                    <a:pt x="292608" y="0"/>
                  </a:lnTo>
                  <a:lnTo>
                    <a:pt x="245144" y="3831"/>
                  </a:lnTo>
                  <a:lnTo>
                    <a:pt x="200119" y="14923"/>
                  </a:lnTo>
                  <a:lnTo>
                    <a:pt x="158135" y="32671"/>
                  </a:lnTo>
                  <a:lnTo>
                    <a:pt x="119795" y="56473"/>
                  </a:lnTo>
                  <a:lnTo>
                    <a:pt x="85701" y="85725"/>
                  </a:lnTo>
                  <a:lnTo>
                    <a:pt x="56455" y="119822"/>
                  </a:lnTo>
                  <a:lnTo>
                    <a:pt x="32659" y="158163"/>
                  </a:lnTo>
                  <a:lnTo>
                    <a:pt x="14916" y="200143"/>
                  </a:lnTo>
                  <a:lnTo>
                    <a:pt x="3829" y="245159"/>
                  </a:lnTo>
                  <a:lnTo>
                    <a:pt x="0" y="292608"/>
                  </a:lnTo>
                  <a:lnTo>
                    <a:pt x="3837" y="340087"/>
                  </a:lnTo>
                  <a:lnTo>
                    <a:pt x="14937" y="385120"/>
                  </a:lnTo>
                  <a:lnTo>
                    <a:pt x="32694" y="427108"/>
                  </a:lnTo>
                  <a:lnTo>
                    <a:pt x="56502" y="465447"/>
                  </a:lnTo>
                  <a:lnTo>
                    <a:pt x="85756" y="499538"/>
                  </a:lnTo>
                  <a:lnTo>
                    <a:pt x="119854" y="528779"/>
                  </a:lnTo>
                  <a:lnTo>
                    <a:pt x="158192" y="552568"/>
                  </a:lnTo>
                  <a:lnTo>
                    <a:pt x="200168" y="570305"/>
                  </a:lnTo>
                  <a:lnTo>
                    <a:pt x="245186" y="581388"/>
                  </a:lnTo>
                  <a:lnTo>
                    <a:pt x="292608" y="585216"/>
                  </a:lnTo>
                  <a:lnTo>
                    <a:pt x="5298948" y="585216"/>
                  </a:lnTo>
                  <a:lnTo>
                    <a:pt x="5346396" y="581388"/>
                  </a:lnTo>
                  <a:lnTo>
                    <a:pt x="5391412" y="570305"/>
                  </a:lnTo>
                  <a:lnTo>
                    <a:pt x="5433392" y="552568"/>
                  </a:lnTo>
                  <a:lnTo>
                    <a:pt x="5471733" y="528779"/>
                  </a:lnTo>
                  <a:lnTo>
                    <a:pt x="5505831" y="499538"/>
                  </a:lnTo>
                  <a:lnTo>
                    <a:pt x="5535082" y="465447"/>
                  </a:lnTo>
                  <a:lnTo>
                    <a:pt x="5558884" y="427108"/>
                  </a:lnTo>
                  <a:lnTo>
                    <a:pt x="5576632" y="385120"/>
                  </a:lnTo>
                  <a:lnTo>
                    <a:pt x="5587724" y="340087"/>
                  </a:lnTo>
                  <a:lnTo>
                    <a:pt x="5591556" y="292608"/>
                  </a:lnTo>
                  <a:lnTo>
                    <a:pt x="5587728" y="245159"/>
                  </a:lnTo>
                  <a:lnTo>
                    <a:pt x="5576645" y="200143"/>
                  </a:lnTo>
                  <a:lnTo>
                    <a:pt x="5558908" y="158163"/>
                  </a:lnTo>
                  <a:lnTo>
                    <a:pt x="5535119" y="119822"/>
                  </a:lnTo>
                  <a:lnTo>
                    <a:pt x="5505878" y="85725"/>
                  </a:lnTo>
                  <a:lnTo>
                    <a:pt x="5471787" y="56473"/>
                  </a:lnTo>
                  <a:lnTo>
                    <a:pt x="5433448" y="32671"/>
                  </a:lnTo>
                  <a:lnTo>
                    <a:pt x="5391460" y="14923"/>
                  </a:lnTo>
                  <a:lnTo>
                    <a:pt x="5346427" y="3831"/>
                  </a:lnTo>
                  <a:lnTo>
                    <a:pt x="5298948" y="0"/>
                  </a:lnTo>
                  <a:close/>
                </a:path>
              </a:pathLst>
            </a:custGeom>
            <a:solidFill>
              <a:srgbClr val="15468F">
                <a:alpha val="7215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244602" y="6380988"/>
            <a:ext cx="404558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415" marR="5080" indent="-6350">
              <a:lnSpc>
                <a:spcPct val="100000"/>
              </a:lnSpc>
              <a:spcBef>
                <a:spcPts val="95"/>
              </a:spcBef>
            </a:pPr>
            <a:r>
              <a:rPr sz="1100" i="1" dirty="0">
                <a:solidFill>
                  <a:srgbClr val="585858"/>
                </a:solidFill>
                <a:latin typeface="Arial"/>
                <a:cs typeface="Arial"/>
              </a:rPr>
              <a:t>*New</a:t>
            </a:r>
            <a:r>
              <a:rPr sz="1100" i="1" spc="-2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585858"/>
                </a:solidFill>
                <a:latin typeface="Arial"/>
                <a:cs typeface="Arial"/>
              </a:rPr>
              <a:t>England</a:t>
            </a:r>
            <a:r>
              <a:rPr sz="1100" i="1" spc="-2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585858"/>
                </a:solidFill>
                <a:latin typeface="Arial"/>
                <a:cs typeface="Arial"/>
              </a:rPr>
              <a:t>Journal</a:t>
            </a:r>
            <a:r>
              <a:rPr sz="1100" i="1" spc="-3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585858"/>
                </a:solidFill>
                <a:latin typeface="Arial"/>
                <a:cs typeface="Arial"/>
              </a:rPr>
              <a:t>of</a:t>
            </a:r>
            <a:r>
              <a:rPr sz="1100" i="1" spc="-4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585858"/>
                </a:solidFill>
                <a:latin typeface="Arial"/>
                <a:cs typeface="Arial"/>
              </a:rPr>
              <a:t>Medicine,</a:t>
            </a:r>
            <a:r>
              <a:rPr sz="1100" i="1" spc="-3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585858"/>
                </a:solidFill>
                <a:latin typeface="Arial"/>
                <a:cs typeface="Arial"/>
              </a:rPr>
              <a:t>Effects</a:t>
            </a:r>
            <a:r>
              <a:rPr sz="1100" i="1" spc="-4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585858"/>
                </a:solidFill>
                <a:latin typeface="Arial"/>
                <a:cs typeface="Arial"/>
              </a:rPr>
              <a:t>of</a:t>
            </a:r>
            <a:r>
              <a:rPr sz="1100" i="1" spc="-4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585858"/>
                </a:solidFill>
                <a:latin typeface="Arial"/>
                <a:cs typeface="Arial"/>
              </a:rPr>
              <a:t>Intermittent</a:t>
            </a:r>
            <a:r>
              <a:rPr sz="1100" i="1" spc="-5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100" i="1" spc="-10" dirty="0">
                <a:solidFill>
                  <a:srgbClr val="585858"/>
                </a:solidFill>
                <a:latin typeface="Arial"/>
                <a:cs typeface="Arial"/>
              </a:rPr>
              <a:t>Fasting </a:t>
            </a:r>
            <a:r>
              <a:rPr sz="1100" i="1" dirty="0">
                <a:solidFill>
                  <a:srgbClr val="585858"/>
                </a:solidFill>
                <a:latin typeface="Arial"/>
                <a:cs typeface="Arial"/>
              </a:rPr>
              <a:t>of</a:t>
            </a:r>
            <a:r>
              <a:rPr sz="1100" i="1" spc="-3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585858"/>
                </a:solidFill>
                <a:latin typeface="Arial"/>
                <a:cs typeface="Arial"/>
              </a:rPr>
              <a:t>Health,</a:t>
            </a:r>
            <a:r>
              <a:rPr sz="1100" i="1" spc="-3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585858"/>
                </a:solidFill>
                <a:latin typeface="Arial"/>
                <a:cs typeface="Arial"/>
              </a:rPr>
              <a:t>Aging</a:t>
            </a:r>
            <a:r>
              <a:rPr sz="1100" i="1" spc="-2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585858"/>
                </a:solidFill>
                <a:latin typeface="Arial"/>
                <a:cs typeface="Arial"/>
              </a:rPr>
              <a:t>and</a:t>
            </a:r>
            <a:r>
              <a:rPr sz="1100" i="1" spc="-3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585858"/>
                </a:solidFill>
                <a:latin typeface="Arial"/>
                <a:cs typeface="Arial"/>
              </a:rPr>
              <a:t>Disease,</a:t>
            </a:r>
            <a:r>
              <a:rPr sz="1100" i="1" spc="-2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585858"/>
                </a:solidFill>
                <a:latin typeface="Arial"/>
                <a:cs typeface="Arial"/>
              </a:rPr>
              <a:t>Dec.</a:t>
            </a:r>
            <a:r>
              <a:rPr sz="1100" i="1" spc="-3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585858"/>
                </a:solidFill>
                <a:latin typeface="Arial"/>
                <a:cs typeface="Arial"/>
              </a:rPr>
              <a:t>26,</a:t>
            </a:r>
            <a:r>
              <a:rPr sz="1100" i="1" spc="-3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100" i="1" spc="-20" dirty="0">
                <a:solidFill>
                  <a:srgbClr val="585858"/>
                </a:solidFill>
                <a:latin typeface="Arial"/>
                <a:cs typeface="Arial"/>
              </a:rPr>
              <a:t>2019.</a:t>
            </a:r>
            <a:endParaRPr sz="110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0" y="1708404"/>
            <a:ext cx="5188585" cy="3416300"/>
            <a:chOff x="0" y="1708404"/>
            <a:chExt cx="5188585" cy="3416300"/>
          </a:xfrm>
        </p:grpSpPr>
        <p:sp>
          <p:nvSpPr>
            <p:cNvPr id="10" name="object 10"/>
            <p:cNvSpPr/>
            <p:nvPr/>
          </p:nvSpPr>
          <p:spPr>
            <a:xfrm>
              <a:off x="0" y="1708404"/>
              <a:ext cx="4929505" cy="681990"/>
            </a:xfrm>
            <a:custGeom>
              <a:avLst/>
              <a:gdLst/>
              <a:ahLst/>
              <a:cxnLst/>
              <a:rect l="l" t="t" r="r" b="b"/>
              <a:pathLst>
                <a:path w="4929505" h="681989">
                  <a:moveTo>
                    <a:pt x="4588383" y="0"/>
                  </a:moveTo>
                  <a:lnTo>
                    <a:pt x="0" y="0"/>
                  </a:lnTo>
                  <a:lnTo>
                    <a:pt x="0" y="681990"/>
                  </a:lnTo>
                  <a:lnTo>
                    <a:pt x="4588383" y="681990"/>
                  </a:lnTo>
                  <a:lnTo>
                    <a:pt x="4634657" y="678877"/>
                  </a:lnTo>
                  <a:lnTo>
                    <a:pt x="4679038" y="669810"/>
                  </a:lnTo>
                  <a:lnTo>
                    <a:pt x="4721119" y="655194"/>
                  </a:lnTo>
                  <a:lnTo>
                    <a:pt x="4760496" y="635437"/>
                  </a:lnTo>
                  <a:lnTo>
                    <a:pt x="4796761" y="610943"/>
                  </a:lnTo>
                  <a:lnTo>
                    <a:pt x="4829508" y="582120"/>
                  </a:lnTo>
                  <a:lnTo>
                    <a:pt x="4858331" y="549373"/>
                  </a:lnTo>
                  <a:lnTo>
                    <a:pt x="4882825" y="513108"/>
                  </a:lnTo>
                  <a:lnTo>
                    <a:pt x="4902582" y="473731"/>
                  </a:lnTo>
                  <a:lnTo>
                    <a:pt x="4917198" y="431650"/>
                  </a:lnTo>
                  <a:lnTo>
                    <a:pt x="4926265" y="387269"/>
                  </a:lnTo>
                  <a:lnTo>
                    <a:pt x="4929378" y="340995"/>
                  </a:lnTo>
                  <a:lnTo>
                    <a:pt x="4926265" y="294720"/>
                  </a:lnTo>
                  <a:lnTo>
                    <a:pt x="4917198" y="250339"/>
                  </a:lnTo>
                  <a:lnTo>
                    <a:pt x="4902582" y="208258"/>
                  </a:lnTo>
                  <a:lnTo>
                    <a:pt x="4882825" y="168881"/>
                  </a:lnTo>
                  <a:lnTo>
                    <a:pt x="4858331" y="132616"/>
                  </a:lnTo>
                  <a:lnTo>
                    <a:pt x="4829508" y="99869"/>
                  </a:lnTo>
                  <a:lnTo>
                    <a:pt x="4796761" y="71046"/>
                  </a:lnTo>
                  <a:lnTo>
                    <a:pt x="4760496" y="46552"/>
                  </a:lnTo>
                  <a:lnTo>
                    <a:pt x="4721119" y="26795"/>
                  </a:lnTo>
                  <a:lnTo>
                    <a:pt x="4679038" y="12179"/>
                  </a:lnTo>
                  <a:lnTo>
                    <a:pt x="4634657" y="3112"/>
                  </a:lnTo>
                  <a:lnTo>
                    <a:pt x="4588383" y="0"/>
                  </a:lnTo>
                  <a:close/>
                </a:path>
              </a:pathLst>
            </a:custGeom>
            <a:solidFill>
              <a:srgbClr val="FFC000">
                <a:alpha val="7215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04444" y="4538472"/>
              <a:ext cx="4684395" cy="585470"/>
            </a:xfrm>
            <a:custGeom>
              <a:avLst/>
              <a:gdLst/>
              <a:ahLst/>
              <a:cxnLst/>
              <a:rect l="l" t="t" r="r" b="b"/>
              <a:pathLst>
                <a:path w="4684395" h="585470">
                  <a:moveTo>
                    <a:pt x="4391406" y="0"/>
                  </a:moveTo>
                  <a:lnTo>
                    <a:pt x="292608" y="0"/>
                  </a:lnTo>
                  <a:lnTo>
                    <a:pt x="245144" y="3831"/>
                  </a:lnTo>
                  <a:lnTo>
                    <a:pt x="200119" y="14923"/>
                  </a:lnTo>
                  <a:lnTo>
                    <a:pt x="158135" y="32671"/>
                  </a:lnTo>
                  <a:lnTo>
                    <a:pt x="119795" y="56473"/>
                  </a:lnTo>
                  <a:lnTo>
                    <a:pt x="85701" y="85724"/>
                  </a:lnTo>
                  <a:lnTo>
                    <a:pt x="56455" y="119822"/>
                  </a:lnTo>
                  <a:lnTo>
                    <a:pt x="32659" y="158163"/>
                  </a:lnTo>
                  <a:lnTo>
                    <a:pt x="14916" y="200143"/>
                  </a:lnTo>
                  <a:lnTo>
                    <a:pt x="3829" y="245159"/>
                  </a:lnTo>
                  <a:lnTo>
                    <a:pt x="0" y="292607"/>
                  </a:lnTo>
                  <a:lnTo>
                    <a:pt x="3829" y="340056"/>
                  </a:lnTo>
                  <a:lnTo>
                    <a:pt x="14916" y="385072"/>
                  </a:lnTo>
                  <a:lnTo>
                    <a:pt x="32659" y="427052"/>
                  </a:lnTo>
                  <a:lnTo>
                    <a:pt x="56455" y="465393"/>
                  </a:lnTo>
                  <a:lnTo>
                    <a:pt x="85701" y="499491"/>
                  </a:lnTo>
                  <a:lnTo>
                    <a:pt x="119795" y="528742"/>
                  </a:lnTo>
                  <a:lnTo>
                    <a:pt x="158135" y="552544"/>
                  </a:lnTo>
                  <a:lnTo>
                    <a:pt x="200119" y="570292"/>
                  </a:lnTo>
                  <a:lnTo>
                    <a:pt x="245144" y="581384"/>
                  </a:lnTo>
                  <a:lnTo>
                    <a:pt x="292608" y="585215"/>
                  </a:lnTo>
                  <a:lnTo>
                    <a:pt x="4391406" y="585215"/>
                  </a:lnTo>
                  <a:lnTo>
                    <a:pt x="4438854" y="581384"/>
                  </a:lnTo>
                  <a:lnTo>
                    <a:pt x="4483870" y="570292"/>
                  </a:lnTo>
                  <a:lnTo>
                    <a:pt x="4525850" y="552544"/>
                  </a:lnTo>
                  <a:lnTo>
                    <a:pt x="4564191" y="528742"/>
                  </a:lnTo>
                  <a:lnTo>
                    <a:pt x="4598289" y="499491"/>
                  </a:lnTo>
                  <a:lnTo>
                    <a:pt x="4627540" y="465393"/>
                  </a:lnTo>
                  <a:lnTo>
                    <a:pt x="4651342" y="427052"/>
                  </a:lnTo>
                  <a:lnTo>
                    <a:pt x="4669090" y="385072"/>
                  </a:lnTo>
                  <a:lnTo>
                    <a:pt x="4680182" y="340056"/>
                  </a:lnTo>
                  <a:lnTo>
                    <a:pt x="4684014" y="292607"/>
                  </a:lnTo>
                  <a:lnTo>
                    <a:pt x="4680182" y="245159"/>
                  </a:lnTo>
                  <a:lnTo>
                    <a:pt x="4669090" y="200143"/>
                  </a:lnTo>
                  <a:lnTo>
                    <a:pt x="4651342" y="158163"/>
                  </a:lnTo>
                  <a:lnTo>
                    <a:pt x="4627540" y="119822"/>
                  </a:lnTo>
                  <a:lnTo>
                    <a:pt x="4598289" y="85724"/>
                  </a:lnTo>
                  <a:lnTo>
                    <a:pt x="4564191" y="56473"/>
                  </a:lnTo>
                  <a:lnTo>
                    <a:pt x="4525850" y="32671"/>
                  </a:lnTo>
                  <a:lnTo>
                    <a:pt x="4483870" y="14923"/>
                  </a:lnTo>
                  <a:lnTo>
                    <a:pt x="4438854" y="3831"/>
                  </a:lnTo>
                  <a:lnTo>
                    <a:pt x="4391406" y="0"/>
                  </a:lnTo>
                  <a:close/>
                </a:path>
              </a:pathLst>
            </a:custGeom>
            <a:solidFill>
              <a:srgbClr val="15468F">
                <a:alpha val="7215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04444" y="2495549"/>
              <a:ext cx="589280" cy="2628900"/>
            </a:xfrm>
            <a:custGeom>
              <a:avLst/>
              <a:gdLst/>
              <a:ahLst/>
              <a:cxnLst/>
              <a:rect l="l" t="t" r="r" b="b"/>
              <a:pathLst>
                <a:path w="589280" h="2628900">
                  <a:moveTo>
                    <a:pt x="589026" y="2335911"/>
                  </a:moveTo>
                  <a:lnTo>
                    <a:pt x="585165" y="2288400"/>
                  </a:lnTo>
                  <a:lnTo>
                    <a:pt x="574001" y="2243315"/>
                  </a:lnTo>
                  <a:lnTo>
                    <a:pt x="556145" y="2201278"/>
                  </a:lnTo>
                  <a:lnTo>
                    <a:pt x="532193" y="2162886"/>
                  </a:lnTo>
                  <a:lnTo>
                    <a:pt x="502754" y="2128748"/>
                  </a:lnTo>
                  <a:lnTo>
                    <a:pt x="468439" y="2099462"/>
                  </a:lnTo>
                  <a:lnTo>
                    <a:pt x="429844" y="2075637"/>
                  </a:lnTo>
                  <a:lnTo>
                    <a:pt x="387591" y="2057869"/>
                  </a:lnTo>
                  <a:lnTo>
                    <a:pt x="342277" y="2046757"/>
                  </a:lnTo>
                  <a:lnTo>
                    <a:pt x="294513" y="2042922"/>
                  </a:lnTo>
                  <a:lnTo>
                    <a:pt x="246735" y="2046757"/>
                  </a:lnTo>
                  <a:lnTo>
                    <a:pt x="201422" y="2057869"/>
                  </a:lnTo>
                  <a:lnTo>
                    <a:pt x="159169" y="2075637"/>
                  </a:lnTo>
                  <a:lnTo>
                    <a:pt x="120573" y="2099462"/>
                  </a:lnTo>
                  <a:lnTo>
                    <a:pt x="86258" y="2128748"/>
                  </a:lnTo>
                  <a:lnTo>
                    <a:pt x="56819" y="2162886"/>
                  </a:lnTo>
                  <a:lnTo>
                    <a:pt x="32867" y="2201278"/>
                  </a:lnTo>
                  <a:lnTo>
                    <a:pt x="15011" y="2243315"/>
                  </a:lnTo>
                  <a:lnTo>
                    <a:pt x="3848" y="2288400"/>
                  </a:lnTo>
                  <a:lnTo>
                    <a:pt x="0" y="2335911"/>
                  </a:lnTo>
                  <a:lnTo>
                    <a:pt x="3848" y="2383434"/>
                  </a:lnTo>
                  <a:lnTo>
                    <a:pt x="15011" y="2428519"/>
                  </a:lnTo>
                  <a:lnTo>
                    <a:pt x="32867" y="2470556"/>
                  </a:lnTo>
                  <a:lnTo>
                    <a:pt x="56819" y="2508948"/>
                  </a:lnTo>
                  <a:lnTo>
                    <a:pt x="86258" y="2543086"/>
                  </a:lnTo>
                  <a:lnTo>
                    <a:pt x="120573" y="2572372"/>
                  </a:lnTo>
                  <a:lnTo>
                    <a:pt x="159169" y="2596197"/>
                  </a:lnTo>
                  <a:lnTo>
                    <a:pt x="201422" y="2613964"/>
                  </a:lnTo>
                  <a:lnTo>
                    <a:pt x="246735" y="2625077"/>
                  </a:lnTo>
                  <a:lnTo>
                    <a:pt x="294513" y="2628900"/>
                  </a:lnTo>
                  <a:lnTo>
                    <a:pt x="342277" y="2625077"/>
                  </a:lnTo>
                  <a:lnTo>
                    <a:pt x="387591" y="2613964"/>
                  </a:lnTo>
                  <a:lnTo>
                    <a:pt x="429844" y="2596197"/>
                  </a:lnTo>
                  <a:lnTo>
                    <a:pt x="468439" y="2572372"/>
                  </a:lnTo>
                  <a:lnTo>
                    <a:pt x="502754" y="2543086"/>
                  </a:lnTo>
                  <a:lnTo>
                    <a:pt x="532193" y="2508948"/>
                  </a:lnTo>
                  <a:lnTo>
                    <a:pt x="556145" y="2470556"/>
                  </a:lnTo>
                  <a:lnTo>
                    <a:pt x="574001" y="2428519"/>
                  </a:lnTo>
                  <a:lnTo>
                    <a:pt x="585165" y="2383434"/>
                  </a:lnTo>
                  <a:lnTo>
                    <a:pt x="589026" y="2335911"/>
                  </a:lnTo>
                  <a:close/>
                </a:path>
                <a:path w="589280" h="2628900">
                  <a:moveTo>
                    <a:pt x="589026" y="292989"/>
                  </a:moveTo>
                  <a:lnTo>
                    <a:pt x="585165" y="245478"/>
                  </a:lnTo>
                  <a:lnTo>
                    <a:pt x="574001" y="200393"/>
                  </a:lnTo>
                  <a:lnTo>
                    <a:pt x="556145" y="158356"/>
                  </a:lnTo>
                  <a:lnTo>
                    <a:pt x="532193" y="119964"/>
                  </a:lnTo>
                  <a:lnTo>
                    <a:pt x="502754" y="85826"/>
                  </a:lnTo>
                  <a:lnTo>
                    <a:pt x="468439" y="56540"/>
                  </a:lnTo>
                  <a:lnTo>
                    <a:pt x="429844" y="32715"/>
                  </a:lnTo>
                  <a:lnTo>
                    <a:pt x="387591" y="14947"/>
                  </a:lnTo>
                  <a:lnTo>
                    <a:pt x="342277" y="3835"/>
                  </a:lnTo>
                  <a:lnTo>
                    <a:pt x="294513" y="0"/>
                  </a:lnTo>
                  <a:lnTo>
                    <a:pt x="246735" y="3835"/>
                  </a:lnTo>
                  <a:lnTo>
                    <a:pt x="201422" y="14947"/>
                  </a:lnTo>
                  <a:lnTo>
                    <a:pt x="159169" y="32715"/>
                  </a:lnTo>
                  <a:lnTo>
                    <a:pt x="120573" y="56540"/>
                  </a:lnTo>
                  <a:lnTo>
                    <a:pt x="86258" y="85826"/>
                  </a:lnTo>
                  <a:lnTo>
                    <a:pt x="56819" y="119964"/>
                  </a:lnTo>
                  <a:lnTo>
                    <a:pt x="32867" y="158356"/>
                  </a:lnTo>
                  <a:lnTo>
                    <a:pt x="15011" y="200393"/>
                  </a:lnTo>
                  <a:lnTo>
                    <a:pt x="3848" y="245478"/>
                  </a:lnTo>
                  <a:lnTo>
                    <a:pt x="0" y="292989"/>
                  </a:lnTo>
                  <a:lnTo>
                    <a:pt x="3848" y="340512"/>
                  </a:lnTo>
                  <a:lnTo>
                    <a:pt x="15011" y="385597"/>
                  </a:lnTo>
                  <a:lnTo>
                    <a:pt x="32867" y="427634"/>
                  </a:lnTo>
                  <a:lnTo>
                    <a:pt x="56819" y="466026"/>
                  </a:lnTo>
                  <a:lnTo>
                    <a:pt x="86258" y="500164"/>
                  </a:lnTo>
                  <a:lnTo>
                    <a:pt x="120573" y="529450"/>
                  </a:lnTo>
                  <a:lnTo>
                    <a:pt x="159169" y="553275"/>
                  </a:lnTo>
                  <a:lnTo>
                    <a:pt x="201422" y="571042"/>
                  </a:lnTo>
                  <a:lnTo>
                    <a:pt x="246735" y="582155"/>
                  </a:lnTo>
                  <a:lnTo>
                    <a:pt x="294513" y="585978"/>
                  </a:lnTo>
                  <a:lnTo>
                    <a:pt x="342277" y="582155"/>
                  </a:lnTo>
                  <a:lnTo>
                    <a:pt x="387591" y="571042"/>
                  </a:lnTo>
                  <a:lnTo>
                    <a:pt x="429844" y="553275"/>
                  </a:lnTo>
                  <a:lnTo>
                    <a:pt x="468439" y="529450"/>
                  </a:lnTo>
                  <a:lnTo>
                    <a:pt x="502754" y="500164"/>
                  </a:lnTo>
                  <a:lnTo>
                    <a:pt x="532193" y="466026"/>
                  </a:lnTo>
                  <a:lnTo>
                    <a:pt x="556145" y="427634"/>
                  </a:lnTo>
                  <a:lnTo>
                    <a:pt x="574001" y="385597"/>
                  </a:lnTo>
                  <a:lnTo>
                    <a:pt x="585165" y="340512"/>
                  </a:lnTo>
                  <a:lnTo>
                    <a:pt x="589026" y="292989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525018" y="1799081"/>
            <a:ext cx="5341620" cy="4175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solidFill>
                  <a:srgbClr val="15468F"/>
                </a:solidFill>
                <a:latin typeface="Arial Black"/>
                <a:cs typeface="Arial Black"/>
              </a:rPr>
              <a:t>Popular</a:t>
            </a:r>
            <a:r>
              <a:rPr sz="2800" spc="-125" dirty="0">
                <a:solidFill>
                  <a:srgbClr val="15468F"/>
                </a:solidFill>
                <a:latin typeface="Arial Black"/>
                <a:cs typeface="Arial Black"/>
              </a:rPr>
              <a:t> </a:t>
            </a:r>
            <a:r>
              <a:rPr sz="2800" spc="-10" dirty="0">
                <a:solidFill>
                  <a:srgbClr val="15468F"/>
                </a:solidFill>
                <a:latin typeface="Arial Black"/>
                <a:cs typeface="Arial Black"/>
              </a:rPr>
              <a:t>Approaches:</a:t>
            </a:r>
            <a:endParaRPr sz="2800">
              <a:latin typeface="Arial Black"/>
              <a:cs typeface="Arial Black"/>
            </a:endParaRPr>
          </a:p>
          <a:p>
            <a:pPr marL="751840" indent="-587375">
              <a:lnSpc>
                <a:spcPct val="100000"/>
              </a:lnSpc>
              <a:spcBef>
                <a:spcPts val="2550"/>
              </a:spcBef>
              <a:buClr>
                <a:srgbClr val="15468F"/>
              </a:buClr>
              <a:buSzPct val="107692"/>
              <a:buFont typeface="Arial Black"/>
              <a:buAutoNum type="arabicPlain"/>
              <a:tabLst>
                <a:tab pos="751840" algn="l"/>
              </a:tabLst>
            </a:pPr>
            <a:r>
              <a:rPr sz="2600" b="1" spc="-20" dirty="0">
                <a:solidFill>
                  <a:srgbClr val="FFFFFF"/>
                </a:solidFill>
                <a:latin typeface="Arial"/>
                <a:cs typeface="Arial"/>
              </a:rPr>
              <a:t>TIME-</a:t>
            </a:r>
            <a:r>
              <a:rPr sz="2600" b="1" spc="-10" dirty="0">
                <a:solidFill>
                  <a:srgbClr val="FFFFFF"/>
                </a:solidFill>
                <a:latin typeface="Arial"/>
                <a:cs typeface="Arial"/>
              </a:rPr>
              <a:t>RESTRICTED</a:t>
            </a:r>
            <a:r>
              <a:rPr sz="260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b="1" spc="-10" dirty="0">
                <a:solidFill>
                  <a:srgbClr val="FFFFFF"/>
                </a:solidFill>
                <a:latin typeface="Arial"/>
                <a:cs typeface="Arial"/>
              </a:rPr>
              <a:t>FEEDING</a:t>
            </a:r>
            <a:endParaRPr sz="2600">
              <a:latin typeface="Arial"/>
              <a:cs typeface="Arial"/>
            </a:endParaRPr>
          </a:p>
          <a:p>
            <a:pPr marL="751840" marR="354965">
              <a:lnSpc>
                <a:spcPct val="100000"/>
              </a:lnSpc>
              <a:spcBef>
                <a:spcPts val="1065"/>
              </a:spcBef>
            </a:pPr>
            <a:r>
              <a:rPr sz="2600" dirty="0">
                <a:solidFill>
                  <a:srgbClr val="404040"/>
                </a:solidFill>
                <a:latin typeface="Arial"/>
                <a:cs typeface="Arial"/>
              </a:rPr>
              <a:t>Restrict</a:t>
            </a:r>
            <a:r>
              <a:rPr sz="2600" spc="-4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404040"/>
                </a:solidFill>
                <a:latin typeface="Arial"/>
                <a:cs typeface="Arial"/>
              </a:rPr>
              <a:t>daily</a:t>
            </a:r>
            <a:r>
              <a:rPr sz="2600" spc="-4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404040"/>
                </a:solidFill>
                <a:latin typeface="Arial"/>
                <a:cs typeface="Arial"/>
              </a:rPr>
              <a:t>eating</a:t>
            </a:r>
            <a:r>
              <a:rPr sz="2600" spc="-3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404040"/>
                </a:solidFill>
                <a:latin typeface="Arial"/>
                <a:cs typeface="Arial"/>
              </a:rPr>
              <a:t>to</a:t>
            </a:r>
            <a:r>
              <a:rPr sz="2600" spc="-3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2600" spc="-5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00" spc="-20" dirty="0">
                <a:solidFill>
                  <a:srgbClr val="404040"/>
                </a:solidFill>
                <a:latin typeface="Arial"/>
                <a:cs typeface="Arial"/>
              </a:rPr>
              <a:t>6-</a:t>
            </a:r>
            <a:r>
              <a:rPr sz="2600" spc="-50" dirty="0">
                <a:solidFill>
                  <a:srgbClr val="404040"/>
                </a:solidFill>
                <a:latin typeface="Arial"/>
                <a:cs typeface="Arial"/>
              </a:rPr>
              <a:t>8 </a:t>
            </a:r>
            <a:r>
              <a:rPr sz="2600" dirty="0">
                <a:solidFill>
                  <a:srgbClr val="404040"/>
                </a:solidFill>
                <a:latin typeface="Arial"/>
                <a:cs typeface="Arial"/>
              </a:rPr>
              <a:t>hour</a:t>
            </a:r>
            <a:r>
              <a:rPr sz="2600" spc="-5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404040"/>
                </a:solidFill>
                <a:latin typeface="Arial"/>
                <a:cs typeface="Arial"/>
              </a:rPr>
              <a:t>window</a:t>
            </a:r>
            <a:r>
              <a:rPr sz="2600" spc="-5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404040"/>
                </a:solidFill>
                <a:latin typeface="Arial"/>
                <a:cs typeface="Arial"/>
              </a:rPr>
              <a:t>with</a:t>
            </a:r>
            <a:r>
              <a:rPr sz="2600" spc="-5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404040"/>
                </a:solidFill>
                <a:latin typeface="Arial"/>
                <a:cs typeface="Arial"/>
              </a:rPr>
              <a:t>no</a:t>
            </a:r>
            <a:r>
              <a:rPr sz="2600" spc="-5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00" spc="-10" dirty="0">
                <a:solidFill>
                  <a:srgbClr val="404040"/>
                </a:solidFill>
                <a:latin typeface="Arial"/>
                <a:cs typeface="Arial"/>
              </a:rPr>
              <a:t>calories </a:t>
            </a:r>
            <a:r>
              <a:rPr sz="2600" dirty="0">
                <a:solidFill>
                  <a:srgbClr val="404040"/>
                </a:solidFill>
                <a:latin typeface="Arial"/>
                <a:cs typeface="Arial"/>
              </a:rPr>
              <a:t>outside</a:t>
            </a:r>
            <a:r>
              <a:rPr sz="2600" spc="-3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404040"/>
                </a:solidFill>
                <a:latin typeface="Arial"/>
                <a:cs typeface="Arial"/>
              </a:rPr>
              <a:t>of</a:t>
            </a:r>
            <a:r>
              <a:rPr sz="2600" spc="-4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404040"/>
                </a:solidFill>
                <a:latin typeface="Arial"/>
                <a:cs typeface="Arial"/>
              </a:rPr>
              <a:t>the</a:t>
            </a:r>
            <a:r>
              <a:rPr sz="2600" spc="-4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00" spc="-10" dirty="0">
                <a:solidFill>
                  <a:srgbClr val="404040"/>
                </a:solidFill>
                <a:latin typeface="Arial"/>
                <a:cs typeface="Arial"/>
              </a:rPr>
              <a:t>window.</a:t>
            </a:r>
            <a:endParaRPr sz="2600">
              <a:latin typeface="Arial"/>
              <a:cs typeface="Arial"/>
            </a:endParaRPr>
          </a:p>
          <a:p>
            <a:pPr marL="751840" indent="-587375">
              <a:lnSpc>
                <a:spcPct val="100000"/>
              </a:lnSpc>
              <a:spcBef>
                <a:spcPts val="2320"/>
              </a:spcBef>
              <a:buClr>
                <a:srgbClr val="15468F"/>
              </a:buClr>
              <a:buSzPct val="107692"/>
              <a:buFont typeface="Arial Black"/>
              <a:buAutoNum type="arabicPlain" startAt="2"/>
              <a:tabLst>
                <a:tab pos="751840" algn="l"/>
              </a:tabLst>
            </a:pPr>
            <a:r>
              <a:rPr sz="2600" b="1" spc="-40" dirty="0">
                <a:solidFill>
                  <a:srgbClr val="FFFFFF"/>
                </a:solidFill>
                <a:latin typeface="Arial"/>
                <a:cs typeface="Arial"/>
              </a:rPr>
              <a:t>WEEKLY</a:t>
            </a:r>
            <a:r>
              <a:rPr sz="2600" b="1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FFFFF"/>
                </a:solidFill>
                <a:latin typeface="Arial"/>
                <a:cs typeface="Arial"/>
              </a:rPr>
              <a:t>IF</a:t>
            </a:r>
            <a:r>
              <a:rPr sz="26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b="1" spc="-10" dirty="0">
                <a:solidFill>
                  <a:srgbClr val="FFFFFF"/>
                </a:solidFill>
                <a:latin typeface="Arial"/>
                <a:cs typeface="Arial"/>
              </a:rPr>
              <a:t>REGIMENS</a:t>
            </a:r>
            <a:endParaRPr sz="2600">
              <a:latin typeface="Arial"/>
              <a:cs typeface="Arial"/>
            </a:endParaRPr>
          </a:p>
          <a:p>
            <a:pPr marL="751840" marR="5080">
              <a:lnSpc>
                <a:spcPct val="100000"/>
              </a:lnSpc>
              <a:spcBef>
                <a:spcPts val="1065"/>
              </a:spcBef>
            </a:pPr>
            <a:r>
              <a:rPr sz="2600" spc="-20" dirty="0">
                <a:solidFill>
                  <a:srgbClr val="404040"/>
                </a:solidFill>
                <a:latin typeface="Arial"/>
                <a:cs typeface="Arial"/>
              </a:rPr>
              <a:t>“Alternate-</a:t>
            </a:r>
            <a:r>
              <a:rPr sz="2600" dirty="0">
                <a:solidFill>
                  <a:srgbClr val="404040"/>
                </a:solidFill>
                <a:latin typeface="Arial"/>
                <a:cs typeface="Arial"/>
              </a:rPr>
              <a:t>day</a:t>
            </a:r>
            <a:r>
              <a:rPr sz="2600" spc="-1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404040"/>
                </a:solidFill>
                <a:latin typeface="Arial"/>
                <a:cs typeface="Arial"/>
              </a:rPr>
              <a:t>fasting”</a:t>
            </a:r>
            <a:r>
              <a:rPr sz="2600" spc="-2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404040"/>
                </a:solidFill>
                <a:latin typeface="Arial"/>
                <a:cs typeface="Arial"/>
              </a:rPr>
              <a:t>and</a:t>
            </a:r>
            <a:r>
              <a:rPr sz="2600" spc="-3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00" spc="-10" dirty="0">
                <a:solidFill>
                  <a:srgbClr val="404040"/>
                </a:solidFill>
                <a:latin typeface="Arial"/>
                <a:cs typeface="Arial"/>
              </a:rPr>
              <a:t>“5-</a:t>
            </a:r>
            <a:r>
              <a:rPr sz="2600" spc="-50" dirty="0">
                <a:solidFill>
                  <a:srgbClr val="404040"/>
                </a:solidFill>
                <a:latin typeface="Arial"/>
                <a:cs typeface="Arial"/>
              </a:rPr>
              <a:t>2 </a:t>
            </a:r>
            <a:r>
              <a:rPr sz="2600" dirty="0">
                <a:solidFill>
                  <a:srgbClr val="404040"/>
                </a:solidFill>
                <a:latin typeface="Arial"/>
                <a:cs typeface="Arial"/>
              </a:rPr>
              <a:t>Fasting”(eat</a:t>
            </a:r>
            <a:r>
              <a:rPr sz="2600" spc="-4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404040"/>
                </a:solidFill>
                <a:latin typeface="Arial"/>
                <a:cs typeface="Arial"/>
              </a:rPr>
              <a:t>5</a:t>
            </a:r>
            <a:r>
              <a:rPr sz="2600" spc="-6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404040"/>
                </a:solidFill>
                <a:latin typeface="Arial"/>
                <a:cs typeface="Arial"/>
              </a:rPr>
              <a:t>days,</a:t>
            </a:r>
            <a:r>
              <a:rPr sz="2600" spc="-5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404040"/>
                </a:solidFill>
                <a:latin typeface="Arial"/>
                <a:cs typeface="Arial"/>
              </a:rPr>
              <a:t>fast</a:t>
            </a:r>
            <a:r>
              <a:rPr sz="2600" spc="-5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00" spc="-25" dirty="0">
                <a:solidFill>
                  <a:srgbClr val="404040"/>
                </a:solidFill>
                <a:latin typeface="Arial"/>
                <a:cs typeface="Arial"/>
              </a:rPr>
              <a:t>2)</a:t>
            </a:r>
            <a:endParaRPr sz="2600">
              <a:latin typeface="Arial"/>
              <a:cs typeface="Arial"/>
            </a:endParaRPr>
          </a:p>
        </p:txBody>
      </p:sp>
      <p:pic>
        <p:nvPicPr>
          <p:cNvPr id="14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589257" y="184404"/>
            <a:ext cx="374142" cy="373380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11682983" y="255778"/>
            <a:ext cx="1949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FFC000"/>
                </a:solidFill>
                <a:latin typeface="Arial"/>
                <a:cs typeface="Arial"/>
              </a:rPr>
              <a:t>22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16" name="object 1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083290" y="5804915"/>
            <a:ext cx="918209" cy="919734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063161" y="5661472"/>
              <a:ext cx="851786" cy="81038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2192000" cy="685799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4440"/>
              </a:lnSpc>
              <a:spcBef>
                <a:spcPts val="100"/>
              </a:spcBef>
            </a:pPr>
            <a:r>
              <a:rPr spc="-10" dirty="0">
                <a:solidFill>
                  <a:srgbClr val="FFFFFF"/>
                </a:solidFill>
              </a:rPr>
              <a:t>Caveats</a:t>
            </a:r>
          </a:p>
          <a:p>
            <a:pPr marL="12700">
              <a:lnSpc>
                <a:spcPts val="4440"/>
              </a:lnSpc>
            </a:pPr>
            <a:r>
              <a:rPr spc="-120" dirty="0">
                <a:solidFill>
                  <a:srgbClr val="FFFFFF"/>
                </a:solidFill>
              </a:rPr>
              <a:t>re:</a:t>
            </a:r>
            <a:r>
              <a:rPr spc="-235" dirty="0">
                <a:solidFill>
                  <a:srgbClr val="FFFFFF"/>
                </a:solidFill>
              </a:rPr>
              <a:t> </a:t>
            </a:r>
            <a:r>
              <a:rPr spc="-160" dirty="0">
                <a:solidFill>
                  <a:srgbClr val="FFC000"/>
                </a:solidFill>
              </a:rPr>
              <a:t>Intermittent</a:t>
            </a:r>
            <a:r>
              <a:rPr spc="-225" dirty="0">
                <a:solidFill>
                  <a:srgbClr val="FFC000"/>
                </a:solidFill>
              </a:rPr>
              <a:t> </a:t>
            </a:r>
            <a:r>
              <a:rPr spc="-145" dirty="0">
                <a:solidFill>
                  <a:srgbClr val="FFC000"/>
                </a:solidFill>
              </a:rPr>
              <a:t>Fasting</a:t>
            </a:r>
            <a:r>
              <a:rPr spc="-235" dirty="0">
                <a:solidFill>
                  <a:srgbClr val="FFC000"/>
                </a:solidFill>
              </a:rPr>
              <a:t> </a:t>
            </a:r>
            <a:r>
              <a:rPr spc="-50" dirty="0">
                <a:solidFill>
                  <a:srgbClr val="FFFFFF"/>
                </a:solidFill>
              </a:rPr>
              <a:t>(IF)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509016" y="5011673"/>
            <a:ext cx="11683365" cy="1846580"/>
            <a:chOff x="509016" y="5011673"/>
            <a:chExt cx="11683365" cy="1846580"/>
          </a:xfrm>
        </p:grpSpPr>
        <p:sp>
          <p:nvSpPr>
            <p:cNvPr id="8" name="object 8"/>
            <p:cNvSpPr/>
            <p:nvPr/>
          </p:nvSpPr>
          <p:spPr>
            <a:xfrm>
              <a:off x="509016" y="5011673"/>
              <a:ext cx="11683365" cy="1846580"/>
            </a:xfrm>
            <a:custGeom>
              <a:avLst/>
              <a:gdLst/>
              <a:ahLst/>
              <a:cxnLst/>
              <a:rect l="l" t="t" r="r" b="b"/>
              <a:pathLst>
                <a:path w="11683365" h="1846579">
                  <a:moveTo>
                    <a:pt x="11682984" y="0"/>
                  </a:moveTo>
                  <a:lnTo>
                    <a:pt x="11647159" y="26553"/>
                  </a:lnTo>
                  <a:lnTo>
                    <a:pt x="11610683" y="52853"/>
                  </a:lnTo>
                  <a:lnTo>
                    <a:pt x="11573560" y="78900"/>
                  </a:lnTo>
                  <a:lnTo>
                    <a:pt x="11535797" y="104696"/>
                  </a:lnTo>
                  <a:lnTo>
                    <a:pt x="11497402" y="130242"/>
                  </a:lnTo>
                  <a:lnTo>
                    <a:pt x="11458380" y="155538"/>
                  </a:lnTo>
                  <a:lnTo>
                    <a:pt x="11418737" y="180587"/>
                  </a:lnTo>
                  <a:lnTo>
                    <a:pt x="11378481" y="205390"/>
                  </a:lnTo>
                  <a:lnTo>
                    <a:pt x="11337618" y="229947"/>
                  </a:lnTo>
                  <a:lnTo>
                    <a:pt x="11296153" y="254260"/>
                  </a:lnTo>
                  <a:lnTo>
                    <a:pt x="11254094" y="278330"/>
                  </a:lnTo>
                  <a:lnTo>
                    <a:pt x="11211447" y="302158"/>
                  </a:lnTo>
                  <a:lnTo>
                    <a:pt x="11168219" y="325746"/>
                  </a:lnTo>
                  <a:lnTo>
                    <a:pt x="11124415" y="349094"/>
                  </a:lnTo>
                  <a:lnTo>
                    <a:pt x="11080043" y="372205"/>
                  </a:lnTo>
                  <a:lnTo>
                    <a:pt x="11035108" y="395078"/>
                  </a:lnTo>
                  <a:lnTo>
                    <a:pt x="10989618" y="417716"/>
                  </a:lnTo>
                  <a:lnTo>
                    <a:pt x="10943578" y="440119"/>
                  </a:lnTo>
                  <a:lnTo>
                    <a:pt x="10896996" y="462289"/>
                  </a:lnTo>
                  <a:lnTo>
                    <a:pt x="10849877" y="484227"/>
                  </a:lnTo>
                  <a:lnTo>
                    <a:pt x="10802228" y="505934"/>
                  </a:lnTo>
                  <a:lnTo>
                    <a:pt x="10754055" y="527412"/>
                  </a:lnTo>
                  <a:lnTo>
                    <a:pt x="10705365" y="548661"/>
                  </a:lnTo>
                  <a:lnTo>
                    <a:pt x="10656165" y="569683"/>
                  </a:lnTo>
                  <a:lnTo>
                    <a:pt x="10606461" y="590479"/>
                  </a:lnTo>
                  <a:lnTo>
                    <a:pt x="10556258" y="611050"/>
                  </a:lnTo>
                  <a:lnTo>
                    <a:pt x="10505565" y="631397"/>
                  </a:lnTo>
                  <a:lnTo>
                    <a:pt x="10454386" y="651522"/>
                  </a:lnTo>
                  <a:lnTo>
                    <a:pt x="10402729" y="671426"/>
                  </a:lnTo>
                  <a:lnTo>
                    <a:pt x="10350600" y="691109"/>
                  </a:lnTo>
                  <a:lnTo>
                    <a:pt x="10298006" y="710574"/>
                  </a:lnTo>
                  <a:lnTo>
                    <a:pt x="10244952" y="729822"/>
                  </a:lnTo>
                  <a:lnTo>
                    <a:pt x="10191446" y="748853"/>
                  </a:lnTo>
                  <a:lnTo>
                    <a:pt x="10137493" y="767669"/>
                  </a:lnTo>
                  <a:lnTo>
                    <a:pt x="10083101" y="786271"/>
                  </a:lnTo>
                  <a:lnTo>
                    <a:pt x="10028276" y="804660"/>
                  </a:lnTo>
                  <a:lnTo>
                    <a:pt x="9973023" y="822837"/>
                  </a:lnTo>
                  <a:lnTo>
                    <a:pt x="9917350" y="840804"/>
                  </a:lnTo>
                  <a:lnTo>
                    <a:pt x="9861264" y="858563"/>
                  </a:lnTo>
                  <a:lnTo>
                    <a:pt x="9804769" y="876113"/>
                  </a:lnTo>
                  <a:lnTo>
                    <a:pt x="9747874" y="893456"/>
                  </a:lnTo>
                  <a:lnTo>
                    <a:pt x="9690584" y="910594"/>
                  </a:lnTo>
                  <a:lnTo>
                    <a:pt x="9632906" y="927528"/>
                  </a:lnTo>
                  <a:lnTo>
                    <a:pt x="9574846" y="944258"/>
                  </a:lnTo>
                  <a:lnTo>
                    <a:pt x="9516410" y="960787"/>
                  </a:lnTo>
                  <a:lnTo>
                    <a:pt x="9457606" y="977115"/>
                  </a:lnTo>
                  <a:lnTo>
                    <a:pt x="9398440" y="993243"/>
                  </a:lnTo>
                  <a:lnTo>
                    <a:pt x="9338917" y="1009174"/>
                  </a:lnTo>
                  <a:lnTo>
                    <a:pt x="9279045" y="1024907"/>
                  </a:lnTo>
                  <a:lnTo>
                    <a:pt x="9218830" y="1040444"/>
                  </a:lnTo>
                  <a:lnTo>
                    <a:pt x="9158279" y="1055787"/>
                  </a:lnTo>
                  <a:lnTo>
                    <a:pt x="9097397" y="1070936"/>
                  </a:lnTo>
                  <a:lnTo>
                    <a:pt x="9036191" y="1085893"/>
                  </a:lnTo>
                  <a:lnTo>
                    <a:pt x="8974668" y="1100659"/>
                  </a:lnTo>
                  <a:lnTo>
                    <a:pt x="8912835" y="1115235"/>
                  </a:lnTo>
                  <a:lnTo>
                    <a:pt x="8788260" y="1143822"/>
                  </a:lnTo>
                  <a:lnTo>
                    <a:pt x="8662520" y="1171665"/>
                  </a:lnTo>
                  <a:lnTo>
                    <a:pt x="8535666" y="1198773"/>
                  </a:lnTo>
                  <a:lnTo>
                    <a:pt x="8407748" y="1225155"/>
                  </a:lnTo>
                  <a:lnTo>
                    <a:pt x="8278819" y="1250821"/>
                  </a:lnTo>
                  <a:lnTo>
                    <a:pt x="8148931" y="1275781"/>
                  </a:lnTo>
                  <a:lnTo>
                    <a:pt x="8018134" y="1300044"/>
                  </a:lnTo>
                  <a:lnTo>
                    <a:pt x="7886481" y="1323621"/>
                  </a:lnTo>
                  <a:lnTo>
                    <a:pt x="7754022" y="1346520"/>
                  </a:lnTo>
                  <a:lnTo>
                    <a:pt x="7620811" y="1368752"/>
                  </a:lnTo>
                  <a:lnTo>
                    <a:pt x="7486897" y="1390325"/>
                  </a:lnTo>
                  <a:lnTo>
                    <a:pt x="7352333" y="1411251"/>
                  </a:lnTo>
                  <a:lnTo>
                    <a:pt x="7217170" y="1431538"/>
                  </a:lnTo>
                  <a:lnTo>
                    <a:pt x="7081460" y="1451196"/>
                  </a:lnTo>
                  <a:lnTo>
                    <a:pt x="6945255" y="1470234"/>
                  </a:lnTo>
                  <a:lnTo>
                    <a:pt x="6808605" y="1488663"/>
                  </a:lnTo>
                  <a:lnTo>
                    <a:pt x="6671563" y="1506492"/>
                  </a:lnTo>
                  <a:lnTo>
                    <a:pt x="6534180" y="1523731"/>
                  </a:lnTo>
                  <a:lnTo>
                    <a:pt x="6396507" y="1540389"/>
                  </a:lnTo>
                  <a:lnTo>
                    <a:pt x="6258597" y="1556475"/>
                  </a:lnTo>
                  <a:lnTo>
                    <a:pt x="6120501" y="1572001"/>
                  </a:lnTo>
                  <a:lnTo>
                    <a:pt x="5982269" y="1586975"/>
                  </a:lnTo>
                  <a:lnTo>
                    <a:pt x="5843955" y="1601406"/>
                  </a:lnTo>
                  <a:lnTo>
                    <a:pt x="5705610" y="1615305"/>
                  </a:lnTo>
                  <a:lnTo>
                    <a:pt x="5567284" y="1628682"/>
                  </a:lnTo>
                  <a:lnTo>
                    <a:pt x="5359946" y="1647787"/>
                  </a:lnTo>
                  <a:lnTo>
                    <a:pt x="5152943" y="1665771"/>
                  </a:lnTo>
                  <a:lnTo>
                    <a:pt x="4946449" y="1682665"/>
                  </a:lnTo>
                  <a:lnTo>
                    <a:pt x="4740639" y="1698503"/>
                  </a:lnTo>
                  <a:lnTo>
                    <a:pt x="4535686" y="1713316"/>
                  </a:lnTo>
                  <a:lnTo>
                    <a:pt x="4331764" y="1727138"/>
                  </a:lnTo>
                  <a:lnTo>
                    <a:pt x="4129047" y="1740001"/>
                  </a:lnTo>
                  <a:lnTo>
                    <a:pt x="3927710" y="1751937"/>
                  </a:lnTo>
                  <a:lnTo>
                    <a:pt x="3727927" y="1762980"/>
                  </a:lnTo>
                  <a:lnTo>
                    <a:pt x="3464266" y="1776369"/>
                  </a:lnTo>
                  <a:lnTo>
                    <a:pt x="3204089" y="1788304"/>
                  </a:lnTo>
                  <a:lnTo>
                    <a:pt x="2947808" y="1798863"/>
                  </a:lnTo>
                  <a:lnTo>
                    <a:pt x="2695836" y="1808122"/>
                  </a:lnTo>
                  <a:lnTo>
                    <a:pt x="2448585" y="1816159"/>
                  </a:lnTo>
                  <a:lnTo>
                    <a:pt x="2146789" y="1824604"/>
                  </a:lnTo>
                  <a:lnTo>
                    <a:pt x="1853821" y="1831411"/>
                  </a:lnTo>
                  <a:lnTo>
                    <a:pt x="1515045" y="1837630"/>
                  </a:lnTo>
                  <a:lnTo>
                    <a:pt x="1191534" y="1841967"/>
                  </a:lnTo>
                  <a:lnTo>
                    <a:pt x="835253" y="1844998"/>
                  </a:lnTo>
                  <a:lnTo>
                    <a:pt x="458672" y="1846292"/>
                  </a:lnTo>
                  <a:lnTo>
                    <a:pt x="0" y="1845386"/>
                  </a:lnTo>
                  <a:lnTo>
                    <a:pt x="11682984" y="1845386"/>
                  </a:lnTo>
                  <a:lnTo>
                    <a:pt x="11682984" y="0"/>
                  </a:lnTo>
                  <a:close/>
                </a:path>
              </a:pathLst>
            </a:custGeom>
            <a:solidFill>
              <a:srgbClr val="FFFFFF">
                <a:alpha val="3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09016" y="6284213"/>
              <a:ext cx="11683365" cy="574040"/>
            </a:xfrm>
            <a:custGeom>
              <a:avLst/>
              <a:gdLst/>
              <a:ahLst/>
              <a:cxnLst/>
              <a:rect l="l" t="t" r="r" b="b"/>
              <a:pathLst>
                <a:path w="11683365" h="574040">
                  <a:moveTo>
                    <a:pt x="11682984" y="0"/>
                  </a:moveTo>
                  <a:lnTo>
                    <a:pt x="11573560" y="24520"/>
                  </a:lnTo>
                  <a:lnTo>
                    <a:pt x="11497402" y="40475"/>
                  </a:lnTo>
                  <a:lnTo>
                    <a:pt x="11418737" y="56121"/>
                  </a:lnTo>
                  <a:lnTo>
                    <a:pt x="11337618" y="71461"/>
                  </a:lnTo>
                  <a:lnTo>
                    <a:pt x="11254094" y="86497"/>
                  </a:lnTo>
                  <a:lnTo>
                    <a:pt x="11168219" y="101233"/>
                  </a:lnTo>
                  <a:lnTo>
                    <a:pt x="11080043" y="115671"/>
                  </a:lnTo>
                  <a:lnTo>
                    <a:pt x="10989618" y="129815"/>
                  </a:lnTo>
                  <a:lnTo>
                    <a:pt x="10896996" y="143667"/>
                  </a:lnTo>
                  <a:lnTo>
                    <a:pt x="10802228" y="157231"/>
                  </a:lnTo>
                  <a:lnTo>
                    <a:pt x="10705365" y="170509"/>
                  </a:lnTo>
                  <a:lnTo>
                    <a:pt x="10606461" y="183505"/>
                  </a:lnTo>
                  <a:lnTo>
                    <a:pt x="10505565" y="196221"/>
                  </a:lnTo>
                  <a:lnTo>
                    <a:pt x="10402729" y="208661"/>
                  </a:lnTo>
                  <a:lnTo>
                    <a:pt x="10244952" y="226809"/>
                  </a:lnTo>
                  <a:lnTo>
                    <a:pt x="10083101" y="244352"/>
                  </a:lnTo>
                  <a:lnTo>
                    <a:pt x="9917350" y="261300"/>
                  </a:lnTo>
                  <a:lnTo>
                    <a:pt x="9747874" y="277662"/>
                  </a:lnTo>
                  <a:lnTo>
                    <a:pt x="9574846" y="293450"/>
                  </a:lnTo>
                  <a:lnTo>
                    <a:pt x="9398440" y="308674"/>
                  </a:lnTo>
                  <a:lnTo>
                    <a:pt x="9218830" y="323342"/>
                  </a:lnTo>
                  <a:lnTo>
                    <a:pt x="8974668" y="342056"/>
                  </a:lnTo>
                  <a:lnTo>
                    <a:pt x="8725533" y="359825"/>
                  </a:lnTo>
                  <a:lnTo>
                    <a:pt x="8471836" y="376674"/>
                  </a:lnTo>
                  <a:lnTo>
                    <a:pt x="8213992" y="392628"/>
                  </a:lnTo>
                  <a:lnTo>
                    <a:pt x="7952411" y="407710"/>
                  </a:lnTo>
                  <a:lnTo>
                    <a:pt x="7620811" y="425372"/>
                  </a:lnTo>
                  <a:lnTo>
                    <a:pt x="7284823" y="441757"/>
                  </a:lnTo>
                  <a:lnTo>
                    <a:pt x="6945255" y="456910"/>
                  </a:lnTo>
                  <a:lnTo>
                    <a:pt x="6602911" y="470880"/>
                  </a:lnTo>
                  <a:lnTo>
                    <a:pt x="6189569" y="486146"/>
                  </a:lnTo>
                  <a:lnTo>
                    <a:pt x="5774783" y="499855"/>
                  </a:lnTo>
                  <a:lnTo>
                    <a:pt x="5290899" y="513990"/>
                  </a:lnTo>
                  <a:lnTo>
                    <a:pt x="4740639" y="527850"/>
                  </a:lnTo>
                  <a:lnTo>
                    <a:pt x="4196475" y="539447"/>
                  </a:lnTo>
                  <a:lnTo>
                    <a:pt x="3595687" y="550026"/>
                  </a:lnTo>
                  <a:lnTo>
                    <a:pt x="2884395" y="559795"/>
                  </a:lnTo>
                  <a:lnTo>
                    <a:pt x="2087464" y="567500"/>
                  </a:lnTo>
                  <a:lnTo>
                    <a:pt x="1191534" y="572433"/>
                  </a:lnTo>
                  <a:lnTo>
                    <a:pt x="0" y="573493"/>
                  </a:lnTo>
                  <a:lnTo>
                    <a:pt x="11682984" y="573493"/>
                  </a:lnTo>
                  <a:lnTo>
                    <a:pt x="11682984" y="0"/>
                  </a:lnTo>
                  <a:close/>
                </a:path>
              </a:pathLst>
            </a:custGeom>
            <a:solidFill>
              <a:srgbClr val="000000">
                <a:alpha val="2313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759968" y="1826767"/>
            <a:ext cx="7866380" cy="4335780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12700" marR="1699895">
              <a:lnSpc>
                <a:spcPts val="3020"/>
              </a:lnSpc>
              <a:spcBef>
                <a:spcPts val="484"/>
              </a:spcBef>
              <a:tabLst>
                <a:tab pos="3428365" algn="l"/>
              </a:tabLst>
            </a:pP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It’s</a:t>
            </a:r>
            <a:r>
              <a:rPr sz="28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not</a:t>
            </a:r>
            <a:r>
              <a:rPr sz="28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28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Arial"/>
                <a:cs typeface="Arial"/>
              </a:rPr>
              <a:t>everyone.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	Consult</a:t>
            </a:r>
            <a:r>
              <a:rPr sz="28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r>
              <a:rPr sz="28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20" dirty="0">
                <a:solidFill>
                  <a:srgbClr val="FFFFFF"/>
                </a:solidFill>
                <a:latin typeface="Arial"/>
                <a:cs typeface="Arial"/>
              </a:rPr>
              <a:t>your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primary</a:t>
            </a:r>
            <a:r>
              <a:rPr sz="28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care</a:t>
            </a:r>
            <a:r>
              <a:rPr sz="28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provider</a:t>
            </a:r>
            <a:r>
              <a:rPr sz="28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before</a:t>
            </a:r>
            <a:r>
              <a:rPr sz="28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Arial"/>
                <a:cs typeface="Arial"/>
              </a:rPr>
              <a:t>starting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any</a:t>
            </a:r>
            <a:r>
              <a:rPr sz="28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dietary</a:t>
            </a:r>
            <a:r>
              <a:rPr sz="28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intervention,</a:t>
            </a:r>
            <a:r>
              <a:rPr sz="28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especially</a:t>
            </a:r>
            <a:r>
              <a:rPr sz="2800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25" dirty="0">
                <a:solidFill>
                  <a:srgbClr val="FFFFFF"/>
                </a:solidFill>
                <a:latin typeface="Arial"/>
                <a:cs typeface="Arial"/>
              </a:rPr>
              <a:t>IF.</a:t>
            </a:r>
            <a:endParaRPr sz="2800">
              <a:latin typeface="Arial"/>
              <a:cs typeface="Arial"/>
            </a:endParaRPr>
          </a:p>
          <a:p>
            <a:pPr marL="12700" marR="5080">
              <a:lnSpc>
                <a:spcPts val="3020"/>
              </a:lnSpc>
              <a:spcBef>
                <a:spcPts val="1770"/>
              </a:spcBef>
            </a:pP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Studies</a:t>
            </a:r>
            <a:r>
              <a:rPr sz="28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are</a:t>
            </a:r>
            <a:r>
              <a:rPr sz="28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lacking</a:t>
            </a:r>
            <a:r>
              <a:rPr sz="28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28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28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immediate</a:t>
            </a:r>
            <a:r>
              <a:rPr sz="28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28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20" dirty="0">
                <a:solidFill>
                  <a:srgbClr val="FFFFFF"/>
                </a:solidFill>
                <a:latin typeface="Arial"/>
                <a:cs typeface="Arial"/>
              </a:rPr>
              <a:t>long-term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effects</a:t>
            </a:r>
            <a:r>
              <a:rPr sz="28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28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80" dirty="0">
                <a:solidFill>
                  <a:srgbClr val="FFFFFF"/>
                </a:solidFill>
                <a:latin typeface="Arial"/>
                <a:cs typeface="Arial"/>
              </a:rPr>
              <a:t>IF,</a:t>
            </a:r>
            <a:r>
              <a:rPr sz="28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8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risks</a:t>
            </a:r>
            <a:r>
              <a:rPr sz="280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are</a:t>
            </a:r>
            <a:r>
              <a:rPr sz="280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not</a:t>
            </a:r>
            <a:r>
              <a:rPr sz="28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fully</a:t>
            </a:r>
            <a:r>
              <a:rPr sz="280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Arial"/>
                <a:cs typeface="Arial"/>
              </a:rPr>
              <a:t>known</a:t>
            </a:r>
            <a:r>
              <a:rPr sz="2800" spc="-1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2800">
              <a:latin typeface="Arial"/>
              <a:cs typeface="Arial"/>
            </a:endParaRPr>
          </a:p>
          <a:p>
            <a:pPr marL="12700" marR="299085">
              <a:lnSpc>
                <a:spcPts val="3020"/>
              </a:lnSpc>
              <a:spcBef>
                <a:spcPts val="1610"/>
              </a:spcBef>
              <a:tabLst>
                <a:tab pos="3041015" algn="l"/>
              </a:tabLst>
            </a:pP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Because</a:t>
            </a:r>
            <a:r>
              <a:rPr sz="28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28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28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unknowns,</a:t>
            </a:r>
            <a:r>
              <a:rPr sz="28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C000"/>
                </a:solidFill>
                <a:latin typeface="Arial"/>
                <a:cs typeface="Arial"/>
              </a:rPr>
              <a:t>the</a:t>
            </a:r>
            <a:r>
              <a:rPr sz="2800" b="1" spc="-160" dirty="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FFC000"/>
                </a:solidFill>
                <a:latin typeface="Arial"/>
                <a:cs typeface="Arial"/>
              </a:rPr>
              <a:t>American Diabetes</a:t>
            </a:r>
            <a:r>
              <a:rPr sz="2800" b="1" spc="-170" dirty="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C000"/>
                </a:solidFill>
                <a:latin typeface="Arial"/>
                <a:cs typeface="Arial"/>
              </a:rPr>
              <a:t>Association</a:t>
            </a:r>
            <a:r>
              <a:rPr sz="2800" b="1" spc="-80" dirty="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8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C000"/>
                </a:solidFill>
                <a:latin typeface="Arial"/>
                <a:cs typeface="Arial"/>
              </a:rPr>
              <a:t>Emory’s</a:t>
            </a:r>
            <a:r>
              <a:rPr sz="2800" b="1" spc="-100" dirty="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FFC000"/>
                </a:solidFill>
                <a:latin typeface="Arial"/>
                <a:cs typeface="Arial"/>
              </a:rPr>
              <a:t>Global </a:t>
            </a:r>
            <a:r>
              <a:rPr sz="2800" b="1" dirty="0">
                <a:solidFill>
                  <a:srgbClr val="FFC000"/>
                </a:solidFill>
                <a:latin typeface="Arial"/>
                <a:cs typeface="Arial"/>
              </a:rPr>
              <a:t>Diabetes</a:t>
            </a:r>
            <a:r>
              <a:rPr sz="2800" b="1" spc="-90" dirty="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C000"/>
                </a:solidFill>
                <a:latin typeface="Arial"/>
                <a:cs typeface="Arial"/>
              </a:rPr>
              <a:t>Research</a:t>
            </a:r>
            <a:r>
              <a:rPr sz="2800" b="1" spc="-75" dirty="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C000"/>
                </a:solidFill>
                <a:latin typeface="Arial"/>
                <a:cs typeface="Arial"/>
              </a:rPr>
              <a:t>Center</a:t>
            </a:r>
            <a:r>
              <a:rPr sz="2800" b="1" spc="-90" dirty="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C000"/>
                </a:solidFill>
                <a:latin typeface="Arial"/>
                <a:cs typeface="Arial"/>
              </a:rPr>
              <a:t>(EGDRC)</a:t>
            </a:r>
            <a:r>
              <a:rPr sz="2800" b="1" spc="-85" dirty="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are</a:t>
            </a:r>
            <a:r>
              <a:rPr sz="28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25" dirty="0">
                <a:solidFill>
                  <a:srgbClr val="FFFFFF"/>
                </a:solidFill>
                <a:latin typeface="Arial"/>
                <a:cs typeface="Arial"/>
              </a:rPr>
              <a:t>not </a:t>
            </a:r>
            <a:r>
              <a:rPr sz="2800" spc="-10" dirty="0">
                <a:solidFill>
                  <a:srgbClr val="FFFFFF"/>
                </a:solidFill>
                <a:latin typeface="Arial"/>
                <a:cs typeface="Arial"/>
              </a:rPr>
              <a:t>recommending</a:t>
            </a:r>
            <a:r>
              <a:rPr sz="28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25" dirty="0">
                <a:solidFill>
                  <a:srgbClr val="FFFFFF"/>
                </a:solidFill>
                <a:latin typeface="Arial"/>
                <a:cs typeface="Arial"/>
              </a:rPr>
              <a:t>IF.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	Instead,</a:t>
            </a:r>
            <a:r>
              <a:rPr sz="28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both</a:t>
            </a:r>
            <a:r>
              <a:rPr sz="28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recommend</a:t>
            </a:r>
            <a:r>
              <a:rPr sz="28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50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gradual</a:t>
            </a:r>
            <a:r>
              <a:rPr sz="28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change</a:t>
            </a:r>
            <a:r>
              <a:rPr sz="28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28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diet</a:t>
            </a:r>
            <a:r>
              <a:rPr sz="28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8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increase</a:t>
            </a:r>
            <a:r>
              <a:rPr sz="28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28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Arial"/>
                <a:cs typeface="Arial"/>
              </a:rPr>
              <a:t>exercise.</a:t>
            </a:r>
            <a:endParaRPr sz="2800">
              <a:latin typeface="Arial"/>
              <a:cs typeface="Arial"/>
            </a:endParaRPr>
          </a:p>
        </p:txBody>
      </p:sp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589257" y="184404"/>
            <a:ext cx="374142" cy="373380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11674093" y="264667"/>
            <a:ext cx="1949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FFC000"/>
                </a:solidFill>
                <a:latin typeface="Arial"/>
                <a:cs typeface="Arial"/>
              </a:rPr>
              <a:t>23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083290" y="5804915"/>
            <a:ext cx="918209" cy="919734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022267"/>
            <a:ext cx="12192000" cy="4829175"/>
            <a:chOff x="0" y="1022267"/>
            <a:chExt cx="12192000" cy="48291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35341" y="2621503"/>
              <a:ext cx="3023337" cy="322992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1022267"/>
              <a:ext cx="12192000" cy="3463290"/>
            </a:xfrm>
            <a:custGeom>
              <a:avLst/>
              <a:gdLst/>
              <a:ahLst/>
              <a:cxnLst/>
              <a:rect l="l" t="t" r="r" b="b"/>
              <a:pathLst>
                <a:path w="12192000" h="3463290">
                  <a:moveTo>
                    <a:pt x="0" y="1075264"/>
                  </a:moveTo>
                  <a:lnTo>
                    <a:pt x="0" y="1291164"/>
                  </a:lnTo>
                  <a:lnTo>
                    <a:pt x="44043" y="1316564"/>
                  </a:lnTo>
                  <a:lnTo>
                    <a:pt x="82352" y="1354664"/>
                  </a:lnTo>
                  <a:lnTo>
                    <a:pt x="159422" y="1405464"/>
                  </a:lnTo>
                  <a:lnTo>
                    <a:pt x="198182" y="1443564"/>
                  </a:lnTo>
                  <a:lnTo>
                    <a:pt x="354704" y="1545164"/>
                  </a:lnTo>
                  <a:lnTo>
                    <a:pt x="394202" y="1583264"/>
                  </a:lnTo>
                  <a:lnTo>
                    <a:pt x="593865" y="1710264"/>
                  </a:lnTo>
                  <a:lnTo>
                    <a:pt x="634228" y="1748364"/>
                  </a:lnTo>
                  <a:lnTo>
                    <a:pt x="879359" y="1900764"/>
                  </a:lnTo>
                  <a:lnTo>
                    <a:pt x="1256326" y="2129364"/>
                  </a:lnTo>
                  <a:lnTo>
                    <a:pt x="1298881" y="2142064"/>
                  </a:lnTo>
                  <a:lnTo>
                    <a:pt x="1513614" y="2269064"/>
                  </a:lnTo>
                  <a:lnTo>
                    <a:pt x="1556948" y="2281764"/>
                  </a:lnTo>
                  <a:lnTo>
                    <a:pt x="1687713" y="2357964"/>
                  </a:lnTo>
                  <a:lnTo>
                    <a:pt x="1731554" y="2370664"/>
                  </a:lnTo>
                  <a:lnTo>
                    <a:pt x="1819610" y="2421464"/>
                  </a:lnTo>
                  <a:lnTo>
                    <a:pt x="1863824" y="2434164"/>
                  </a:lnTo>
                  <a:lnTo>
                    <a:pt x="1952621" y="2484964"/>
                  </a:lnTo>
                  <a:lnTo>
                    <a:pt x="1997203" y="2497664"/>
                  </a:lnTo>
                  <a:lnTo>
                    <a:pt x="2086729" y="2548464"/>
                  </a:lnTo>
                  <a:lnTo>
                    <a:pt x="2131672" y="2561164"/>
                  </a:lnTo>
                  <a:lnTo>
                    <a:pt x="2176735" y="2586564"/>
                  </a:lnTo>
                  <a:lnTo>
                    <a:pt x="2221916" y="2599264"/>
                  </a:lnTo>
                  <a:lnTo>
                    <a:pt x="2267215" y="2624664"/>
                  </a:lnTo>
                  <a:lnTo>
                    <a:pt x="2312631" y="2637364"/>
                  </a:lnTo>
                  <a:lnTo>
                    <a:pt x="2358164" y="2662764"/>
                  </a:lnTo>
                  <a:lnTo>
                    <a:pt x="2403813" y="2675464"/>
                  </a:lnTo>
                  <a:lnTo>
                    <a:pt x="2449578" y="2700864"/>
                  </a:lnTo>
                  <a:lnTo>
                    <a:pt x="2495457" y="2713564"/>
                  </a:lnTo>
                  <a:lnTo>
                    <a:pt x="2541451" y="2738964"/>
                  </a:lnTo>
                  <a:lnTo>
                    <a:pt x="2587558" y="2751664"/>
                  </a:lnTo>
                  <a:lnTo>
                    <a:pt x="2633777" y="2777064"/>
                  </a:lnTo>
                  <a:lnTo>
                    <a:pt x="2726552" y="2802464"/>
                  </a:lnTo>
                  <a:lnTo>
                    <a:pt x="2773107" y="2827864"/>
                  </a:lnTo>
                  <a:lnTo>
                    <a:pt x="2866545" y="2853264"/>
                  </a:lnTo>
                  <a:lnTo>
                    <a:pt x="2913428" y="2878664"/>
                  </a:lnTo>
                  <a:lnTo>
                    <a:pt x="3007519" y="2904064"/>
                  </a:lnTo>
                  <a:lnTo>
                    <a:pt x="3054725" y="2929464"/>
                  </a:lnTo>
                  <a:lnTo>
                    <a:pt x="3244606" y="2980264"/>
                  </a:lnTo>
                  <a:lnTo>
                    <a:pt x="3292337" y="3005664"/>
                  </a:lnTo>
                  <a:lnTo>
                    <a:pt x="4218096" y="3246964"/>
                  </a:lnTo>
                  <a:lnTo>
                    <a:pt x="4267768" y="3246964"/>
                  </a:lnTo>
                  <a:lnTo>
                    <a:pt x="4467351" y="3297764"/>
                  </a:lnTo>
                  <a:lnTo>
                    <a:pt x="4517468" y="3297764"/>
                  </a:lnTo>
                  <a:lnTo>
                    <a:pt x="4617961" y="3323164"/>
                  </a:lnTo>
                  <a:lnTo>
                    <a:pt x="4668337" y="3323164"/>
                  </a:lnTo>
                  <a:lnTo>
                    <a:pt x="4769343" y="3348564"/>
                  </a:lnTo>
                  <a:lnTo>
                    <a:pt x="4819972" y="3348564"/>
                  </a:lnTo>
                  <a:lnTo>
                    <a:pt x="4921479" y="3373964"/>
                  </a:lnTo>
                  <a:lnTo>
                    <a:pt x="4972355" y="3373964"/>
                  </a:lnTo>
                  <a:lnTo>
                    <a:pt x="5023313" y="3386664"/>
                  </a:lnTo>
                  <a:lnTo>
                    <a:pt x="5074351" y="3386664"/>
                  </a:lnTo>
                  <a:lnTo>
                    <a:pt x="5125469" y="3399364"/>
                  </a:lnTo>
                  <a:lnTo>
                    <a:pt x="5176667" y="3399364"/>
                  </a:lnTo>
                  <a:lnTo>
                    <a:pt x="5227943" y="3412064"/>
                  </a:lnTo>
                  <a:lnTo>
                    <a:pt x="5279297" y="3412064"/>
                  </a:lnTo>
                  <a:lnTo>
                    <a:pt x="5330729" y="3424764"/>
                  </a:lnTo>
                  <a:lnTo>
                    <a:pt x="5433821" y="3424764"/>
                  </a:lnTo>
                  <a:lnTo>
                    <a:pt x="5485481" y="3437464"/>
                  </a:lnTo>
                  <a:lnTo>
                    <a:pt x="5589024" y="3437464"/>
                  </a:lnTo>
                  <a:lnTo>
                    <a:pt x="5640906" y="3450164"/>
                  </a:lnTo>
                  <a:lnTo>
                    <a:pt x="5744888" y="3450164"/>
                  </a:lnTo>
                  <a:lnTo>
                    <a:pt x="5796987" y="3462864"/>
                  </a:lnTo>
                  <a:lnTo>
                    <a:pt x="6071235" y="3462864"/>
                  </a:lnTo>
                  <a:lnTo>
                    <a:pt x="6039358" y="3386664"/>
                  </a:lnTo>
                  <a:lnTo>
                    <a:pt x="6013958" y="3285064"/>
                  </a:lnTo>
                  <a:lnTo>
                    <a:pt x="5922742" y="2865964"/>
                  </a:lnTo>
                  <a:lnTo>
                    <a:pt x="5107475" y="2865964"/>
                  </a:lnTo>
                  <a:lnTo>
                    <a:pt x="5055951" y="2853264"/>
                  </a:lnTo>
                  <a:lnTo>
                    <a:pt x="4850548" y="2853264"/>
                  </a:lnTo>
                  <a:lnTo>
                    <a:pt x="4799374" y="2840564"/>
                  </a:lnTo>
                  <a:lnTo>
                    <a:pt x="4697244" y="2840564"/>
                  </a:lnTo>
                  <a:lnTo>
                    <a:pt x="4646289" y="2827864"/>
                  </a:lnTo>
                  <a:lnTo>
                    <a:pt x="4595408" y="2827864"/>
                  </a:lnTo>
                  <a:lnTo>
                    <a:pt x="4544602" y="2815164"/>
                  </a:lnTo>
                  <a:lnTo>
                    <a:pt x="4443218" y="2815164"/>
                  </a:lnTo>
                  <a:lnTo>
                    <a:pt x="4392640" y="2802464"/>
                  </a:lnTo>
                  <a:lnTo>
                    <a:pt x="4342140" y="2802464"/>
                  </a:lnTo>
                  <a:lnTo>
                    <a:pt x="4291719" y="2789764"/>
                  </a:lnTo>
                  <a:lnTo>
                    <a:pt x="4241376" y="2789764"/>
                  </a:lnTo>
                  <a:lnTo>
                    <a:pt x="4191113" y="2777064"/>
                  </a:lnTo>
                  <a:lnTo>
                    <a:pt x="4140930" y="2777064"/>
                  </a:lnTo>
                  <a:lnTo>
                    <a:pt x="4040808" y="2751664"/>
                  </a:lnTo>
                  <a:lnTo>
                    <a:pt x="3990870" y="2751664"/>
                  </a:lnTo>
                  <a:lnTo>
                    <a:pt x="3891243" y="2726264"/>
                  </a:lnTo>
                  <a:lnTo>
                    <a:pt x="3841556" y="2726264"/>
                  </a:lnTo>
                  <a:lnTo>
                    <a:pt x="3742436" y="2700864"/>
                  </a:lnTo>
                  <a:lnTo>
                    <a:pt x="3693006" y="2700864"/>
                  </a:lnTo>
                  <a:lnTo>
                    <a:pt x="3496160" y="2650064"/>
                  </a:lnTo>
                  <a:lnTo>
                    <a:pt x="3447171" y="2650064"/>
                  </a:lnTo>
                  <a:lnTo>
                    <a:pt x="2818778" y="2484964"/>
                  </a:lnTo>
                  <a:lnTo>
                    <a:pt x="2771115" y="2459564"/>
                  </a:lnTo>
                  <a:lnTo>
                    <a:pt x="2581465" y="2408764"/>
                  </a:lnTo>
                  <a:lnTo>
                    <a:pt x="2534307" y="2383364"/>
                  </a:lnTo>
                  <a:lnTo>
                    <a:pt x="2393454" y="2345264"/>
                  </a:lnTo>
                  <a:lnTo>
                    <a:pt x="2346712" y="2319864"/>
                  </a:lnTo>
                  <a:lnTo>
                    <a:pt x="2253546" y="2294464"/>
                  </a:lnTo>
                  <a:lnTo>
                    <a:pt x="2207124" y="2269064"/>
                  </a:lnTo>
                  <a:lnTo>
                    <a:pt x="2160809" y="2256364"/>
                  </a:lnTo>
                  <a:lnTo>
                    <a:pt x="2114603" y="2230964"/>
                  </a:lnTo>
                  <a:lnTo>
                    <a:pt x="2022519" y="2205564"/>
                  </a:lnTo>
                  <a:lnTo>
                    <a:pt x="1976642" y="2180164"/>
                  </a:lnTo>
                  <a:lnTo>
                    <a:pt x="1930876" y="2167464"/>
                  </a:lnTo>
                  <a:lnTo>
                    <a:pt x="1885222" y="2142064"/>
                  </a:lnTo>
                  <a:lnTo>
                    <a:pt x="1839681" y="2129364"/>
                  </a:lnTo>
                  <a:lnTo>
                    <a:pt x="1794253" y="2103964"/>
                  </a:lnTo>
                  <a:lnTo>
                    <a:pt x="1748938" y="2091264"/>
                  </a:lnTo>
                  <a:lnTo>
                    <a:pt x="1658654" y="2040464"/>
                  </a:lnTo>
                  <a:lnTo>
                    <a:pt x="1613685" y="2027764"/>
                  </a:lnTo>
                  <a:lnTo>
                    <a:pt x="1524097" y="1976964"/>
                  </a:lnTo>
                  <a:lnTo>
                    <a:pt x="1479480" y="1964264"/>
                  </a:lnTo>
                  <a:lnTo>
                    <a:pt x="1390601" y="1913464"/>
                  </a:lnTo>
                  <a:lnTo>
                    <a:pt x="1346342" y="1900764"/>
                  </a:lnTo>
                  <a:lnTo>
                    <a:pt x="1214289" y="1824564"/>
                  </a:lnTo>
                  <a:lnTo>
                    <a:pt x="1170515" y="1811864"/>
                  </a:lnTo>
                  <a:lnTo>
                    <a:pt x="910485" y="1659464"/>
                  </a:lnTo>
                  <a:lnTo>
                    <a:pt x="867589" y="1646764"/>
                  </a:lnTo>
                  <a:lnTo>
                    <a:pt x="487355" y="1418164"/>
                  </a:lnTo>
                  <a:lnTo>
                    <a:pt x="445768" y="1380064"/>
                  </a:lnTo>
                  <a:lnTo>
                    <a:pt x="199096" y="1227664"/>
                  </a:lnTo>
                  <a:lnTo>
                    <a:pt x="158465" y="1189564"/>
                  </a:lnTo>
                  <a:lnTo>
                    <a:pt x="37412" y="1113364"/>
                  </a:lnTo>
                  <a:lnTo>
                    <a:pt x="0" y="1075264"/>
                  </a:lnTo>
                  <a:close/>
                </a:path>
                <a:path w="12192000" h="3463290">
                  <a:moveTo>
                    <a:pt x="5919978" y="2853264"/>
                  </a:moveTo>
                  <a:lnTo>
                    <a:pt x="5470017" y="2865964"/>
                  </a:lnTo>
                  <a:lnTo>
                    <a:pt x="5922742" y="2865964"/>
                  </a:lnTo>
                  <a:lnTo>
                    <a:pt x="5919978" y="2853264"/>
                  </a:lnTo>
                  <a:close/>
                </a:path>
                <a:path w="12192000" h="3463290">
                  <a:moveTo>
                    <a:pt x="12192000" y="0"/>
                  </a:moveTo>
                  <a:lnTo>
                    <a:pt x="12148236" y="44135"/>
                  </a:lnTo>
                  <a:lnTo>
                    <a:pt x="12112492" y="79756"/>
                  </a:lnTo>
                  <a:lnTo>
                    <a:pt x="12040501" y="150431"/>
                  </a:lnTo>
                  <a:lnTo>
                    <a:pt x="11967843" y="220342"/>
                  </a:lnTo>
                  <a:lnTo>
                    <a:pt x="11894525" y="289484"/>
                  </a:lnTo>
                  <a:lnTo>
                    <a:pt x="11820552" y="357851"/>
                  </a:lnTo>
                  <a:lnTo>
                    <a:pt x="11745929" y="425437"/>
                  </a:lnTo>
                  <a:lnTo>
                    <a:pt x="11670662" y="492235"/>
                  </a:lnTo>
                  <a:lnTo>
                    <a:pt x="11594757" y="558241"/>
                  </a:lnTo>
                  <a:lnTo>
                    <a:pt x="11518219" y="623448"/>
                  </a:lnTo>
                  <a:lnTo>
                    <a:pt x="11441055" y="687849"/>
                  </a:lnTo>
                  <a:lnTo>
                    <a:pt x="11363268" y="751440"/>
                  </a:lnTo>
                  <a:lnTo>
                    <a:pt x="11284866" y="814214"/>
                  </a:lnTo>
                  <a:lnTo>
                    <a:pt x="11205854" y="876164"/>
                  </a:lnTo>
                  <a:lnTo>
                    <a:pt x="11126238" y="937286"/>
                  </a:lnTo>
                  <a:lnTo>
                    <a:pt x="11046022" y="997573"/>
                  </a:lnTo>
                  <a:lnTo>
                    <a:pt x="10965213" y="1057019"/>
                  </a:lnTo>
                  <a:lnTo>
                    <a:pt x="10883817" y="1115618"/>
                  </a:lnTo>
                  <a:lnTo>
                    <a:pt x="10801838" y="1173364"/>
                  </a:lnTo>
                  <a:lnTo>
                    <a:pt x="10719283" y="1230252"/>
                  </a:lnTo>
                  <a:lnTo>
                    <a:pt x="10636157" y="1286274"/>
                  </a:lnTo>
                  <a:lnTo>
                    <a:pt x="10552466" y="1341426"/>
                  </a:lnTo>
                  <a:lnTo>
                    <a:pt x="10468216" y="1395701"/>
                  </a:lnTo>
                  <a:lnTo>
                    <a:pt x="10383411" y="1449093"/>
                  </a:lnTo>
                  <a:lnTo>
                    <a:pt x="10298059" y="1501596"/>
                  </a:lnTo>
                  <a:lnTo>
                    <a:pt x="10212163" y="1553205"/>
                  </a:lnTo>
                  <a:lnTo>
                    <a:pt x="10125731" y="1603912"/>
                  </a:lnTo>
                  <a:lnTo>
                    <a:pt x="10038767" y="1653714"/>
                  </a:lnTo>
                  <a:lnTo>
                    <a:pt x="9951277" y="1702602"/>
                  </a:lnTo>
                  <a:lnTo>
                    <a:pt x="9863268" y="1750572"/>
                  </a:lnTo>
                  <a:lnTo>
                    <a:pt x="9774743" y="1797617"/>
                  </a:lnTo>
                  <a:lnTo>
                    <a:pt x="9685710" y="1843731"/>
                  </a:lnTo>
                  <a:lnTo>
                    <a:pt x="9596173" y="1888909"/>
                  </a:lnTo>
                  <a:lnTo>
                    <a:pt x="9460937" y="1954907"/>
                  </a:lnTo>
                  <a:lnTo>
                    <a:pt x="9324600" y="2018763"/>
                  </a:lnTo>
                  <a:lnTo>
                    <a:pt x="9187181" y="2080459"/>
                  </a:lnTo>
                  <a:lnTo>
                    <a:pt x="9048699" y="2139972"/>
                  </a:lnTo>
                  <a:lnTo>
                    <a:pt x="8909173" y="2197285"/>
                  </a:lnTo>
                  <a:lnTo>
                    <a:pt x="8768623" y="2252375"/>
                  </a:lnTo>
                  <a:lnTo>
                    <a:pt x="8627067" y="2305224"/>
                  </a:lnTo>
                  <a:lnTo>
                    <a:pt x="8484523" y="2355810"/>
                  </a:lnTo>
                  <a:lnTo>
                    <a:pt x="8341012" y="2404114"/>
                  </a:lnTo>
                  <a:lnTo>
                    <a:pt x="8196552" y="2450115"/>
                  </a:lnTo>
                  <a:lnTo>
                    <a:pt x="8051162" y="2493793"/>
                  </a:lnTo>
                  <a:lnTo>
                    <a:pt x="7904860" y="2535129"/>
                  </a:lnTo>
                  <a:lnTo>
                    <a:pt x="7624953" y="2603836"/>
                  </a:lnTo>
                  <a:lnTo>
                    <a:pt x="7661529" y="2773127"/>
                  </a:lnTo>
                  <a:lnTo>
                    <a:pt x="7725029" y="3081102"/>
                  </a:lnTo>
                  <a:lnTo>
                    <a:pt x="7747381" y="3227025"/>
                  </a:lnTo>
                  <a:lnTo>
                    <a:pt x="7750550" y="3309620"/>
                  </a:lnTo>
                  <a:lnTo>
                    <a:pt x="7740268" y="3393776"/>
                  </a:lnTo>
                  <a:lnTo>
                    <a:pt x="8015096" y="3358724"/>
                  </a:lnTo>
                  <a:lnTo>
                    <a:pt x="8219628" y="3326948"/>
                  </a:lnTo>
                  <a:lnTo>
                    <a:pt x="8422777" y="3291340"/>
                  </a:lnTo>
                  <a:lnTo>
                    <a:pt x="8574205" y="3262143"/>
                  </a:lnTo>
                  <a:lnTo>
                    <a:pt x="8724814" y="3230829"/>
                  </a:lnTo>
                  <a:lnTo>
                    <a:pt x="8874585" y="3197417"/>
                  </a:lnTo>
                  <a:lnTo>
                    <a:pt x="9023501" y="3161923"/>
                  </a:lnTo>
                  <a:lnTo>
                    <a:pt x="9171543" y="3124363"/>
                  </a:lnTo>
                  <a:lnTo>
                    <a:pt x="9318694" y="3084756"/>
                  </a:lnTo>
                  <a:lnTo>
                    <a:pt x="9464936" y="3043117"/>
                  </a:lnTo>
                  <a:lnTo>
                    <a:pt x="9610251" y="2999464"/>
                  </a:lnTo>
                  <a:lnTo>
                    <a:pt x="9754620" y="2953814"/>
                  </a:lnTo>
                  <a:lnTo>
                    <a:pt x="9898027" y="2906184"/>
                  </a:lnTo>
                  <a:lnTo>
                    <a:pt x="10040454" y="2856590"/>
                  </a:lnTo>
                  <a:lnTo>
                    <a:pt x="10181881" y="2805051"/>
                  </a:lnTo>
                  <a:lnTo>
                    <a:pt x="10322293" y="2751582"/>
                  </a:lnTo>
                  <a:lnTo>
                    <a:pt x="10461669" y="2696201"/>
                  </a:lnTo>
                  <a:lnTo>
                    <a:pt x="10599994" y="2638924"/>
                  </a:lnTo>
                  <a:lnTo>
                    <a:pt x="10737248" y="2579770"/>
                  </a:lnTo>
                  <a:lnTo>
                    <a:pt x="10873415" y="2518754"/>
                  </a:lnTo>
                  <a:lnTo>
                    <a:pt x="11008475" y="2455893"/>
                  </a:lnTo>
                  <a:lnTo>
                    <a:pt x="11142411" y="2391206"/>
                  </a:lnTo>
                  <a:lnTo>
                    <a:pt x="11275206" y="2324708"/>
                  </a:lnTo>
                  <a:lnTo>
                    <a:pt x="11406841" y="2256416"/>
                  </a:lnTo>
                  <a:lnTo>
                    <a:pt x="11537299" y="2186349"/>
                  </a:lnTo>
                  <a:lnTo>
                    <a:pt x="11666561" y="2114522"/>
                  </a:lnTo>
                  <a:lnTo>
                    <a:pt x="11794610" y="2040952"/>
                  </a:lnTo>
                  <a:lnTo>
                    <a:pt x="11921428" y="1965657"/>
                  </a:lnTo>
                  <a:lnTo>
                    <a:pt x="12046997" y="1888654"/>
                  </a:lnTo>
                  <a:lnTo>
                    <a:pt x="12130006" y="1836378"/>
                  </a:lnTo>
                  <a:lnTo>
                    <a:pt x="12171299" y="1809959"/>
                  </a:lnTo>
                  <a:lnTo>
                    <a:pt x="12192000" y="1795946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280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45" dirty="0"/>
              <a:t>Helpful</a:t>
            </a:r>
            <a:r>
              <a:rPr spc="-275" dirty="0"/>
              <a:t> </a:t>
            </a:r>
            <a:r>
              <a:rPr spc="-160" dirty="0"/>
              <a:t>Tools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578094" y="5951982"/>
            <a:ext cx="109855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10" dirty="0">
                <a:latin typeface="Arial"/>
                <a:cs typeface="Arial"/>
              </a:rPr>
              <a:t>Smartwatch</a:t>
            </a:r>
            <a:endParaRPr sz="16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384538" y="4953000"/>
            <a:ext cx="116649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latin typeface="Arial"/>
                <a:cs typeface="Arial"/>
              </a:rPr>
              <a:t>Portion</a:t>
            </a:r>
            <a:r>
              <a:rPr sz="1600" spc="-3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plate</a:t>
            </a:r>
            <a:endParaRPr sz="1600">
              <a:latin typeface="Arial"/>
              <a:cs typeface="Arial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452104" y="1711451"/>
            <a:ext cx="3124961" cy="3138678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1567941" y="4953000"/>
            <a:ext cx="144907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latin typeface="Arial"/>
                <a:cs typeface="Arial"/>
              </a:rPr>
              <a:t>Electronic</a:t>
            </a:r>
            <a:r>
              <a:rPr sz="1600" spc="-6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scale</a:t>
            </a:r>
            <a:endParaRPr sz="1600">
              <a:latin typeface="Arial"/>
              <a:cs typeface="Arial"/>
            </a:endParaRPr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88213" y="1696211"/>
            <a:ext cx="4075176" cy="3285744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11682983" y="255778"/>
            <a:ext cx="1949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FFC000"/>
                </a:solidFill>
                <a:latin typeface="Arial"/>
                <a:cs typeface="Arial"/>
              </a:rPr>
              <a:t>24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2876745" y="5041391"/>
            <a:ext cx="9315450" cy="1816735"/>
            <a:chOff x="2876745" y="5041391"/>
            <a:chExt cx="9315450" cy="1816735"/>
          </a:xfrm>
        </p:grpSpPr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76745" y="5041391"/>
              <a:ext cx="9315254" cy="1816608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4185951" y="6313931"/>
              <a:ext cx="8006080" cy="544195"/>
            </a:xfrm>
            <a:custGeom>
              <a:avLst/>
              <a:gdLst/>
              <a:ahLst/>
              <a:cxnLst/>
              <a:rect l="l" t="t" r="r" b="b"/>
              <a:pathLst>
                <a:path w="8006080" h="544195">
                  <a:moveTo>
                    <a:pt x="8006048" y="0"/>
                  </a:moveTo>
                  <a:lnTo>
                    <a:pt x="7896624" y="24520"/>
                  </a:lnTo>
                  <a:lnTo>
                    <a:pt x="7781444" y="48337"/>
                  </a:lnTo>
                  <a:lnTo>
                    <a:pt x="7619218" y="79017"/>
                  </a:lnTo>
                  <a:lnTo>
                    <a:pt x="7447480" y="108489"/>
                  </a:lnTo>
                  <a:lnTo>
                    <a:pt x="7220060" y="143667"/>
                  </a:lnTo>
                  <a:lnTo>
                    <a:pt x="6929525" y="183505"/>
                  </a:lnTo>
                  <a:lnTo>
                    <a:pt x="6568016" y="226809"/>
                  </a:lnTo>
                  <a:lnTo>
                    <a:pt x="6070938" y="277662"/>
                  </a:lnTo>
                  <a:lnTo>
                    <a:pt x="5359256" y="337467"/>
                  </a:lnTo>
                  <a:lnTo>
                    <a:pt x="4341198" y="404020"/>
                  </a:lnTo>
                  <a:lnTo>
                    <a:pt x="2857244" y="473536"/>
                  </a:lnTo>
                  <a:lnTo>
                    <a:pt x="587114" y="538114"/>
                  </a:lnTo>
                  <a:lnTo>
                    <a:pt x="0" y="544068"/>
                  </a:lnTo>
                  <a:lnTo>
                    <a:pt x="8006048" y="544068"/>
                  </a:lnTo>
                  <a:lnTo>
                    <a:pt x="8006048" y="0"/>
                  </a:lnTo>
                  <a:close/>
                </a:path>
              </a:pathLst>
            </a:custGeom>
            <a:solidFill>
              <a:srgbClr val="FFFFFF">
                <a:alpha val="4588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083289" y="5804915"/>
              <a:ext cx="918209" cy="91973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063161" y="5661472"/>
            <a:ext cx="851786" cy="810381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152135" y="1202436"/>
            <a:ext cx="4652010" cy="889635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2700" marR="5080">
              <a:lnSpc>
                <a:spcPct val="102400"/>
              </a:lnSpc>
              <a:spcBef>
                <a:spcPts val="20"/>
              </a:spcBef>
            </a:pPr>
            <a:r>
              <a:rPr sz="2800" b="0" dirty="0">
                <a:solidFill>
                  <a:srgbClr val="404040"/>
                </a:solidFill>
                <a:latin typeface="Arial Black"/>
                <a:cs typeface="Arial Black"/>
              </a:rPr>
              <a:t>Becoming</a:t>
            </a:r>
            <a:r>
              <a:rPr sz="2800" b="0" spc="-225" dirty="0">
                <a:solidFill>
                  <a:srgbClr val="404040"/>
                </a:solidFill>
                <a:latin typeface="Arial Black"/>
                <a:cs typeface="Arial Black"/>
              </a:rPr>
              <a:t> </a:t>
            </a:r>
            <a:r>
              <a:rPr sz="2800" b="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2800" b="0" spc="-3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b="0" dirty="0">
                <a:solidFill>
                  <a:srgbClr val="404040"/>
                </a:solidFill>
                <a:latin typeface="Arial"/>
                <a:cs typeface="Arial"/>
              </a:rPr>
              <a:t>Lions</a:t>
            </a:r>
            <a:r>
              <a:rPr sz="2800" b="0" spc="-3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b="0" spc="-10" dirty="0">
                <a:solidFill>
                  <a:srgbClr val="404040"/>
                </a:solidFill>
                <a:latin typeface="Arial"/>
                <a:cs typeface="Arial"/>
              </a:rPr>
              <a:t>diabetes </a:t>
            </a:r>
            <a:r>
              <a:rPr sz="2800" b="0" dirty="0">
                <a:solidFill>
                  <a:srgbClr val="404040"/>
                </a:solidFill>
                <a:latin typeface="Arial"/>
                <a:cs typeface="Arial"/>
              </a:rPr>
              <a:t>prevention</a:t>
            </a:r>
            <a:r>
              <a:rPr sz="2800" b="0" spc="-14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b="0" spc="-10" dirty="0">
                <a:solidFill>
                  <a:srgbClr val="404040"/>
                </a:solidFill>
                <a:latin typeface="Arial"/>
                <a:cs typeface="Arial"/>
              </a:rPr>
              <a:t>advocate</a:t>
            </a:r>
            <a:endParaRPr sz="28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75"/>
              </a:spcBef>
            </a:pPr>
            <a:r>
              <a:rPr dirty="0">
                <a:latin typeface="Arial Black"/>
                <a:cs typeface="Arial Black"/>
              </a:rPr>
              <a:t>Starting</a:t>
            </a:r>
            <a:r>
              <a:rPr spc="-204" dirty="0">
                <a:latin typeface="Arial Black"/>
                <a:cs typeface="Arial Black"/>
              </a:rPr>
              <a:t> </a:t>
            </a:r>
            <a:r>
              <a:rPr dirty="0"/>
              <a:t>a</a:t>
            </a:r>
            <a:r>
              <a:rPr spc="-25" dirty="0"/>
              <a:t> </a:t>
            </a:r>
            <a:r>
              <a:rPr dirty="0"/>
              <a:t>competition</a:t>
            </a:r>
            <a:r>
              <a:rPr spc="-20" dirty="0"/>
              <a:t> </a:t>
            </a:r>
            <a:r>
              <a:rPr dirty="0"/>
              <a:t>to</a:t>
            </a:r>
            <a:r>
              <a:rPr spc="-25" dirty="0"/>
              <a:t> </a:t>
            </a:r>
            <a:r>
              <a:rPr spc="-20" dirty="0"/>
              <a:t>lose </a:t>
            </a:r>
            <a:r>
              <a:rPr dirty="0"/>
              <a:t>weight,</a:t>
            </a:r>
            <a:r>
              <a:rPr spc="-55" dirty="0"/>
              <a:t> </a:t>
            </a:r>
            <a:r>
              <a:rPr dirty="0"/>
              <a:t>reduce</a:t>
            </a:r>
            <a:r>
              <a:rPr spc="-55" dirty="0"/>
              <a:t> </a:t>
            </a:r>
            <a:r>
              <a:rPr dirty="0"/>
              <a:t>BMI,</a:t>
            </a:r>
            <a:r>
              <a:rPr spc="-70" dirty="0"/>
              <a:t> </a:t>
            </a:r>
            <a:r>
              <a:rPr dirty="0"/>
              <a:t>etc.</a:t>
            </a:r>
            <a:r>
              <a:rPr spc="-60" dirty="0"/>
              <a:t> </a:t>
            </a:r>
            <a:r>
              <a:rPr dirty="0"/>
              <a:t>within</a:t>
            </a:r>
            <a:r>
              <a:rPr spc="-60" dirty="0"/>
              <a:t> </a:t>
            </a:r>
            <a:r>
              <a:rPr spc="-20" dirty="0"/>
              <a:t>your </a:t>
            </a:r>
            <a:r>
              <a:rPr dirty="0"/>
              <a:t>own</a:t>
            </a:r>
            <a:r>
              <a:rPr spc="-75" dirty="0"/>
              <a:t> </a:t>
            </a:r>
            <a:r>
              <a:rPr dirty="0"/>
              <a:t>club</a:t>
            </a:r>
            <a:r>
              <a:rPr spc="-75" dirty="0"/>
              <a:t> </a:t>
            </a:r>
            <a:r>
              <a:rPr dirty="0"/>
              <a:t>or</a:t>
            </a:r>
            <a:r>
              <a:rPr spc="-75" dirty="0"/>
              <a:t> </a:t>
            </a:r>
            <a:r>
              <a:rPr dirty="0"/>
              <a:t>competing</a:t>
            </a:r>
            <a:r>
              <a:rPr spc="-80" dirty="0"/>
              <a:t> </a:t>
            </a:r>
            <a:r>
              <a:rPr spc="-10" dirty="0"/>
              <a:t>against </a:t>
            </a:r>
            <a:r>
              <a:rPr dirty="0"/>
              <a:t>other</a:t>
            </a:r>
            <a:r>
              <a:rPr spc="-60" dirty="0"/>
              <a:t> </a:t>
            </a:r>
            <a:r>
              <a:rPr dirty="0"/>
              <a:t>Lions</a:t>
            </a:r>
            <a:r>
              <a:rPr spc="-65" dirty="0"/>
              <a:t> </a:t>
            </a:r>
            <a:r>
              <a:rPr spc="-20" dirty="0"/>
              <a:t>clubs</a:t>
            </a:r>
          </a:p>
          <a:p>
            <a:pPr marL="12700" marR="273685">
              <a:lnSpc>
                <a:spcPct val="102299"/>
              </a:lnSpc>
              <a:spcBef>
                <a:spcPts val="2830"/>
              </a:spcBef>
            </a:pPr>
            <a:r>
              <a:rPr spc="-10" dirty="0">
                <a:latin typeface="Arial Black"/>
                <a:cs typeface="Arial Black"/>
              </a:rPr>
              <a:t>Educating</a:t>
            </a:r>
            <a:r>
              <a:rPr spc="-225" dirty="0">
                <a:latin typeface="Arial Black"/>
                <a:cs typeface="Arial Black"/>
              </a:rPr>
              <a:t> </a:t>
            </a:r>
            <a:r>
              <a:rPr dirty="0"/>
              <a:t>the</a:t>
            </a:r>
            <a:r>
              <a:rPr spc="-65" dirty="0"/>
              <a:t> </a:t>
            </a:r>
            <a:r>
              <a:rPr dirty="0"/>
              <a:t>community</a:t>
            </a:r>
            <a:r>
              <a:rPr spc="-55" dirty="0"/>
              <a:t> </a:t>
            </a:r>
            <a:r>
              <a:rPr spc="-10" dirty="0"/>
              <a:t>about </a:t>
            </a:r>
            <a:r>
              <a:rPr dirty="0"/>
              <a:t>diabetes</a:t>
            </a:r>
            <a:r>
              <a:rPr spc="-45" dirty="0"/>
              <a:t> </a:t>
            </a:r>
            <a:r>
              <a:rPr dirty="0"/>
              <a:t>as</a:t>
            </a:r>
            <a:r>
              <a:rPr spc="-45" dirty="0"/>
              <a:t> </a:t>
            </a:r>
            <a:r>
              <a:rPr dirty="0"/>
              <a:t>a</a:t>
            </a:r>
            <a:r>
              <a:rPr spc="-45" dirty="0"/>
              <a:t> </a:t>
            </a:r>
            <a:r>
              <a:rPr dirty="0"/>
              <a:t>Lions</a:t>
            </a:r>
            <a:r>
              <a:rPr spc="-45" dirty="0"/>
              <a:t> </a:t>
            </a:r>
            <a:r>
              <a:rPr spc="-10" dirty="0"/>
              <a:t>project</a:t>
            </a:r>
          </a:p>
        </p:txBody>
      </p:sp>
      <p:grpSp>
        <p:nvGrpSpPr>
          <p:cNvPr id="5" name="object 5"/>
          <p:cNvGrpSpPr/>
          <p:nvPr/>
        </p:nvGrpSpPr>
        <p:grpSpPr>
          <a:xfrm>
            <a:off x="0" y="0"/>
            <a:ext cx="4883785" cy="6858000"/>
            <a:chOff x="0" y="0"/>
            <a:chExt cx="4883785" cy="685800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4638294" cy="68580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2054" y="1657350"/>
              <a:ext cx="4451350" cy="3440683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654621" y="1880450"/>
              <a:ext cx="3950970" cy="2938780"/>
            </a:xfrm>
            <a:custGeom>
              <a:avLst/>
              <a:gdLst/>
              <a:ahLst/>
              <a:cxnLst/>
              <a:rect l="l" t="t" r="r" b="b"/>
              <a:pathLst>
                <a:path w="3950970" h="2938779">
                  <a:moveTo>
                    <a:pt x="3801173" y="961174"/>
                  </a:moveTo>
                  <a:lnTo>
                    <a:pt x="3720909" y="267373"/>
                  </a:lnTo>
                  <a:lnTo>
                    <a:pt x="3711346" y="219113"/>
                  </a:lnTo>
                  <a:lnTo>
                    <a:pt x="3694620" y="174218"/>
                  </a:lnTo>
                  <a:lnTo>
                    <a:pt x="3671430" y="133223"/>
                  </a:lnTo>
                  <a:lnTo>
                    <a:pt x="3642449" y="96685"/>
                  </a:lnTo>
                  <a:lnTo>
                    <a:pt x="3608374" y="65151"/>
                  </a:lnTo>
                  <a:lnTo>
                    <a:pt x="3569906" y="39166"/>
                  </a:lnTo>
                  <a:lnTo>
                    <a:pt x="3527717" y="19278"/>
                  </a:lnTo>
                  <a:lnTo>
                    <a:pt x="3482505" y="6045"/>
                  </a:lnTo>
                  <a:lnTo>
                    <a:pt x="3434956" y="0"/>
                  </a:lnTo>
                  <a:lnTo>
                    <a:pt x="3385756" y="1689"/>
                  </a:lnTo>
                  <a:lnTo>
                    <a:pt x="267385" y="362115"/>
                  </a:lnTo>
                  <a:lnTo>
                    <a:pt x="219100" y="371690"/>
                  </a:lnTo>
                  <a:lnTo>
                    <a:pt x="174193" y="388416"/>
                  </a:lnTo>
                  <a:lnTo>
                    <a:pt x="133197" y="411619"/>
                  </a:lnTo>
                  <a:lnTo>
                    <a:pt x="96659" y="440613"/>
                  </a:lnTo>
                  <a:lnTo>
                    <a:pt x="65125" y="474687"/>
                  </a:lnTo>
                  <a:lnTo>
                    <a:pt x="39154" y="513168"/>
                  </a:lnTo>
                  <a:lnTo>
                    <a:pt x="19265" y="555358"/>
                  </a:lnTo>
                  <a:lnTo>
                    <a:pt x="6032" y="600570"/>
                  </a:lnTo>
                  <a:lnTo>
                    <a:pt x="0" y="648106"/>
                  </a:lnTo>
                  <a:lnTo>
                    <a:pt x="1701" y="697268"/>
                  </a:lnTo>
                  <a:lnTo>
                    <a:pt x="81902" y="1391069"/>
                  </a:lnTo>
                  <a:lnTo>
                    <a:pt x="3801173" y="961174"/>
                  </a:lnTo>
                  <a:close/>
                </a:path>
                <a:path w="3950970" h="2938779">
                  <a:moveTo>
                    <a:pt x="3950817" y="2290635"/>
                  </a:moveTo>
                  <a:lnTo>
                    <a:pt x="3949128" y="2241461"/>
                  </a:lnTo>
                  <a:lnTo>
                    <a:pt x="3948239" y="2234222"/>
                  </a:lnTo>
                  <a:lnTo>
                    <a:pt x="229057" y="2664244"/>
                  </a:lnTo>
                  <a:lnTo>
                    <a:pt x="239445" y="2719628"/>
                  </a:lnTo>
                  <a:lnTo>
                    <a:pt x="256171" y="2764523"/>
                  </a:lnTo>
                  <a:lnTo>
                    <a:pt x="279361" y="2805519"/>
                  </a:lnTo>
                  <a:lnTo>
                    <a:pt x="308343" y="2842056"/>
                  </a:lnTo>
                  <a:lnTo>
                    <a:pt x="342417" y="2873591"/>
                  </a:lnTo>
                  <a:lnTo>
                    <a:pt x="380898" y="2899575"/>
                  </a:lnTo>
                  <a:lnTo>
                    <a:pt x="423087" y="2919463"/>
                  </a:lnTo>
                  <a:lnTo>
                    <a:pt x="468287" y="2932696"/>
                  </a:lnTo>
                  <a:lnTo>
                    <a:pt x="515835" y="2938742"/>
                  </a:lnTo>
                  <a:lnTo>
                    <a:pt x="565023" y="2937040"/>
                  </a:lnTo>
                  <a:lnTo>
                    <a:pt x="3683444" y="2576614"/>
                  </a:lnTo>
                  <a:lnTo>
                    <a:pt x="3731704" y="2567051"/>
                  </a:lnTo>
                  <a:lnTo>
                    <a:pt x="3776599" y="2550325"/>
                  </a:lnTo>
                  <a:lnTo>
                    <a:pt x="3817594" y="2527122"/>
                  </a:lnTo>
                  <a:lnTo>
                    <a:pt x="3854132" y="2498128"/>
                  </a:lnTo>
                  <a:lnTo>
                    <a:pt x="3885666" y="2464054"/>
                  </a:lnTo>
                  <a:lnTo>
                    <a:pt x="3911650" y="2425573"/>
                  </a:lnTo>
                  <a:lnTo>
                    <a:pt x="3931539" y="2383383"/>
                  </a:lnTo>
                  <a:lnTo>
                    <a:pt x="3944772" y="2338171"/>
                  </a:lnTo>
                  <a:lnTo>
                    <a:pt x="3950817" y="2290635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36523" y="2249296"/>
              <a:ext cx="3866515" cy="2295525"/>
            </a:xfrm>
            <a:custGeom>
              <a:avLst/>
              <a:gdLst/>
              <a:ahLst/>
              <a:cxnLst/>
              <a:rect l="l" t="t" r="r" b="b"/>
              <a:pathLst>
                <a:path w="3866515" h="2295525">
                  <a:moveTo>
                    <a:pt x="634314" y="596773"/>
                  </a:moveTo>
                  <a:lnTo>
                    <a:pt x="604354" y="541401"/>
                  </a:lnTo>
                  <a:lnTo>
                    <a:pt x="584161" y="504063"/>
                  </a:lnTo>
                  <a:lnTo>
                    <a:pt x="523786" y="392430"/>
                  </a:lnTo>
                  <a:lnTo>
                    <a:pt x="513765" y="373913"/>
                  </a:lnTo>
                  <a:lnTo>
                    <a:pt x="513765" y="494919"/>
                  </a:lnTo>
                  <a:lnTo>
                    <a:pt x="434962" y="504063"/>
                  </a:lnTo>
                  <a:lnTo>
                    <a:pt x="461581" y="392430"/>
                  </a:lnTo>
                  <a:lnTo>
                    <a:pt x="513765" y="494919"/>
                  </a:lnTo>
                  <a:lnTo>
                    <a:pt x="513765" y="373913"/>
                  </a:lnTo>
                  <a:lnTo>
                    <a:pt x="485317" y="321310"/>
                  </a:lnTo>
                  <a:lnTo>
                    <a:pt x="423646" y="328549"/>
                  </a:lnTo>
                  <a:lnTo>
                    <a:pt x="344551" y="630301"/>
                  </a:lnTo>
                  <a:lnTo>
                    <a:pt x="406400" y="623189"/>
                  </a:lnTo>
                  <a:lnTo>
                    <a:pt x="422656" y="554736"/>
                  </a:lnTo>
                  <a:lnTo>
                    <a:pt x="538048" y="541401"/>
                  </a:lnTo>
                  <a:lnTo>
                    <a:pt x="570941" y="604139"/>
                  </a:lnTo>
                  <a:lnTo>
                    <a:pt x="634314" y="596773"/>
                  </a:lnTo>
                  <a:close/>
                </a:path>
                <a:path w="3866515" h="2295525">
                  <a:moveTo>
                    <a:pt x="863333" y="497459"/>
                  </a:moveTo>
                  <a:lnTo>
                    <a:pt x="852081" y="449732"/>
                  </a:lnTo>
                  <a:lnTo>
                    <a:pt x="820940" y="419544"/>
                  </a:lnTo>
                  <a:lnTo>
                    <a:pt x="783475" y="407250"/>
                  </a:lnTo>
                  <a:lnTo>
                    <a:pt x="725398" y="398589"/>
                  </a:lnTo>
                  <a:lnTo>
                    <a:pt x="709460" y="395503"/>
                  </a:lnTo>
                  <a:lnTo>
                    <a:pt x="678764" y="371729"/>
                  </a:lnTo>
                  <a:lnTo>
                    <a:pt x="677875" y="364236"/>
                  </a:lnTo>
                  <a:lnTo>
                    <a:pt x="712622" y="339699"/>
                  </a:lnTo>
                  <a:lnTo>
                    <a:pt x="736193" y="336969"/>
                  </a:lnTo>
                  <a:lnTo>
                    <a:pt x="747636" y="337693"/>
                  </a:lnTo>
                  <a:lnTo>
                    <a:pt x="746734" y="337693"/>
                  </a:lnTo>
                  <a:lnTo>
                    <a:pt x="755243" y="339699"/>
                  </a:lnTo>
                  <a:lnTo>
                    <a:pt x="782396" y="373253"/>
                  </a:lnTo>
                  <a:lnTo>
                    <a:pt x="840435" y="363982"/>
                  </a:lnTo>
                  <a:lnTo>
                    <a:pt x="835875" y="345363"/>
                  </a:lnTo>
                  <a:lnTo>
                    <a:pt x="831977" y="336969"/>
                  </a:lnTo>
                  <a:lnTo>
                    <a:pt x="828332" y="329107"/>
                  </a:lnTo>
                  <a:lnTo>
                    <a:pt x="787590" y="295046"/>
                  </a:lnTo>
                  <a:lnTo>
                    <a:pt x="745248" y="287858"/>
                  </a:lnTo>
                  <a:lnTo>
                    <a:pt x="719531" y="289306"/>
                  </a:lnTo>
                  <a:lnTo>
                    <a:pt x="675754" y="300113"/>
                  </a:lnTo>
                  <a:lnTo>
                    <a:pt x="637146" y="329539"/>
                  </a:lnTo>
                  <a:lnTo>
                    <a:pt x="623011" y="371068"/>
                  </a:lnTo>
                  <a:lnTo>
                    <a:pt x="623519" y="382016"/>
                  </a:lnTo>
                  <a:lnTo>
                    <a:pt x="643712" y="425907"/>
                  </a:lnTo>
                  <a:lnTo>
                    <a:pt x="684593" y="449732"/>
                  </a:lnTo>
                  <a:lnTo>
                    <a:pt x="725881" y="458089"/>
                  </a:lnTo>
                  <a:lnTo>
                    <a:pt x="742950" y="460336"/>
                  </a:lnTo>
                  <a:lnTo>
                    <a:pt x="756653" y="462280"/>
                  </a:lnTo>
                  <a:lnTo>
                    <a:pt x="801065" y="479679"/>
                  </a:lnTo>
                  <a:lnTo>
                    <a:pt x="804506" y="499973"/>
                  </a:lnTo>
                  <a:lnTo>
                    <a:pt x="802678" y="507479"/>
                  </a:lnTo>
                  <a:lnTo>
                    <a:pt x="765492" y="536206"/>
                  </a:lnTo>
                  <a:lnTo>
                    <a:pt x="739673" y="539102"/>
                  </a:lnTo>
                  <a:lnTo>
                    <a:pt x="728129" y="537895"/>
                  </a:lnTo>
                  <a:lnTo>
                    <a:pt x="693534" y="514261"/>
                  </a:lnTo>
                  <a:lnTo>
                    <a:pt x="682955" y="490347"/>
                  </a:lnTo>
                  <a:lnTo>
                    <a:pt x="626821" y="502412"/>
                  </a:lnTo>
                  <a:lnTo>
                    <a:pt x="643356" y="543750"/>
                  </a:lnTo>
                  <a:lnTo>
                    <a:pt x="670382" y="572135"/>
                  </a:lnTo>
                  <a:lnTo>
                    <a:pt x="708317" y="586994"/>
                  </a:lnTo>
                  <a:lnTo>
                    <a:pt x="731494" y="589140"/>
                  </a:lnTo>
                  <a:lnTo>
                    <a:pt x="757504" y="587756"/>
                  </a:lnTo>
                  <a:lnTo>
                    <a:pt x="806234" y="576148"/>
                  </a:lnTo>
                  <a:lnTo>
                    <a:pt x="839939" y="554062"/>
                  </a:lnTo>
                  <a:lnTo>
                    <a:pt x="862114" y="509587"/>
                  </a:lnTo>
                  <a:lnTo>
                    <a:pt x="863333" y="497459"/>
                  </a:lnTo>
                  <a:close/>
                </a:path>
                <a:path w="3866515" h="2295525">
                  <a:moveTo>
                    <a:pt x="1170254" y="534797"/>
                  </a:moveTo>
                  <a:lnTo>
                    <a:pt x="1072883" y="417195"/>
                  </a:lnTo>
                  <a:lnTo>
                    <a:pt x="1056690" y="397637"/>
                  </a:lnTo>
                  <a:lnTo>
                    <a:pt x="1035253" y="371729"/>
                  </a:lnTo>
                  <a:lnTo>
                    <a:pt x="1131011" y="246761"/>
                  </a:lnTo>
                  <a:lnTo>
                    <a:pt x="1052652" y="255778"/>
                  </a:lnTo>
                  <a:lnTo>
                    <a:pt x="949655" y="397637"/>
                  </a:lnTo>
                  <a:lnTo>
                    <a:pt x="934796" y="269367"/>
                  </a:lnTo>
                  <a:lnTo>
                    <a:pt x="876503" y="276098"/>
                  </a:lnTo>
                  <a:lnTo>
                    <a:pt x="909904" y="564896"/>
                  </a:lnTo>
                  <a:lnTo>
                    <a:pt x="968197" y="558165"/>
                  </a:lnTo>
                  <a:lnTo>
                    <a:pt x="958037" y="470916"/>
                  </a:lnTo>
                  <a:lnTo>
                    <a:pt x="999820" y="417195"/>
                  </a:lnTo>
                  <a:lnTo>
                    <a:pt x="1094816" y="543560"/>
                  </a:lnTo>
                  <a:lnTo>
                    <a:pt x="1170254" y="534797"/>
                  </a:lnTo>
                  <a:close/>
                </a:path>
                <a:path w="3866515" h="2295525">
                  <a:moveTo>
                    <a:pt x="1566494" y="489077"/>
                  </a:moveTo>
                  <a:lnTo>
                    <a:pt x="1540916" y="267970"/>
                  </a:lnTo>
                  <a:lnTo>
                    <a:pt x="1533093" y="200279"/>
                  </a:lnTo>
                  <a:lnTo>
                    <a:pt x="1445590" y="210312"/>
                  </a:lnTo>
                  <a:lnTo>
                    <a:pt x="1416634" y="413385"/>
                  </a:lnTo>
                  <a:lnTo>
                    <a:pt x="1367142" y="287655"/>
                  </a:lnTo>
                  <a:lnTo>
                    <a:pt x="1341450" y="222377"/>
                  </a:lnTo>
                  <a:lnTo>
                    <a:pt x="1254074" y="232537"/>
                  </a:lnTo>
                  <a:lnTo>
                    <a:pt x="1287475" y="521335"/>
                  </a:lnTo>
                  <a:lnTo>
                    <a:pt x="1341704" y="514985"/>
                  </a:lnTo>
                  <a:lnTo>
                    <a:pt x="1315415" y="287655"/>
                  </a:lnTo>
                  <a:lnTo>
                    <a:pt x="1398854" y="508381"/>
                  </a:lnTo>
                  <a:lnTo>
                    <a:pt x="1454988" y="501904"/>
                  </a:lnTo>
                  <a:lnTo>
                    <a:pt x="1466710" y="413385"/>
                  </a:lnTo>
                  <a:lnTo>
                    <a:pt x="1485976" y="267970"/>
                  </a:lnTo>
                  <a:lnTo>
                    <a:pt x="1512265" y="495300"/>
                  </a:lnTo>
                  <a:lnTo>
                    <a:pt x="1566494" y="489077"/>
                  </a:lnTo>
                  <a:close/>
                </a:path>
                <a:path w="3866515" h="2295525">
                  <a:moveTo>
                    <a:pt x="1831162" y="458470"/>
                  </a:moveTo>
                  <a:lnTo>
                    <a:pt x="1827707" y="428498"/>
                  </a:lnTo>
                  <a:lnTo>
                    <a:pt x="1825574" y="409829"/>
                  </a:lnTo>
                  <a:lnTo>
                    <a:pt x="1664157" y="428498"/>
                  </a:lnTo>
                  <a:lnTo>
                    <a:pt x="1655140" y="349885"/>
                  </a:lnTo>
                  <a:lnTo>
                    <a:pt x="1800174" y="333121"/>
                  </a:lnTo>
                  <a:lnTo>
                    <a:pt x="1796427" y="301244"/>
                  </a:lnTo>
                  <a:lnTo>
                    <a:pt x="1794459" y="284480"/>
                  </a:lnTo>
                  <a:lnTo>
                    <a:pt x="1649552" y="301244"/>
                  </a:lnTo>
                  <a:lnTo>
                    <a:pt x="1642059" y="237109"/>
                  </a:lnTo>
                  <a:lnTo>
                    <a:pt x="1797888" y="219202"/>
                  </a:lnTo>
                  <a:lnTo>
                    <a:pt x="1792300" y="170307"/>
                  </a:lnTo>
                  <a:lnTo>
                    <a:pt x="1578178" y="195072"/>
                  </a:lnTo>
                  <a:lnTo>
                    <a:pt x="1611579" y="483870"/>
                  </a:lnTo>
                  <a:lnTo>
                    <a:pt x="1831162" y="458470"/>
                  </a:lnTo>
                  <a:close/>
                </a:path>
                <a:path w="3866515" h="2295525">
                  <a:moveTo>
                    <a:pt x="2213305" y="414274"/>
                  </a:moveTo>
                  <a:lnTo>
                    <a:pt x="2183358" y="358902"/>
                  </a:lnTo>
                  <a:lnTo>
                    <a:pt x="2163165" y="321564"/>
                  </a:lnTo>
                  <a:lnTo>
                    <a:pt x="2102726" y="209804"/>
                  </a:lnTo>
                  <a:lnTo>
                    <a:pt x="2092782" y="191427"/>
                  </a:lnTo>
                  <a:lnTo>
                    <a:pt x="2092782" y="312420"/>
                  </a:lnTo>
                  <a:lnTo>
                    <a:pt x="2014042" y="321564"/>
                  </a:lnTo>
                  <a:lnTo>
                    <a:pt x="2040585" y="209804"/>
                  </a:lnTo>
                  <a:lnTo>
                    <a:pt x="2092782" y="312420"/>
                  </a:lnTo>
                  <a:lnTo>
                    <a:pt x="2092782" y="191427"/>
                  </a:lnTo>
                  <a:lnTo>
                    <a:pt x="2064334" y="138811"/>
                  </a:lnTo>
                  <a:lnTo>
                    <a:pt x="2002612" y="145923"/>
                  </a:lnTo>
                  <a:lnTo>
                    <a:pt x="1923618" y="447802"/>
                  </a:lnTo>
                  <a:lnTo>
                    <a:pt x="1985467" y="440690"/>
                  </a:lnTo>
                  <a:lnTo>
                    <a:pt x="2001659" y="372491"/>
                  </a:lnTo>
                  <a:lnTo>
                    <a:pt x="2001723" y="372237"/>
                  </a:lnTo>
                  <a:lnTo>
                    <a:pt x="2117166" y="358902"/>
                  </a:lnTo>
                  <a:lnTo>
                    <a:pt x="2149932" y="421640"/>
                  </a:lnTo>
                  <a:lnTo>
                    <a:pt x="2213305" y="414274"/>
                  </a:lnTo>
                  <a:close/>
                </a:path>
                <a:path w="3866515" h="2295525">
                  <a:moveTo>
                    <a:pt x="2464435" y="310324"/>
                  </a:moveTo>
                  <a:lnTo>
                    <a:pt x="2463876" y="300482"/>
                  </a:lnTo>
                  <a:lnTo>
                    <a:pt x="2461679" y="288925"/>
                  </a:lnTo>
                  <a:lnTo>
                    <a:pt x="2461603" y="288505"/>
                  </a:lnTo>
                  <a:lnTo>
                    <a:pt x="2457742" y="277749"/>
                  </a:lnTo>
                  <a:lnTo>
                    <a:pt x="2457666" y="277533"/>
                  </a:lnTo>
                  <a:lnTo>
                    <a:pt x="2454160" y="271335"/>
                  </a:lnTo>
                  <a:lnTo>
                    <a:pt x="2425623" y="244754"/>
                  </a:lnTo>
                  <a:lnTo>
                    <a:pt x="2403564" y="237693"/>
                  </a:lnTo>
                  <a:lnTo>
                    <a:pt x="2403564" y="312420"/>
                  </a:lnTo>
                  <a:lnTo>
                    <a:pt x="2402814" y="318770"/>
                  </a:lnTo>
                  <a:lnTo>
                    <a:pt x="2400935" y="324827"/>
                  </a:lnTo>
                  <a:lnTo>
                    <a:pt x="2398052" y="330022"/>
                  </a:lnTo>
                  <a:lnTo>
                    <a:pt x="2397963" y="330200"/>
                  </a:lnTo>
                  <a:lnTo>
                    <a:pt x="2352662" y="348767"/>
                  </a:lnTo>
                  <a:lnTo>
                    <a:pt x="2284425" y="356743"/>
                  </a:lnTo>
                  <a:lnTo>
                    <a:pt x="2275408" y="279527"/>
                  </a:lnTo>
                  <a:lnTo>
                    <a:pt x="2322525" y="274066"/>
                  </a:lnTo>
                  <a:lnTo>
                    <a:pt x="2340178" y="272288"/>
                  </a:lnTo>
                  <a:lnTo>
                    <a:pt x="2339848" y="272288"/>
                  </a:lnTo>
                  <a:lnTo>
                    <a:pt x="2355253" y="271335"/>
                  </a:lnTo>
                  <a:lnTo>
                    <a:pt x="2366810" y="271335"/>
                  </a:lnTo>
                  <a:lnTo>
                    <a:pt x="2374722" y="272288"/>
                  </a:lnTo>
                  <a:lnTo>
                    <a:pt x="2382977" y="274066"/>
                  </a:lnTo>
                  <a:lnTo>
                    <a:pt x="2389581" y="277749"/>
                  </a:lnTo>
                  <a:lnTo>
                    <a:pt x="2394407" y="283337"/>
                  </a:lnTo>
                  <a:lnTo>
                    <a:pt x="2399360" y="288925"/>
                  </a:lnTo>
                  <a:lnTo>
                    <a:pt x="2402281" y="296037"/>
                  </a:lnTo>
                  <a:lnTo>
                    <a:pt x="2403297" y="304673"/>
                  </a:lnTo>
                  <a:lnTo>
                    <a:pt x="2403525" y="310324"/>
                  </a:lnTo>
                  <a:lnTo>
                    <a:pt x="2403564" y="312420"/>
                  </a:lnTo>
                  <a:lnTo>
                    <a:pt x="2403564" y="237693"/>
                  </a:lnTo>
                  <a:lnTo>
                    <a:pt x="2401138" y="237109"/>
                  </a:lnTo>
                  <a:lnTo>
                    <a:pt x="2409126" y="231521"/>
                  </a:lnTo>
                  <a:lnTo>
                    <a:pt x="2409444" y="231305"/>
                  </a:lnTo>
                  <a:lnTo>
                    <a:pt x="2416657" y="224561"/>
                  </a:lnTo>
                  <a:lnTo>
                    <a:pt x="2433917" y="189509"/>
                  </a:lnTo>
                  <a:lnTo>
                    <a:pt x="2434856" y="179730"/>
                  </a:lnTo>
                  <a:lnTo>
                    <a:pt x="2434412" y="169672"/>
                  </a:lnTo>
                  <a:lnTo>
                    <a:pt x="2432837" y="160782"/>
                  </a:lnTo>
                  <a:lnTo>
                    <a:pt x="2432812" y="160629"/>
                  </a:lnTo>
                  <a:lnTo>
                    <a:pt x="2431478" y="156375"/>
                  </a:lnTo>
                  <a:lnTo>
                    <a:pt x="2431389" y="156083"/>
                  </a:lnTo>
                  <a:lnTo>
                    <a:pt x="2430157" y="152171"/>
                  </a:lnTo>
                  <a:lnTo>
                    <a:pt x="2403614" y="119595"/>
                  </a:lnTo>
                  <a:lnTo>
                    <a:pt x="2379675" y="109118"/>
                  </a:lnTo>
                  <a:lnTo>
                    <a:pt x="2379675" y="193929"/>
                  </a:lnTo>
                  <a:lnTo>
                    <a:pt x="2377770" y="201676"/>
                  </a:lnTo>
                  <a:lnTo>
                    <a:pt x="2344623" y="222313"/>
                  </a:lnTo>
                  <a:lnTo>
                    <a:pt x="2269820" y="231521"/>
                  </a:lnTo>
                  <a:lnTo>
                    <a:pt x="2262200" y="164719"/>
                  </a:lnTo>
                  <a:lnTo>
                    <a:pt x="2314219" y="158711"/>
                  </a:lnTo>
                  <a:lnTo>
                    <a:pt x="2328761" y="157251"/>
                  </a:lnTo>
                  <a:lnTo>
                    <a:pt x="2339225" y="156375"/>
                  </a:lnTo>
                  <a:lnTo>
                    <a:pt x="2345639" y="156083"/>
                  </a:lnTo>
                  <a:lnTo>
                    <a:pt x="2355418" y="156083"/>
                  </a:lnTo>
                  <a:lnTo>
                    <a:pt x="2363419" y="158711"/>
                  </a:lnTo>
                  <a:lnTo>
                    <a:pt x="2363254" y="158711"/>
                  </a:lnTo>
                  <a:lnTo>
                    <a:pt x="2368753" y="163703"/>
                  </a:lnTo>
                  <a:lnTo>
                    <a:pt x="2374341" y="168656"/>
                  </a:lnTo>
                  <a:lnTo>
                    <a:pt x="2377643" y="175641"/>
                  </a:lnTo>
                  <a:lnTo>
                    <a:pt x="2378659" y="184531"/>
                  </a:lnTo>
                  <a:lnTo>
                    <a:pt x="2379675" y="193929"/>
                  </a:lnTo>
                  <a:lnTo>
                    <a:pt x="2379675" y="109118"/>
                  </a:lnTo>
                  <a:lnTo>
                    <a:pt x="2373592" y="107823"/>
                  </a:lnTo>
                  <a:lnTo>
                    <a:pt x="2365197" y="106934"/>
                  </a:lnTo>
                  <a:lnTo>
                    <a:pt x="2355545" y="106768"/>
                  </a:lnTo>
                  <a:lnTo>
                    <a:pt x="2343759" y="107226"/>
                  </a:lnTo>
                  <a:lnTo>
                    <a:pt x="2329827" y="108292"/>
                  </a:lnTo>
                  <a:lnTo>
                    <a:pt x="2313762" y="109982"/>
                  </a:lnTo>
                  <a:lnTo>
                    <a:pt x="2198319" y="123317"/>
                  </a:lnTo>
                  <a:lnTo>
                    <a:pt x="2231720" y="412115"/>
                  </a:lnTo>
                  <a:lnTo>
                    <a:pt x="2330018" y="400812"/>
                  </a:lnTo>
                  <a:lnTo>
                    <a:pt x="2375344" y="394881"/>
                  </a:lnTo>
                  <a:lnTo>
                    <a:pt x="2420937" y="383527"/>
                  </a:lnTo>
                  <a:lnTo>
                    <a:pt x="2450287" y="357847"/>
                  </a:lnTo>
                  <a:lnTo>
                    <a:pt x="2450909" y="356743"/>
                  </a:lnTo>
                  <a:lnTo>
                    <a:pt x="2455189" y="349262"/>
                  </a:lnTo>
                  <a:lnTo>
                    <a:pt x="2464308" y="312420"/>
                  </a:lnTo>
                  <a:lnTo>
                    <a:pt x="2464435" y="310324"/>
                  </a:lnTo>
                  <a:close/>
                </a:path>
                <a:path w="3866515" h="2295525">
                  <a:moveTo>
                    <a:pt x="2763164" y="238315"/>
                  </a:moveTo>
                  <a:lnTo>
                    <a:pt x="2761742" y="206349"/>
                  </a:lnTo>
                  <a:lnTo>
                    <a:pt x="2761691" y="204978"/>
                  </a:lnTo>
                  <a:lnTo>
                    <a:pt x="2755417" y="171932"/>
                  </a:lnTo>
                  <a:lnTo>
                    <a:pt x="2730970" y="120815"/>
                  </a:lnTo>
                  <a:lnTo>
                    <a:pt x="2702598" y="94043"/>
                  </a:lnTo>
                  <a:lnTo>
                    <a:pt x="2702598" y="234289"/>
                  </a:lnTo>
                  <a:lnTo>
                    <a:pt x="2700769" y="255181"/>
                  </a:lnTo>
                  <a:lnTo>
                    <a:pt x="2676956" y="300888"/>
                  </a:lnTo>
                  <a:lnTo>
                    <a:pt x="2633294" y="320167"/>
                  </a:lnTo>
                  <a:lnTo>
                    <a:pt x="2616428" y="320586"/>
                  </a:lnTo>
                  <a:lnTo>
                    <a:pt x="2600731" y="317614"/>
                  </a:lnTo>
                  <a:lnTo>
                    <a:pt x="2561310" y="288582"/>
                  </a:lnTo>
                  <a:lnTo>
                    <a:pt x="2545689" y="252717"/>
                  </a:lnTo>
                  <a:lnTo>
                    <a:pt x="2540292" y="206349"/>
                  </a:lnTo>
                  <a:lnTo>
                    <a:pt x="2542082" y="185648"/>
                  </a:lnTo>
                  <a:lnTo>
                    <a:pt x="2565730" y="140487"/>
                  </a:lnTo>
                  <a:lnTo>
                    <a:pt x="2610307" y="121285"/>
                  </a:lnTo>
                  <a:lnTo>
                    <a:pt x="2627592" y="120815"/>
                  </a:lnTo>
                  <a:lnTo>
                    <a:pt x="2643454" y="123596"/>
                  </a:lnTo>
                  <a:lnTo>
                    <a:pt x="2682087" y="151765"/>
                  </a:lnTo>
                  <a:lnTo>
                    <a:pt x="2697200" y="187464"/>
                  </a:lnTo>
                  <a:lnTo>
                    <a:pt x="2702598" y="234289"/>
                  </a:lnTo>
                  <a:lnTo>
                    <a:pt x="2702598" y="94043"/>
                  </a:lnTo>
                  <a:lnTo>
                    <a:pt x="2687891" y="84366"/>
                  </a:lnTo>
                  <a:lnTo>
                    <a:pt x="2662529" y="74739"/>
                  </a:lnTo>
                  <a:lnTo>
                    <a:pt x="2634551" y="70459"/>
                  </a:lnTo>
                  <a:lnTo>
                    <a:pt x="2603957" y="71501"/>
                  </a:lnTo>
                  <a:lnTo>
                    <a:pt x="2556446" y="83451"/>
                  </a:lnTo>
                  <a:lnTo>
                    <a:pt x="2516492" y="111213"/>
                  </a:lnTo>
                  <a:lnTo>
                    <a:pt x="2490470" y="151765"/>
                  </a:lnTo>
                  <a:lnTo>
                    <a:pt x="2480348" y="197777"/>
                  </a:lnTo>
                  <a:lnTo>
                    <a:pt x="2480259" y="206349"/>
                  </a:lnTo>
                  <a:lnTo>
                    <a:pt x="2480132" y="217474"/>
                  </a:lnTo>
                  <a:lnTo>
                    <a:pt x="2487866" y="271106"/>
                  </a:lnTo>
                  <a:lnTo>
                    <a:pt x="2513152" y="323024"/>
                  </a:lnTo>
                  <a:lnTo>
                    <a:pt x="2554948" y="357441"/>
                  </a:lnTo>
                  <a:lnTo>
                    <a:pt x="2608427" y="371157"/>
                  </a:lnTo>
                  <a:lnTo>
                    <a:pt x="2639263" y="370078"/>
                  </a:lnTo>
                  <a:lnTo>
                    <a:pt x="2695346" y="353568"/>
                  </a:lnTo>
                  <a:lnTo>
                    <a:pt x="2734589" y="320586"/>
                  </a:lnTo>
                  <a:lnTo>
                    <a:pt x="2759418" y="268401"/>
                  </a:lnTo>
                  <a:lnTo>
                    <a:pt x="2763113" y="238760"/>
                  </a:lnTo>
                  <a:lnTo>
                    <a:pt x="2763164" y="238315"/>
                  </a:lnTo>
                  <a:close/>
                </a:path>
                <a:path w="3866515" h="2295525">
                  <a:moveTo>
                    <a:pt x="3029762" y="242620"/>
                  </a:moveTo>
                  <a:lnTo>
                    <a:pt x="3025343" y="181483"/>
                  </a:lnTo>
                  <a:lnTo>
                    <a:pt x="3007817" y="29845"/>
                  </a:lnTo>
                  <a:lnTo>
                    <a:pt x="2949524" y="36576"/>
                  </a:lnTo>
                  <a:lnTo>
                    <a:pt x="2967939" y="196342"/>
                  </a:lnTo>
                  <a:lnTo>
                    <a:pt x="2969628" y="212280"/>
                  </a:lnTo>
                  <a:lnTo>
                    <a:pt x="2970707" y="225793"/>
                  </a:lnTo>
                  <a:lnTo>
                    <a:pt x="2971038" y="233184"/>
                  </a:lnTo>
                  <a:lnTo>
                    <a:pt x="2971114" y="245618"/>
                  </a:lnTo>
                  <a:lnTo>
                    <a:pt x="2969984" y="252933"/>
                  </a:lnTo>
                  <a:lnTo>
                    <a:pt x="2944025" y="281724"/>
                  </a:lnTo>
                  <a:lnTo>
                    <a:pt x="2910903" y="287464"/>
                  </a:lnTo>
                  <a:lnTo>
                    <a:pt x="2901848" y="286766"/>
                  </a:lnTo>
                  <a:lnTo>
                    <a:pt x="2900832" y="286766"/>
                  </a:lnTo>
                  <a:lnTo>
                    <a:pt x="2867799" y="266268"/>
                  </a:lnTo>
                  <a:lnTo>
                    <a:pt x="2856014" y="223062"/>
                  </a:lnTo>
                  <a:lnTo>
                    <a:pt x="2835859" y="49657"/>
                  </a:lnTo>
                  <a:lnTo>
                    <a:pt x="2777566" y="56388"/>
                  </a:lnTo>
                  <a:lnTo>
                    <a:pt x="2795346" y="210439"/>
                  </a:lnTo>
                  <a:lnTo>
                    <a:pt x="2801709" y="252933"/>
                  </a:lnTo>
                  <a:lnTo>
                    <a:pt x="2812961" y="291109"/>
                  </a:lnTo>
                  <a:lnTo>
                    <a:pt x="2845828" y="325374"/>
                  </a:lnTo>
                  <a:lnTo>
                    <a:pt x="2893428" y="338239"/>
                  </a:lnTo>
                  <a:lnTo>
                    <a:pt x="2910586" y="338074"/>
                  </a:lnTo>
                  <a:lnTo>
                    <a:pt x="2960852" y="330619"/>
                  </a:lnTo>
                  <a:lnTo>
                    <a:pt x="3002584" y="308762"/>
                  </a:lnTo>
                  <a:lnTo>
                    <a:pt x="3019577" y="287464"/>
                  </a:lnTo>
                  <a:lnTo>
                    <a:pt x="3020847" y="285280"/>
                  </a:lnTo>
                  <a:lnTo>
                    <a:pt x="3024682" y="276072"/>
                  </a:lnTo>
                  <a:lnTo>
                    <a:pt x="3027426" y="266268"/>
                  </a:lnTo>
                  <a:lnTo>
                    <a:pt x="3029153" y="255524"/>
                  </a:lnTo>
                  <a:lnTo>
                    <a:pt x="3029762" y="242620"/>
                  </a:lnTo>
                  <a:close/>
                </a:path>
                <a:path w="3866515" h="2295525">
                  <a:moveTo>
                    <a:pt x="3270961" y="48895"/>
                  </a:moveTo>
                  <a:lnTo>
                    <a:pt x="3265373" y="0"/>
                  </a:lnTo>
                  <a:lnTo>
                    <a:pt x="3035757" y="26543"/>
                  </a:lnTo>
                  <a:lnTo>
                    <a:pt x="3041472" y="75438"/>
                  </a:lnTo>
                  <a:lnTo>
                    <a:pt x="3127197" y="65532"/>
                  </a:lnTo>
                  <a:lnTo>
                    <a:pt x="3154883" y="305435"/>
                  </a:lnTo>
                  <a:lnTo>
                    <a:pt x="3213176" y="298704"/>
                  </a:lnTo>
                  <a:lnTo>
                    <a:pt x="3186265" y="65532"/>
                  </a:lnTo>
                  <a:lnTo>
                    <a:pt x="3185490" y="58801"/>
                  </a:lnTo>
                  <a:lnTo>
                    <a:pt x="3270961" y="48895"/>
                  </a:lnTo>
                  <a:close/>
                </a:path>
                <a:path w="3866515" h="2295525">
                  <a:moveTo>
                    <a:pt x="3866337" y="1865376"/>
                  </a:moveTo>
                  <a:lnTo>
                    <a:pt x="3719271" y="592328"/>
                  </a:lnTo>
                  <a:lnTo>
                    <a:pt x="0" y="1022223"/>
                  </a:lnTo>
                  <a:lnTo>
                    <a:pt x="147154" y="2295398"/>
                  </a:lnTo>
                  <a:lnTo>
                    <a:pt x="3866337" y="18653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338958" y="3781297"/>
              <a:ext cx="717550" cy="165100"/>
            </a:xfrm>
            <a:custGeom>
              <a:avLst/>
              <a:gdLst/>
              <a:ahLst/>
              <a:cxnLst/>
              <a:rect l="l" t="t" r="r" b="b"/>
              <a:pathLst>
                <a:path w="717550" h="165100">
                  <a:moveTo>
                    <a:pt x="83184" y="72135"/>
                  </a:moveTo>
                  <a:lnTo>
                    <a:pt x="0" y="81787"/>
                  </a:lnTo>
                  <a:lnTo>
                    <a:pt x="9651" y="164845"/>
                  </a:lnTo>
                  <a:lnTo>
                    <a:pt x="92709" y="155193"/>
                  </a:lnTo>
                  <a:lnTo>
                    <a:pt x="83184" y="72135"/>
                  </a:lnTo>
                  <a:close/>
                </a:path>
                <a:path w="717550" h="165100">
                  <a:moveTo>
                    <a:pt x="395731" y="36067"/>
                  </a:moveTo>
                  <a:lnTo>
                    <a:pt x="312673" y="45592"/>
                  </a:lnTo>
                  <a:lnTo>
                    <a:pt x="322325" y="128777"/>
                  </a:lnTo>
                  <a:lnTo>
                    <a:pt x="405383" y="119125"/>
                  </a:lnTo>
                  <a:lnTo>
                    <a:pt x="395731" y="36067"/>
                  </a:lnTo>
                  <a:close/>
                </a:path>
                <a:path w="717550" h="165100">
                  <a:moveTo>
                    <a:pt x="707643" y="0"/>
                  </a:moveTo>
                  <a:lnTo>
                    <a:pt x="624585" y="9524"/>
                  </a:lnTo>
                  <a:lnTo>
                    <a:pt x="634110" y="92709"/>
                  </a:lnTo>
                  <a:lnTo>
                    <a:pt x="717295" y="83057"/>
                  </a:lnTo>
                  <a:lnTo>
                    <a:pt x="707643" y="0"/>
                  </a:lnTo>
                  <a:close/>
                </a:path>
              </a:pathLst>
            </a:custGeom>
            <a:solidFill>
              <a:srgbClr val="4040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11674093" y="264667"/>
            <a:ext cx="1949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FFC000"/>
                </a:solidFill>
                <a:latin typeface="Arial"/>
                <a:cs typeface="Arial"/>
              </a:rPr>
              <a:t>25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509016" y="5011673"/>
            <a:ext cx="11683365" cy="1846580"/>
            <a:chOff x="509016" y="5011673"/>
            <a:chExt cx="11683365" cy="1846580"/>
          </a:xfrm>
        </p:grpSpPr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9016" y="5011673"/>
              <a:ext cx="11682984" cy="1846292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509016" y="6284213"/>
              <a:ext cx="11683365" cy="574040"/>
            </a:xfrm>
            <a:custGeom>
              <a:avLst/>
              <a:gdLst/>
              <a:ahLst/>
              <a:cxnLst/>
              <a:rect l="l" t="t" r="r" b="b"/>
              <a:pathLst>
                <a:path w="11683365" h="574040">
                  <a:moveTo>
                    <a:pt x="11682984" y="0"/>
                  </a:moveTo>
                  <a:lnTo>
                    <a:pt x="11573560" y="24520"/>
                  </a:lnTo>
                  <a:lnTo>
                    <a:pt x="11497402" y="40475"/>
                  </a:lnTo>
                  <a:lnTo>
                    <a:pt x="11418737" y="56121"/>
                  </a:lnTo>
                  <a:lnTo>
                    <a:pt x="11337618" y="71461"/>
                  </a:lnTo>
                  <a:lnTo>
                    <a:pt x="11254094" y="86497"/>
                  </a:lnTo>
                  <a:lnTo>
                    <a:pt x="11168219" y="101233"/>
                  </a:lnTo>
                  <a:lnTo>
                    <a:pt x="11080043" y="115671"/>
                  </a:lnTo>
                  <a:lnTo>
                    <a:pt x="10989618" y="129815"/>
                  </a:lnTo>
                  <a:lnTo>
                    <a:pt x="10896996" y="143667"/>
                  </a:lnTo>
                  <a:lnTo>
                    <a:pt x="10802228" y="157231"/>
                  </a:lnTo>
                  <a:lnTo>
                    <a:pt x="10705365" y="170509"/>
                  </a:lnTo>
                  <a:lnTo>
                    <a:pt x="10606461" y="183505"/>
                  </a:lnTo>
                  <a:lnTo>
                    <a:pt x="10505565" y="196221"/>
                  </a:lnTo>
                  <a:lnTo>
                    <a:pt x="10402729" y="208661"/>
                  </a:lnTo>
                  <a:lnTo>
                    <a:pt x="10244952" y="226809"/>
                  </a:lnTo>
                  <a:lnTo>
                    <a:pt x="10083101" y="244352"/>
                  </a:lnTo>
                  <a:lnTo>
                    <a:pt x="9917350" y="261300"/>
                  </a:lnTo>
                  <a:lnTo>
                    <a:pt x="9747874" y="277662"/>
                  </a:lnTo>
                  <a:lnTo>
                    <a:pt x="9574846" y="293450"/>
                  </a:lnTo>
                  <a:lnTo>
                    <a:pt x="9398440" y="308674"/>
                  </a:lnTo>
                  <a:lnTo>
                    <a:pt x="9218830" y="323342"/>
                  </a:lnTo>
                  <a:lnTo>
                    <a:pt x="8974668" y="342056"/>
                  </a:lnTo>
                  <a:lnTo>
                    <a:pt x="8725533" y="359825"/>
                  </a:lnTo>
                  <a:lnTo>
                    <a:pt x="8471836" y="376674"/>
                  </a:lnTo>
                  <a:lnTo>
                    <a:pt x="8213992" y="392628"/>
                  </a:lnTo>
                  <a:lnTo>
                    <a:pt x="7952411" y="407710"/>
                  </a:lnTo>
                  <a:lnTo>
                    <a:pt x="7620811" y="425372"/>
                  </a:lnTo>
                  <a:lnTo>
                    <a:pt x="7284823" y="441757"/>
                  </a:lnTo>
                  <a:lnTo>
                    <a:pt x="6945255" y="456910"/>
                  </a:lnTo>
                  <a:lnTo>
                    <a:pt x="6602911" y="470880"/>
                  </a:lnTo>
                  <a:lnTo>
                    <a:pt x="6189569" y="486146"/>
                  </a:lnTo>
                  <a:lnTo>
                    <a:pt x="5774783" y="499855"/>
                  </a:lnTo>
                  <a:lnTo>
                    <a:pt x="5290899" y="513990"/>
                  </a:lnTo>
                  <a:lnTo>
                    <a:pt x="4740639" y="527850"/>
                  </a:lnTo>
                  <a:lnTo>
                    <a:pt x="4196475" y="539447"/>
                  </a:lnTo>
                  <a:lnTo>
                    <a:pt x="3595687" y="550026"/>
                  </a:lnTo>
                  <a:lnTo>
                    <a:pt x="2884395" y="559795"/>
                  </a:lnTo>
                  <a:lnTo>
                    <a:pt x="2087464" y="567500"/>
                  </a:lnTo>
                  <a:lnTo>
                    <a:pt x="1191534" y="572433"/>
                  </a:lnTo>
                  <a:lnTo>
                    <a:pt x="0" y="573493"/>
                  </a:lnTo>
                  <a:lnTo>
                    <a:pt x="11682984" y="573493"/>
                  </a:lnTo>
                  <a:lnTo>
                    <a:pt x="11682984" y="0"/>
                  </a:lnTo>
                  <a:close/>
                </a:path>
              </a:pathLst>
            </a:custGeom>
            <a:solidFill>
              <a:srgbClr val="FFFFFF">
                <a:alpha val="4588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083289" y="5804915"/>
              <a:ext cx="918209" cy="91973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17402"/>
            <a:ext cx="12192000" cy="6859270"/>
            <a:chOff x="0" y="-761"/>
            <a:chExt cx="12192000" cy="68592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-761"/>
              <a:ext cx="12192000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09016" y="5011673"/>
              <a:ext cx="11683365" cy="1846580"/>
            </a:xfrm>
            <a:custGeom>
              <a:avLst/>
              <a:gdLst/>
              <a:ahLst/>
              <a:cxnLst/>
              <a:rect l="l" t="t" r="r" b="b"/>
              <a:pathLst>
                <a:path w="11683365" h="1846579">
                  <a:moveTo>
                    <a:pt x="11682984" y="0"/>
                  </a:moveTo>
                  <a:lnTo>
                    <a:pt x="11647159" y="26553"/>
                  </a:lnTo>
                  <a:lnTo>
                    <a:pt x="11610683" y="52853"/>
                  </a:lnTo>
                  <a:lnTo>
                    <a:pt x="11573560" y="78900"/>
                  </a:lnTo>
                  <a:lnTo>
                    <a:pt x="11535797" y="104696"/>
                  </a:lnTo>
                  <a:lnTo>
                    <a:pt x="11497402" y="130242"/>
                  </a:lnTo>
                  <a:lnTo>
                    <a:pt x="11458380" y="155538"/>
                  </a:lnTo>
                  <a:lnTo>
                    <a:pt x="11418737" y="180587"/>
                  </a:lnTo>
                  <a:lnTo>
                    <a:pt x="11378481" y="205390"/>
                  </a:lnTo>
                  <a:lnTo>
                    <a:pt x="11337618" y="229947"/>
                  </a:lnTo>
                  <a:lnTo>
                    <a:pt x="11296153" y="254260"/>
                  </a:lnTo>
                  <a:lnTo>
                    <a:pt x="11254094" y="278330"/>
                  </a:lnTo>
                  <a:lnTo>
                    <a:pt x="11211447" y="302158"/>
                  </a:lnTo>
                  <a:lnTo>
                    <a:pt x="11168219" y="325746"/>
                  </a:lnTo>
                  <a:lnTo>
                    <a:pt x="11124415" y="349094"/>
                  </a:lnTo>
                  <a:lnTo>
                    <a:pt x="11080043" y="372205"/>
                  </a:lnTo>
                  <a:lnTo>
                    <a:pt x="11035108" y="395078"/>
                  </a:lnTo>
                  <a:lnTo>
                    <a:pt x="10989618" y="417716"/>
                  </a:lnTo>
                  <a:lnTo>
                    <a:pt x="10943578" y="440119"/>
                  </a:lnTo>
                  <a:lnTo>
                    <a:pt x="10896996" y="462289"/>
                  </a:lnTo>
                  <a:lnTo>
                    <a:pt x="10849877" y="484227"/>
                  </a:lnTo>
                  <a:lnTo>
                    <a:pt x="10802228" y="505934"/>
                  </a:lnTo>
                  <a:lnTo>
                    <a:pt x="10754055" y="527412"/>
                  </a:lnTo>
                  <a:lnTo>
                    <a:pt x="10705365" y="548661"/>
                  </a:lnTo>
                  <a:lnTo>
                    <a:pt x="10656165" y="569683"/>
                  </a:lnTo>
                  <a:lnTo>
                    <a:pt x="10606461" y="590479"/>
                  </a:lnTo>
                  <a:lnTo>
                    <a:pt x="10556258" y="611050"/>
                  </a:lnTo>
                  <a:lnTo>
                    <a:pt x="10505565" y="631397"/>
                  </a:lnTo>
                  <a:lnTo>
                    <a:pt x="10454386" y="651522"/>
                  </a:lnTo>
                  <a:lnTo>
                    <a:pt x="10402729" y="671426"/>
                  </a:lnTo>
                  <a:lnTo>
                    <a:pt x="10350600" y="691109"/>
                  </a:lnTo>
                  <a:lnTo>
                    <a:pt x="10298006" y="710574"/>
                  </a:lnTo>
                  <a:lnTo>
                    <a:pt x="10244952" y="729822"/>
                  </a:lnTo>
                  <a:lnTo>
                    <a:pt x="10191446" y="748853"/>
                  </a:lnTo>
                  <a:lnTo>
                    <a:pt x="10137493" y="767669"/>
                  </a:lnTo>
                  <a:lnTo>
                    <a:pt x="10083101" y="786271"/>
                  </a:lnTo>
                  <a:lnTo>
                    <a:pt x="10028276" y="804660"/>
                  </a:lnTo>
                  <a:lnTo>
                    <a:pt x="9973023" y="822837"/>
                  </a:lnTo>
                  <a:lnTo>
                    <a:pt x="9917350" y="840804"/>
                  </a:lnTo>
                  <a:lnTo>
                    <a:pt x="9861264" y="858563"/>
                  </a:lnTo>
                  <a:lnTo>
                    <a:pt x="9804769" y="876113"/>
                  </a:lnTo>
                  <a:lnTo>
                    <a:pt x="9747874" y="893456"/>
                  </a:lnTo>
                  <a:lnTo>
                    <a:pt x="9690584" y="910594"/>
                  </a:lnTo>
                  <a:lnTo>
                    <a:pt x="9632906" y="927528"/>
                  </a:lnTo>
                  <a:lnTo>
                    <a:pt x="9574846" y="944258"/>
                  </a:lnTo>
                  <a:lnTo>
                    <a:pt x="9516410" y="960787"/>
                  </a:lnTo>
                  <a:lnTo>
                    <a:pt x="9457606" y="977115"/>
                  </a:lnTo>
                  <a:lnTo>
                    <a:pt x="9398440" y="993243"/>
                  </a:lnTo>
                  <a:lnTo>
                    <a:pt x="9338917" y="1009174"/>
                  </a:lnTo>
                  <a:lnTo>
                    <a:pt x="9279045" y="1024907"/>
                  </a:lnTo>
                  <a:lnTo>
                    <a:pt x="9218830" y="1040444"/>
                  </a:lnTo>
                  <a:lnTo>
                    <a:pt x="9158279" y="1055787"/>
                  </a:lnTo>
                  <a:lnTo>
                    <a:pt x="9097397" y="1070936"/>
                  </a:lnTo>
                  <a:lnTo>
                    <a:pt x="9036191" y="1085893"/>
                  </a:lnTo>
                  <a:lnTo>
                    <a:pt x="8974668" y="1100659"/>
                  </a:lnTo>
                  <a:lnTo>
                    <a:pt x="8912835" y="1115235"/>
                  </a:lnTo>
                  <a:lnTo>
                    <a:pt x="8788260" y="1143822"/>
                  </a:lnTo>
                  <a:lnTo>
                    <a:pt x="8662520" y="1171665"/>
                  </a:lnTo>
                  <a:lnTo>
                    <a:pt x="8535666" y="1198773"/>
                  </a:lnTo>
                  <a:lnTo>
                    <a:pt x="8407748" y="1225155"/>
                  </a:lnTo>
                  <a:lnTo>
                    <a:pt x="8278819" y="1250821"/>
                  </a:lnTo>
                  <a:lnTo>
                    <a:pt x="8148931" y="1275781"/>
                  </a:lnTo>
                  <a:lnTo>
                    <a:pt x="8018134" y="1300044"/>
                  </a:lnTo>
                  <a:lnTo>
                    <a:pt x="7886481" y="1323621"/>
                  </a:lnTo>
                  <a:lnTo>
                    <a:pt x="7754022" y="1346520"/>
                  </a:lnTo>
                  <a:lnTo>
                    <a:pt x="7620811" y="1368752"/>
                  </a:lnTo>
                  <a:lnTo>
                    <a:pt x="7486897" y="1390325"/>
                  </a:lnTo>
                  <a:lnTo>
                    <a:pt x="7352333" y="1411251"/>
                  </a:lnTo>
                  <a:lnTo>
                    <a:pt x="7217170" y="1431538"/>
                  </a:lnTo>
                  <a:lnTo>
                    <a:pt x="7081460" y="1451196"/>
                  </a:lnTo>
                  <a:lnTo>
                    <a:pt x="6945255" y="1470234"/>
                  </a:lnTo>
                  <a:lnTo>
                    <a:pt x="6808605" y="1488663"/>
                  </a:lnTo>
                  <a:lnTo>
                    <a:pt x="6671563" y="1506492"/>
                  </a:lnTo>
                  <a:lnTo>
                    <a:pt x="6534180" y="1523731"/>
                  </a:lnTo>
                  <a:lnTo>
                    <a:pt x="6396507" y="1540389"/>
                  </a:lnTo>
                  <a:lnTo>
                    <a:pt x="6258597" y="1556475"/>
                  </a:lnTo>
                  <a:lnTo>
                    <a:pt x="6120501" y="1572001"/>
                  </a:lnTo>
                  <a:lnTo>
                    <a:pt x="5982269" y="1586975"/>
                  </a:lnTo>
                  <a:lnTo>
                    <a:pt x="5843955" y="1601406"/>
                  </a:lnTo>
                  <a:lnTo>
                    <a:pt x="5705610" y="1615305"/>
                  </a:lnTo>
                  <a:lnTo>
                    <a:pt x="5567284" y="1628682"/>
                  </a:lnTo>
                  <a:lnTo>
                    <a:pt x="5359946" y="1647787"/>
                  </a:lnTo>
                  <a:lnTo>
                    <a:pt x="5152943" y="1665771"/>
                  </a:lnTo>
                  <a:lnTo>
                    <a:pt x="4946449" y="1682665"/>
                  </a:lnTo>
                  <a:lnTo>
                    <a:pt x="4740639" y="1698503"/>
                  </a:lnTo>
                  <a:lnTo>
                    <a:pt x="4535686" y="1713316"/>
                  </a:lnTo>
                  <a:lnTo>
                    <a:pt x="4331764" y="1727138"/>
                  </a:lnTo>
                  <a:lnTo>
                    <a:pt x="4129047" y="1740001"/>
                  </a:lnTo>
                  <a:lnTo>
                    <a:pt x="3927710" y="1751937"/>
                  </a:lnTo>
                  <a:lnTo>
                    <a:pt x="3727927" y="1762980"/>
                  </a:lnTo>
                  <a:lnTo>
                    <a:pt x="3464266" y="1776369"/>
                  </a:lnTo>
                  <a:lnTo>
                    <a:pt x="3204089" y="1788304"/>
                  </a:lnTo>
                  <a:lnTo>
                    <a:pt x="2947808" y="1798863"/>
                  </a:lnTo>
                  <a:lnTo>
                    <a:pt x="2695836" y="1808122"/>
                  </a:lnTo>
                  <a:lnTo>
                    <a:pt x="2448585" y="1816159"/>
                  </a:lnTo>
                  <a:lnTo>
                    <a:pt x="2146789" y="1824604"/>
                  </a:lnTo>
                  <a:lnTo>
                    <a:pt x="1853821" y="1831411"/>
                  </a:lnTo>
                  <a:lnTo>
                    <a:pt x="1515045" y="1837630"/>
                  </a:lnTo>
                  <a:lnTo>
                    <a:pt x="1191534" y="1841967"/>
                  </a:lnTo>
                  <a:lnTo>
                    <a:pt x="835253" y="1844998"/>
                  </a:lnTo>
                  <a:lnTo>
                    <a:pt x="458672" y="1846292"/>
                  </a:lnTo>
                  <a:lnTo>
                    <a:pt x="0" y="1845386"/>
                  </a:lnTo>
                  <a:lnTo>
                    <a:pt x="11682984" y="1845386"/>
                  </a:lnTo>
                  <a:lnTo>
                    <a:pt x="11682984" y="0"/>
                  </a:lnTo>
                  <a:close/>
                </a:path>
              </a:pathLst>
            </a:custGeom>
            <a:solidFill>
              <a:srgbClr val="FFFFFF">
                <a:alpha val="3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09016" y="6284214"/>
              <a:ext cx="11683365" cy="574040"/>
            </a:xfrm>
            <a:custGeom>
              <a:avLst/>
              <a:gdLst/>
              <a:ahLst/>
              <a:cxnLst/>
              <a:rect l="l" t="t" r="r" b="b"/>
              <a:pathLst>
                <a:path w="11683365" h="574040">
                  <a:moveTo>
                    <a:pt x="11682984" y="0"/>
                  </a:moveTo>
                  <a:lnTo>
                    <a:pt x="11573560" y="24520"/>
                  </a:lnTo>
                  <a:lnTo>
                    <a:pt x="11497402" y="40475"/>
                  </a:lnTo>
                  <a:lnTo>
                    <a:pt x="11418737" y="56121"/>
                  </a:lnTo>
                  <a:lnTo>
                    <a:pt x="11337618" y="71461"/>
                  </a:lnTo>
                  <a:lnTo>
                    <a:pt x="11254094" y="86497"/>
                  </a:lnTo>
                  <a:lnTo>
                    <a:pt x="11168219" y="101233"/>
                  </a:lnTo>
                  <a:lnTo>
                    <a:pt x="11080043" y="115671"/>
                  </a:lnTo>
                  <a:lnTo>
                    <a:pt x="10989618" y="129815"/>
                  </a:lnTo>
                  <a:lnTo>
                    <a:pt x="10896996" y="143667"/>
                  </a:lnTo>
                  <a:lnTo>
                    <a:pt x="10802228" y="157231"/>
                  </a:lnTo>
                  <a:lnTo>
                    <a:pt x="10705365" y="170509"/>
                  </a:lnTo>
                  <a:lnTo>
                    <a:pt x="10606461" y="183505"/>
                  </a:lnTo>
                  <a:lnTo>
                    <a:pt x="10505565" y="196221"/>
                  </a:lnTo>
                  <a:lnTo>
                    <a:pt x="10402729" y="208661"/>
                  </a:lnTo>
                  <a:lnTo>
                    <a:pt x="10244952" y="226809"/>
                  </a:lnTo>
                  <a:lnTo>
                    <a:pt x="10083101" y="244352"/>
                  </a:lnTo>
                  <a:lnTo>
                    <a:pt x="9917350" y="261300"/>
                  </a:lnTo>
                  <a:lnTo>
                    <a:pt x="9747874" y="277662"/>
                  </a:lnTo>
                  <a:lnTo>
                    <a:pt x="9574846" y="293450"/>
                  </a:lnTo>
                  <a:lnTo>
                    <a:pt x="9398440" y="308674"/>
                  </a:lnTo>
                  <a:lnTo>
                    <a:pt x="9218830" y="323342"/>
                  </a:lnTo>
                  <a:lnTo>
                    <a:pt x="8974668" y="342056"/>
                  </a:lnTo>
                  <a:lnTo>
                    <a:pt x="8725533" y="359825"/>
                  </a:lnTo>
                  <a:lnTo>
                    <a:pt x="8471836" y="376674"/>
                  </a:lnTo>
                  <a:lnTo>
                    <a:pt x="8213992" y="392628"/>
                  </a:lnTo>
                  <a:lnTo>
                    <a:pt x="7952411" y="407710"/>
                  </a:lnTo>
                  <a:lnTo>
                    <a:pt x="7620811" y="425372"/>
                  </a:lnTo>
                  <a:lnTo>
                    <a:pt x="7284823" y="441757"/>
                  </a:lnTo>
                  <a:lnTo>
                    <a:pt x="6945255" y="456910"/>
                  </a:lnTo>
                  <a:lnTo>
                    <a:pt x="6602911" y="470880"/>
                  </a:lnTo>
                  <a:lnTo>
                    <a:pt x="6189569" y="486146"/>
                  </a:lnTo>
                  <a:lnTo>
                    <a:pt x="5774783" y="499855"/>
                  </a:lnTo>
                  <a:lnTo>
                    <a:pt x="5290899" y="513990"/>
                  </a:lnTo>
                  <a:lnTo>
                    <a:pt x="4740639" y="527850"/>
                  </a:lnTo>
                  <a:lnTo>
                    <a:pt x="4196475" y="539447"/>
                  </a:lnTo>
                  <a:lnTo>
                    <a:pt x="3595687" y="550026"/>
                  </a:lnTo>
                  <a:lnTo>
                    <a:pt x="2884395" y="559795"/>
                  </a:lnTo>
                  <a:lnTo>
                    <a:pt x="2087464" y="567500"/>
                  </a:lnTo>
                  <a:lnTo>
                    <a:pt x="1191534" y="572433"/>
                  </a:lnTo>
                  <a:lnTo>
                    <a:pt x="0" y="573493"/>
                  </a:lnTo>
                  <a:lnTo>
                    <a:pt x="11682984" y="573493"/>
                  </a:lnTo>
                  <a:lnTo>
                    <a:pt x="11682984" y="0"/>
                  </a:lnTo>
                  <a:close/>
                </a:path>
              </a:pathLst>
            </a:custGeom>
            <a:solidFill>
              <a:srgbClr val="000000">
                <a:alpha val="2313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886204" y="520445"/>
            <a:ext cx="8440420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14" dirty="0">
                <a:solidFill>
                  <a:srgbClr val="FFFFFF"/>
                </a:solidFill>
              </a:rPr>
              <a:t>For</a:t>
            </a:r>
            <a:r>
              <a:rPr spc="-275" dirty="0">
                <a:solidFill>
                  <a:srgbClr val="FFFFFF"/>
                </a:solidFill>
              </a:rPr>
              <a:t> </a:t>
            </a:r>
            <a:r>
              <a:rPr spc="-135" dirty="0">
                <a:solidFill>
                  <a:srgbClr val="FFFFFF"/>
                </a:solidFill>
              </a:rPr>
              <a:t>More</a:t>
            </a:r>
            <a:r>
              <a:rPr spc="-260" dirty="0">
                <a:solidFill>
                  <a:srgbClr val="FFFFFF"/>
                </a:solidFill>
              </a:rPr>
              <a:t> </a:t>
            </a:r>
            <a:r>
              <a:rPr spc="-155" dirty="0">
                <a:solidFill>
                  <a:srgbClr val="FFFFFF"/>
                </a:solidFill>
              </a:rPr>
              <a:t>Information</a:t>
            </a:r>
            <a:r>
              <a:rPr spc="-265" dirty="0">
                <a:solidFill>
                  <a:srgbClr val="FFFFFF"/>
                </a:solidFill>
              </a:rPr>
              <a:t> </a:t>
            </a:r>
            <a:r>
              <a:rPr spc="-110" dirty="0">
                <a:solidFill>
                  <a:srgbClr val="FFFFFF"/>
                </a:solidFill>
              </a:rPr>
              <a:t>and</a:t>
            </a:r>
            <a:r>
              <a:rPr spc="-275" dirty="0">
                <a:solidFill>
                  <a:srgbClr val="FFFFFF"/>
                </a:solidFill>
              </a:rPr>
              <a:t> </a:t>
            </a:r>
            <a:r>
              <a:rPr spc="-110" dirty="0">
                <a:solidFill>
                  <a:srgbClr val="FFFFFF"/>
                </a:solidFill>
              </a:rPr>
              <a:t>Resources: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3431057" y="2084349"/>
            <a:ext cx="5323205" cy="1489510"/>
          </a:xfrm>
          <a:prstGeom prst="rect">
            <a:avLst/>
          </a:prstGeom>
        </p:spPr>
        <p:txBody>
          <a:bodyPr vert="horz" wrap="square" lIns="0" tIns="908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15"/>
              </a:spcBef>
            </a:pP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Lions Diabetes </a:t>
            </a:r>
            <a:r>
              <a:rPr sz="3200" spc="-10" dirty="0">
                <a:solidFill>
                  <a:srgbClr val="FFFFFF"/>
                </a:solidFill>
                <a:latin typeface="Arial"/>
                <a:cs typeface="Arial"/>
              </a:rPr>
              <a:t>Website:</a:t>
            </a:r>
            <a:endParaRPr lang="en-US" sz="3200" spc="-1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15"/>
              </a:spcBef>
            </a:pPr>
            <a:endParaRPr sz="1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15"/>
              </a:spcBef>
            </a:pPr>
            <a:r>
              <a:rPr sz="3200" b="1" spc="-10" dirty="0">
                <a:solidFill>
                  <a:schemeClr val="bg1"/>
                </a:solidFill>
                <a:latin typeface="Arial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http://diabetes-partners.org</a:t>
            </a:r>
            <a:endParaRPr sz="3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2331720" y="4560570"/>
            <a:ext cx="7528559" cy="1348740"/>
            <a:chOff x="2331720" y="4560570"/>
            <a:chExt cx="7528559" cy="1348740"/>
          </a:xfrm>
        </p:grpSpPr>
        <p:sp>
          <p:nvSpPr>
            <p:cNvPr id="9" name="object 9"/>
            <p:cNvSpPr/>
            <p:nvPr/>
          </p:nvSpPr>
          <p:spPr>
            <a:xfrm>
              <a:off x="4398264" y="4560570"/>
              <a:ext cx="5462270" cy="1348740"/>
            </a:xfrm>
            <a:custGeom>
              <a:avLst/>
              <a:gdLst/>
              <a:ahLst/>
              <a:cxnLst/>
              <a:rect l="l" t="t" r="r" b="b"/>
              <a:pathLst>
                <a:path w="5462270" h="1348739">
                  <a:moveTo>
                    <a:pt x="4847971" y="0"/>
                  </a:moveTo>
                  <a:lnTo>
                    <a:pt x="0" y="0"/>
                  </a:lnTo>
                  <a:lnTo>
                    <a:pt x="0" y="1348739"/>
                  </a:lnTo>
                  <a:lnTo>
                    <a:pt x="4847971" y="1348739"/>
                  </a:lnTo>
                  <a:lnTo>
                    <a:pt x="4893793" y="1346890"/>
                  </a:lnTo>
                  <a:lnTo>
                    <a:pt x="4938701" y="1341428"/>
                  </a:lnTo>
                  <a:lnTo>
                    <a:pt x="4982577" y="1332483"/>
                  </a:lnTo>
                  <a:lnTo>
                    <a:pt x="5025301" y="1320187"/>
                  </a:lnTo>
                  <a:lnTo>
                    <a:pt x="5066755" y="1304670"/>
                  </a:lnTo>
                  <a:lnTo>
                    <a:pt x="5106820" y="1286061"/>
                  </a:lnTo>
                  <a:lnTo>
                    <a:pt x="5145377" y="1264492"/>
                  </a:lnTo>
                  <a:lnTo>
                    <a:pt x="5182308" y="1240093"/>
                  </a:lnTo>
                  <a:lnTo>
                    <a:pt x="5217493" y="1212995"/>
                  </a:lnTo>
                  <a:lnTo>
                    <a:pt x="5250814" y="1183327"/>
                  </a:lnTo>
                  <a:lnTo>
                    <a:pt x="5282152" y="1151220"/>
                  </a:lnTo>
                  <a:lnTo>
                    <a:pt x="5311388" y="1116804"/>
                  </a:lnTo>
                  <a:lnTo>
                    <a:pt x="5338403" y="1080211"/>
                  </a:lnTo>
                  <a:lnTo>
                    <a:pt x="5363080" y="1041569"/>
                  </a:lnTo>
                  <a:lnTo>
                    <a:pt x="5385298" y="1001011"/>
                  </a:lnTo>
                  <a:lnTo>
                    <a:pt x="5404938" y="958665"/>
                  </a:lnTo>
                  <a:lnTo>
                    <a:pt x="5421884" y="914663"/>
                  </a:lnTo>
                  <a:lnTo>
                    <a:pt x="5436014" y="869135"/>
                  </a:lnTo>
                  <a:lnTo>
                    <a:pt x="5447212" y="822211"/>
                  </a:lnTo>
                  <a:lnTo>
                    <a:pt x="5455357" y="774022"/>
                  </a:lnTo>
                  <a:lnTo>
                    <a:pt x="5460331" y="724698"/>
                  </a:lnTo>
                  <a:lnTo>
                    <a:pt x="5462016" y="674369"/>
                  </a:lnTo>
                  <a:lnTo>
                    <a:pt x="5460331" y="624035"/>
                  </a:lnTo>
                  <a:lnTo>
                    <a:pt x="5455357" y="574706"/>
                  </a:lnTo>
                  <a:lnTo>
                    <a:pt x="5447212" y="526512"/>
                  </a:lnTo>
                  <a:lnTo>
                    <a:pt x="5436014" y="479585"/>
                  </a:lnTo>
                  <a:lnTo>
                    <a:pt x="5421884" y="434055"/>
                  </a:lnTo>
                  <a:lnTo>
                    <a:pt x="5404938" y="390052"/>
                  </a:lnTo>
                  <a:lnTo>
                    <a:pt x="5385298" y="347706"/>
                  </a:lnTo>
                  <a:lnTo>
                    <a:pt x="5363080" y="307147"/>
                  </a:lnTo>
                  <a:lnTo>
                    <a:pt x="5338403" y="268507"/>
                  </a:lnTo>
                  <a:lnTo>
                    <a:pt x="5311388" y="231914"/>
                  </a:lnTo>
                  <a:lnTo>
                    <a:pt x="5282152" y="197500"/>
                  </a:lnTo>
                  <a:lnTo>
                    <a:pt x="5250814" y="165395"/>
                  </a:lnTo>
                  <a:lnTo>
                    <a:pt x="5217493" y="135729"/>
                  </a:lnTo>
                  <a:lnTo>
                    <a:pt x="5182308" y="108633"/>
                  </a:lnTo>
                  <a:lnTo>
                    <a:pt x="5145377" y="84236"/>
                  </a:lnTo>
                  <a:lnTo>
                    <a:pt x="5106820" y="62670"/>
                  </a:lnTo>
                  <a:lnTo>
                    <a:pt x="5066755" y="44063"/>
                  </a:lnTo>
                  <a:lnTo>
                    <a:pt x="5025301" y="28548"/>
                  </a:lnTo>
                  <a:lnTo>
                    <a:pt x="4982577" y="16253"/>
                  </a:lnTo>
                  <a:lnTo>
                    <a:pt x="4938701" y="7310"/>
                  </a:lnTo>
                  <a:lnTo>
                    <a:pt x="4893793" y="1849"/>
                  </a:lnTo>
                  <a:lnTo>
                    <a:pt x="4847971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331720" y="4560570"/>
              <a:ext cx="1949450" cy="1348740"/>
            </a:xfrm>
            <a:custGeom>
              <a:avLst/>
              <a:gdLst/>
              <a:ahLst/>
              <a:cxnLst/>
              <a:rect l="l" t="t" r="r" b="b"/>
              <a:pathLst>
                <a:path w="1949450" h="1348739">
                  <a:moveTo>
                    <a:pt x="1949196" y="0"/>
                  </a:moveTo>
                  <a:lnTo>
                    <a:pt x="674243" y="0"/>
                  </a:lnTo>
                  <a:lnTo>
                    <a:pt x="625785" y="1714"/>
                  </a:lnTo>
                  <a:lnTo>
                    <a:pt x="578256" y="6779"/>
                  </a:lnTo>
                  <a:lnTo>
                    <a:pt x="531770" y="15079"/>
                  </a:lnTo>
                  <a:lnTo>
                    <a:pt x="486444" y="26497"/>
                  </a:lnTo>
                  <a:lnTo>
                    <a:pt x="442394" y="40917"/>
                  </a:lnTo>
                  <a:lnTo>
                    <a:pt x="399736" y="58224"/>
                  </a:lnTo>
                  <a:lnTo>
                    <a:pt x="358586" y="78300"/>
                  </a:lnTo>
                  <a:lnTo>
                    <a:pt x="319061" y="101031"/>
                  </a:lnTo>
                  <a:lnTo>
                    <a:pt x="281276" y="126298"/>
                  </a:lnTo>
                  <a:lnTo>
                    <a:pt x="245348" y="153987"/>
                  </a:lnTo>
                  <a:lnTo>
                    <a:pt x="211392" y="183981"/>
                  </a:lnTo>
                  <a:lnTo>
                    <a:pt x="179525" y="216164"/>
                  </a:lnTo>
                  <a:lnTo>
                    <a:pt x="149862" y="250419"/>
                  </a:lnTo>
                  <a:lnTo>
                    <a:pt x="122521" y="286631"/>
                  </a:lnTo>
                  <a:lnTo>
                    <a:pt x="97617" y="324683"/>
                  </a:lnTo>
                  <a:lnTo>
                    <a:pt x="75266" y="364459"/>
                  </a:lnTo>
                  <a:lnTo>
                    <a:pt x="55584" y="405843"/>
                  </a:lnTo>
                  <a:lnTo>
                    <a:pt x="38688" y="448718"/>
                  </a:lnTo>
                  <a:lnTo>
                    <a:pt x="24693" y="492969"/>
                  </a:lnTo>
                  <a:lnTo>
                    <a:pt x="13716" y="538479"/>
                  </a:lnTo>
                  <a:lnTo>
                    <a:pt x="0" y="674369"/>
                  </a:lnTo>
                  <a:lnTo>
                    <a:pt x="13716" y="810259"/>
                  </a:lnTo>
                  <a:lnTo>
                    <a:pt x="24693" y="855766"/>
                  </a:lnTo>
                  <a:lnTo>
                    <a:pt x="38688" y="900014"/>
                  </a:lnTo>
                  <a:lnTo>
                    <a:pt x="55584" y="942888"/>
                  </a:lnTo>
                  <a:lnTo>
                    <a:pt x="75266" y="984270"/>
                  </a:lnTo>
                  <a:lnTo>
                    <a:pt x="97617" y="1024045"/>
                  </a:lnTo>
                  <a:lnTo>
                    <a:pt x="122521" y="1062097"/>
                  </a:lnTo>
                  <a:lnTo>
                    <a:pt x="149862" y="1098309"/>
                  </a:lnTo>
                  <a:lnTo>
                    <a:pt x="179525" y="1132564"/>
                  </a:lnTo>
                  <a:lnTo>
                    <a:pt x="211392" y="1164748"/>
                  </a:lnTo>
                  <a:lnTo>
                    <a:pt x="245348" y="1194742"/>
                  </a:lnTo>
                  <a:lnTo>
                    <a:pt x="281276" y="1222432"/>
                  </a:lnTo>
                  <a:lnTo>
                    <a:pt x="319061" y="1247701"/>
                  </a:lnTo>
                  <a:lnTo>
                    <a:pt x="358586" y="1270433"/>
                  </a:lnTo>
                  <a:lnTo>
                    <a:pt x="399736" y="1290510"/>
                  </a:lnTo>
                  <a:lnTo>
                    <a:pt x="442394" y="1307818"/>
                  </a:lnTo>
                  <a:lnTo>
                    <a:pt x="486444" y="1322240"/>
                  </a:lnTo>
                  <a:lnTo>
                    <a:pt x="531770" y="1333659"/>
                  </a:lnTo>
                  <a:lnTo>
                    <a:pt x="578256" y="1341960"/>
                  </a:lnTo>
                  <a:lnTo>
                    <a:pt x="625785" y="1347025"/>
                  </a:lnTo>
                  <a:lnTo>
                    <a:pt x="674243" y="1348739"/>
                  </a:lnTo>
                  <a:lnTo>
                    <a:pt x="1949196" y="1348739"/>
                  </a:lnTo>
                  <a:lnTo>
                    <a:pt x="194919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2780538" y="4953761"/>
            <a:ext cx="124523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200" spc="-20" dirty="0">
                <a:solidFill>
                  <a:srgbClr val="15468F"/>
                </a:solidFill>
                <a:latin typeface="Arial Black"/>
                <a:cs typeface="Arial Black"/>
              </a:rPr>
              <a:t>ALSO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630420" y="4660900"/>
            <a:ext cx="3940175" cy="1091565"/>
          </a:xfrm>
          <a:prstGeom prst="rect">
            <a:avLst/>
          </a:prstGeom>
        </p:spPr>
        <p:txBody>
          <a:bodyPr vert="horz" wrap="square" lIns="0" tIns="55880" rIns="0" bIns="0" rtlCol="0">
            <a:spAutoFit/>
          </a:bodyPr>
          <a:lstStyle/>
          <a:p>
            <a:pPr marL="12700" marR="5080">
              <a:lnSpc>
                <a:spcPts val="2570"/>
              </a:lnSpc>
              <a:spcBef>
                <a:spcPts val="440"/>
              </a:spcBef>
            </a:pPr>
            <a:r>
              <a:rPr sz="2400" dirty="0">
                <a:solidFill>
                  <a:srgbClr val="404040"/>
                </a:solidFill>
                <a:latin typeface="Arial"/>
                <a:cs typeface="Arial"/>
              </a:rPr>
              <a:t>Jon</a:t>
            </a:r>
            <a:r>
              <a:rPr sz="2400" spc="-9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404040"/>
                </a:solidFill>
                <a:latin typeface="Arial"/>
                <a:cs typeface="Arial"/>
              </a:rPr>
              <a:t>Yaeger </a:t>
            </a:r>
            <a:r>
              <a:rPr sz="2400" spc="-10" dirty="0">
                <a:solidFill>
                  <a:srgbClr val="404040"/>
                </a:solidFill>
                <a:latin typeface="Arial"/>
                <a:cs typeface="Arial"/>
                <a:hlinkClick r:id="rId4"/>
              </a:rPr>
              <a:t>jonathan.Yaeger@gmail.com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  <a:tabLst>
                <a:tab pos="2268855" algn="l"/>
              </a:tabLst>
            </a:pPr>
            <a:r>
              <a:rPr sz="2400" dirty="0">
                <a:solidFill>
                  <a:srgbClr val="404040"/>
                </a:solidFill>
                <a:latin typeface="Arial"/>
                <a:cs typeface="Arial"/>
              </a:rPr>
              <a:t>(404)</a:t>
            </a:r>
            <a:r>
              <a:rPr sz="2400" spc="-4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404040"/>
                </a:solidFill>
                <a:latin typeface="Arial"/>
                <a:cs typeface="Arial"/>
              </a:rPr>
              <a:t>610-</a:t>
            </a:r>
            <a:r>
              <a:rPr sz="2400" spc="-20" dirty="0">
                <a:solidFill>
                  <a:srgbClr val="404040"/>
                </a:solidFill>
                <a:latin typeface="Arial"/>
                <a:cs typeface="Arial"/>
              </a:rPr>
              <a:t>9386</a:t>
            </a:r>
            <a:r>
              <a:rPr sz="2400" dirty="0">
                <a:solidFill>
                  <a:srgbClr val="404040"/>
                </a:solidFill>
                <a:latin typeface="Arial"/>
                <a:cs typeface="Arial"/>
              </a:rPr>
              <a:t>	</a:t>
            </a:r>
            <a:r>
              <a:rPr sz="2400" spc="-10" dirty="0">
                <a:solidFill>
                  <a:srgbClr val="404040"/>
                </a:solidFill>
                <a:latin typeface="Arial"/>
                <a:cs typeface="Arial"/>
              </a:rPr>
              <a:t>(cell)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509016" y="5011673"/>
            <a:ext cx="11683365" cy="1846580"/>
            <a:chOff x="509016" y="5011673"/>
            <a:chExt cx="11683365" cy="1846580"/>
          </a:xfrm>
        </p:grpSpPr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9016" y="5011673"/>
              <a:ext cx="11682984" cy="1846292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509016" y="6284213"/>
              <a:ext cx="11683365" cy="574040"/>
            </a:xfrm>
            <a:custGeom>
              <a:avLst/>
              <a:gdLst/>
              <a:ahLst/>
              <a:cxnLst/>
              <a:rect l="l" t="t" r="r" b="b"/>
              <a:pathLst>
                <a:path w="11683365" h="574040">
                  <a:moveTo>
                    <a:pt x="11682984" y="0"/>
                  </a:moveTo>
                  <a:lnTo>
                    <a:pt x="11573560" y="24520"/>
                  </a:lnTo>
                  <a:lnTo>
                    <a:pt x="11497402" y="40475"/>
                  </a:lnTo>
                  <a:lnTo>
                    <a:pt x="11418737" y="56121"/>
                  </a:lnTo>
                  <a:lnTo>
                    <a:pt x="11337618" y="71461"/>
                  </a:lnTo>
                  <a:lnTo>
                    <a:pt x="11254094" y="86497"/>
                  </a:lnTo>
                  <a:lnTo>
                    <a:pt x="11168219" y="101233"/>
                  </a:lnTo>
                  <a:lnTo>
                    <a:pt x="11080043" y="115671"/>
                  </a:lnTo>
                  <a:lnTo>
                    <a:pt x="10989618" y="129815"/>
                  </a:lnTo>
                  <a:lnTo>
                    <a:pt x="10896996" y="143667"/>
                  </a:lnTo>
                  <a:lnTo>
                    <a:pt x="10802228" y="157231"/>
                  </a:lnTo>
                  <a:lnTo>
                    <a:pt x="10705365" y="170509"/>
                  </a:lnTo>
                  <a:lnTo>
                    <a:pt x="10606461" y="183505"/>
                  </a:lnTo>
                  <a:lnTo>
                    <a:pt x="10505565" y="196221"/>
                  </a:lnTo>
                  <a:lnTo>
                    <a:pt x="10402729" y="208661"/>
                  </a:lnTo>
                  <a:lnTo>
                    <a:pt x="10244952" y="226809"/>
                  </a:lnTo>
                  <a:lnTo>
                    <a:pt x="10083101" y="244352"/>
                  </a:lnTo>
                  <a:lnTo>
                    <a:pt x="9917350" y="261300"/>
                  </a:lnTo>
                  <a:lnTo>
                    <a:pt x="9747874" y="277662"/>
                  </a:lnTo>
                  <a:lnTo>
                    <a:pt x="9574846" y="293450"/>
                  </a:lnTo>
                  <a:lnTo>
                    <a:pt x="9398440" y="308674"/>
                  </a:lnTo>
                  <a:lnTo>
                    <a:pt x="9218830" y="323342"/>
                  </a:lnTo>
                  <a:lnTo>
                    <a:pt x="8974668" y="342056"/>
                  </a:lnTo>
                  <a:lnTo>
                    <a:pt x="8725533" y="359825"/>
                  </a:lnTo>
                  <a:lnTo>
                    <a:pt x="8471836" y="376674"/>
                  </a:lnTo>
                  <a:lnTo>
                    <a:pt x="8213992" y="392628"/>
                  </a:lnTo>
                  <a:lnTo>
                    <a:pt x="7952411" y="407710"/>
                  </a:lnTo>
                  <a:lnTo>
                    <a:pt x="7620811" y="425372"/>
                  </a:lnTo>
                  <a:lnTo>
                    <a:pt x="7284823" y="441757"/>
                  </a:lnTo>
                  <a:lnTo>
                    <a:pt x="6945255" y="456910"/>
                  </a:lnTo>
                  <a:lnTo>
                    <a:pt x="6602911" y="470880"/>
                  </a:lnTo>
                  <a:lnTo>
                    <a:pt x="6189569" y="486146"/>
                  </a:lnTo>
                  <a:lnTo>
                    <a:pt x="5774783" y="499855"/>
                  </a:lnTo>
                  <a:lnTo>
                    <a:pt x="5290899" y="513990"/>
                  </a:lnTo>
                  <a:lnTo>
                    <a:pt x="4740639" y="527850"/>
                  </a:lnTo>
                  <a:lnTo>
                    <a:pt x="4196475" y="539447"/>
                  </a:lnTo>
                  <a:lnTo>
                    <a:pt x="3595687" y="550026"/>
                  </a:lnTo>
                  <a:lnTo>
                    <a:pt x="2884395" y="559795"/>
                  </a:lnTo>
                  <a:lnTo>
                    <a:pt x="2087464" y="567500"/>
                  </a:lnTo>
                  <a:lnTo>
                    <a:pt x="1191534" y="572433"/>
                  </a:lnTo>
                  <a:lnTo>
                    <a:pt x="0" y="573493"/>
                  </a:lnTo>
                  <a:lnTo>
                    <a:pt x="11682984" y="573493"/>
                  </a:lnTo>
                  <a:lnTo>
                    <a:pt x="11682984" y="0"/>
                  </a:lnTo>
                  <a:close/>
                </a:path>
              </a:pathLst>
            </a:custGeom>
            <a:solidFill>
              <a:srgbClr val="FFFFFF">
                <a:alpha val="4588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083289" y="5804915"/>
              <a:ext cx="918209" cy="91973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063161" y="5661472"/>
              <a:ext cx="851786" cy="81038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2191238" cy="685799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9016" y="5011673"/>
              <a:ext cx="11682984" cy="184629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509016" y="6284214"/>
              <a:ext cx="11683365" cy="574040"/>
            </a:xfrm>
            <a:custGeom>
              <a:avLst/>
              <a:gdLst/>
              <a:ahLst/>
              <a:cxnLst/>
              <a:rect l="l" t="t" r="r" b="b"/>
              <a:pathLst>
                <a:path w="11683365" h="574040">
                  <a:moveTo>
                    <a:pt x="11682984" y="0"/>
                  </a:moveTo>
                  <a:lnTo>
                    <a:pt x="11573560" y="24520"/>
                  </a:lnTo>
                  <a:lnTo>
                    <a:pt x="11497402" y="40475"/>
                  </a:lnTo>
                  <a:lnTo>
                    <a:pt x="11418737" y="56121"/>
                  </a:lnTo>
                  <a:lnTo>
                    <a:pt x="11337618" y="71461"/>
                  </a:lnTo>
                  <a:lnTo>
                    <a:pt x="11254094" y="86497"/>
                  </a:lnTo>
                  <a:lnTo>
                    <a:pt x="11168219" y="101233"/>
                  </a:lnTo>
                  <a:lnTo>
                    <a:pt x="11080043" y="115671"/>
                  </a:lnTo>
                  <a:lnTo>
                    <a:pt x="10989618" y="129815"/>
                  </a:lnTo>
                  <a:lnTo>
                    <a:pt x="10896996" y="143667"/>
                  </a:lnTo>
                  <a:lnTo>
                    <a:pt x="10802228" y="157231"/>
                  </a:lnTo>
                  <a:lnTo>
                    <a:pt x="10705365" y="170509"/>
                  </a:lnTo>
                  <a:lnTo>
                    <a:pt x="10606461" y="183505"/>
                  </a:lnTo>
                  <a:lnTo>
                    <a:pt x="10505565" y="196221"/>
                  </a:lnTo>
                  <a:lnTo>
                    <a:pt x="10402729" y="208661"/>
                  </a:lnTo>
                  <a:lnTo>
                    <a:pt x="10244952" y="226809"/>
                  </a:lnTo>
                  <a:lnTo>
                    <a:pt x="10083101" y="244352"/>
                  </a:lnTo>
                  <a:lnTo>
                    <a:pt x="9917350" y="261300"/>
                  </a:lnTo>
                  <a:lnTo>
                    <a:pt x="9747874" y="277662"/>
                  </a:lnTo>
                  <a:lnTo>
                    <a:pt x="9574846" y="293450"/>
                  </a:lnTo>
                  <a:lnTo>
                    <a:pt x="9398440" y="308674"/>
                  </a:lnTo>
                  <a:lnTo>
                    <a:pt x="9218830" y="323342"/>
                  </a:lnTo>
                  <a:lnTo>
                    <a:pt x="8974668" y="342056"/>
                  </a:lnTo>
                  <a:lnTo>
                    <a:pt x="8725533" y="359825"/>
                  </a:lnTo>
                  <a:lnTo>
                    <a:pt x="8471836" y="376674"/>
                  </a:lnTo>
                  <a:lnTo>
                    <a:pt x="8213992" y="392628"/>
                  </a:lnTo>
                  <a:lnTo>
                    <a:pt x="7952411" y="407710"/>
                  </a:lnTo>
                  <a:lnTo>
                    <a:pt x="7620811" y="425372"/>
                  </a:lnTo>
                  <a:lnTo>
                    <a:pt x="7284823" y="441757"/>
                  </a:lnTo>
                  <a:lnTo>
                    <a:pt x="6945255" y="456910"/>
                  </a:lnTo>
                  <a:lnTo>
                    <a:pt x="6602911" y="470880"/>
                  </a:lnTo>
                  <a:lnTo>
                    <a:pt x="6189569" y="486146"/>
                  </a:lnTo>
                  <a:lnTo>
                    <a:pt x="5774783" y="499855"/>
                  </a:lnTo>
                  <a:lnTo>
                    <a:pt x="5290899" y="513990"/>
                  </a:lnTo>
                  <a:lnTo>
                    <a:pt x="4740639" y="527850"/>
                  </a:lnTo>
                  <a:lnTo>
                    <a:pt x="4196475" y="539447"/>
                  </a:lnTo>
                  <a:lnTo>
                    <a:pt x="3595687" y="550026"/>
                  </a:lnTo>
                  <a:lnTo>
                    <a:pt x="2884395" y="559795"/>
                  </a:lnTo>
                  <a:lnTo>
                    <a:pt x="2087464" y="567500"/>
                  </a:lnTo>
                  <a:lnTo>
                    <a:pt x="1191534" y="572433"/>
                  </a:lnTo>
                  <a:lnTo>
                    <a:pt x="0" y="573493"/>
                  </a:lnTo>
                  <a:lnTo>
                    <a:pt x="11682984" y="573493"/>
                  </a:lnTo>
                  <a:lnTo>
                    <a:pt x="11682984" y="0"/>
                  </a:lnTo>
                  <a:close/>
                </a:path>
              </a:pathLst>
            </a:custGeom>
            <a:solidFill>
              <a:srgbClr val="FFFFFF">
                <a:alpha val="4588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491228" y="297434"/>
            <a:ext cx="6746875" cy="1153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ts val="4440"/>
              </a:lnSpc>
              <a:spcBef>
                <a:spcPts val="100"/>
              </a:spcBef>
            </a:pPr>
            <a:r>
              <a:rPr spc="-185" dirty="0"/>
              <a:t>Typical</a:t>
            </a:r>
            <a:r>
              <a:rPr spc="-185" dirty="0">
                <a:solidFill>
                  <a:srgbClr val="FFC000"/>
                </a:solidFill>
              </a:rPr>
              <a:t>*</a:t>
            </a:r>
            <a:r>
              <a:rPr spc="-254" dirty="0">
                <a:solidFill>
                  <a:srgbClr val="FFC000"/>
                </a:solidFill>
              </a:rPr>
              <a:t> </a:t>
            </a:r>
            <a:r>
              <a:rPr spc="-135" dirty="0"/>
              <a:t>Signs</a:t>
            </a:r>
            <a:r>
              <a:rPr spc="-270" dirty="0"/>
              <a:t> </a:t>
            </a:r>
            <a:r>
              <a:rPr spc="-110" dirty="0"/>
              <a:t>and</a:t>
            </a:r>
            <a:r>
              <a:rPr spc="-265" dirty="0"/>
              <a:t> </a:t>
            </a:r>
            <a:r>
              <a:rPr spc="-114" dirty="0"/>
              <a:t>Symptoms</a:t>
            </a:r>
          </a:p>
          <a:p>
            <a:pPr marR="8255" algn="r">
              <a:lnSpc>
                <a:spcPts val="4440"/>
              </a:lnSpc>
            </a:pPr>
            <a:r>
              <a:rPr spc="-95" dirty="0"/>
              <a:t>of</a:t>
            </a:r>
            <a:r>
              <a:rPr spc="-285" dirty="0"/>
              <a:t> </a:t>
            </a:r>
            <a:r>
              <a:rPr spc="-75" dirty="0"/>
              <a:t>Hyperglycemia</a:t>
            </a:r>
          </a:p>
        </p:txBody>
      </p:sp>
      <p:grpSp>
        <p:nvGrpSpPr>
          <p:cNvPr id="8" name="object 8"/>
          <p:cNvGrpSpPr/>
          <p:nvPr/>
        </p:nvGrpSpPr>
        <p:grpSpPr>
          <a:xfrm>
            <a:off x="5413247" y="2076450"/>
            <a:ext cx="5184775" cy="3672840"/>
            <a:chOff x="5413247" y="2076450"/>
            <a:chExt cx="5184775" cy="3672840"/>
          </a:xfrm>
        </p:grpSpPr>
        <p:sp>
          <p:nvSpPr>
            <p:cNvPr id="9" name="object 9"/>
            <p:cNvSpPr/>
            <p:nvPr/>
          </p:nvSpPr>
          <p:spPr>
            <a:xfrm>
              <a:off x="5451347" y="2114550"/>
              <a:ext cx="5108575" cy="3596640"/>
            </a:xfrm>
            <a:custGeom>
              <a:avLst/>
              <a:gdLst/>
              <a:ahLst/>
              <a:cxnLst/>
              <a:rect l="l" t="t" r="r" b="b"/>
              <a:pathLst>
                <a:path w="5108575" h="3596640">
                  <a:moveTo>
                    <a:pt x="5108448" y="0"/>
                  </a:moveTo>
                  <a:lnTo>
                    <a:pt x="0" y="0"/>
                  </a:lnTo>
                  <a:lnTo>
                    <a:pt x="0" y="3596640"/>
                  </a:lnTo>
                  <a:lnTo>
                    <a:pt x="5108448" y="3596640"/>
                  </a:lnTo>
                  <a:lnTo>
                    <a:pt x="5108448" y="0"/>
                  </a:lnTo>
                  <a:close/>
                </a:path>
              </a:pathLst>
            </a:custGeom>
            <a:solidFill>
              <a:srgbClr val="000000">
                <a:alpha val="3803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451347" y="2114550"/>
              <a:ext cx="5108575" cy="3596640"/>
            </a:xfrm>
            <a:custGeom>
              <a:avLst/>
              <a:gdLst/>
              <a:ahLst/>
              <a:cxnLst/>
              <a:rect l="l" t="t" r="r" b="b"/>
              <a:pathLst>
                <a:path w="5108575" h="3596640">
                  <a:moveTo>
                    <a:pt x="0" y="3596640"/>
                  </a:moveTo>
                  <a:lnTo>
                    <a:pt x="5108448" y="3596640"/>
                  </a:lnTo>
                  <a:lnTo>
                    <a:pt x="5108448" y="0"/>
                  </a:lnTo>
                  <a:lnTo>
                    <a:pt x="0" y="0"/>
                  </a:lnTo>
                  <a:lnTo>
                    <a:pt x="0" y="3596640"/>
                  </a:lnTo>
                  <a:close/>
                </a:path>
              </a:pathLst>
            </a:custGeom>
            <a:ln w="762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5765038" y="2231973"/>
            <a:ext cx="4341495" cy="3219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595755">
              <a:lnSpc>
                <a:spcPct val="124700"/>
              </a:lnSpc>
              <a:spcBef>
                <a:spcPts val="100"/>
              </a:spcBef>
            </a:pP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Frequent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 Urination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Increased</a:t>
            </a:r>
            <a:r>
              <a:rPr sz="2400" b="1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Thirst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Increased</a:t>
            </a:r>
            <a:r>
              <a:rPr sz="2400" b="1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Hunger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Blurry</a:t>
            </a:r>
            <a:r>
              <a:rPr sz="2400" b="1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Vision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Weight</a:t>
            </a:r>
            <a:r>
              <a:rPr sz="24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20" dirty="0">
                <a:solidFill>
                  <a:srgbClr val="FFFFFF"/>
                </a:solidFill>
                <a:latin typeface="Arial"/>
                <a:cs typeface="Arial"/>
              </a:rPr>
              <a:t>Loss 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Fatigue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15"/>
              </a:spcBef>
            </a:pP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Cuts</a:t>
            </a:r>
            <a:r>
              <a:rPr sz="24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or</a:t>
            </a:r>
            <a:r>
              <a:rPr sz="24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Sores</a:t>
            </a:r>
            <a:r>
              <a:rPr sz="24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That</a:t>
            </a:r>
            <a:r>
              <a:rPr sz="24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Don’t</a:t>
            </a:r>
            <a:r>
              <a:rPr sz="24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20" dirty="0">
                <a:solidFill>
                  <a:srgbClr val="FFFFFF"/>
                </a:solidFill>
                <a:latin typeface="Arial"/>
                <a:cs typeface="Arial"/>
              </a:rPr>
              <a:t>Heal</a:t>
            </a:r>
            <a:endParaRPr sz="24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31571" y="6001511"/>
            <a:ext cx="1383665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9539" marR="5080" indent="-117475">
              <a:lnSpc>
                <a:spcPct val="100000"/>
              </a:lnSpc>
              <a:spcBef>
                <a:spcPts val="95"/>
              </a:spcBef>
            </a:pPr>
            <a:r>
              <a:rPr sz="1100" i="1" dirty="0">
                <a:solidFill>
                  <a:srgbClr val="7E7E7E"/>
                </a:solidFill>
                <a:latin typeface="Arial"/>
                <a:cs typeface="Arial"/>
              </a:rPr>
              <a:t>*</a:t>
            </a:r>
            <a:r>
              <a:rPr sz="1100" i="1" spc="-3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7E7E7E"/>
                </a:solidFill>
                <a:latin typeface="Arial"/>
                <a:cs typeface="Arial"/>
              </a:rPr>
              <a:t>Note</a:t>
            </a:r>
            <a:r>
              <a:rPr sz="1100" i="1" spc="-2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7E7E7E"/>
                </a:solidFill>
                <a:latin typeface="Arial"/>
                <a:cs typeface="Arial"/>
              </a:rPr>
              <a:t>that</a:t>
            </a:r>
            <a:r>
              <a:rPr sz="1100" i="1" spc="-2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7E7E7E"/>
                </a:solidFill>
                <a:latin typeface="Arial"/>
                <a:cs typeface="Arial"/>
              </a:rPr>
              <a:t>you</a:t>
            </a:r>
            <a:r>
              <a:rPr sz="1100" i="1" spc="-3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100" i="1" spc="-25" dirty="0">
                <a:solidFill>
                  <a:srgbClr val="7E7E7E"/>
                </a:solidFill>
                <a:latin typeface="Arial"/>
                <a:cs typeface="Arial"/>
              </a:rPr>
              <a:t>may </a:t>
            </a:r>
            <a:r>
              <a:rPr sz="1100" i="1" dirty="0">
                <a:solidFill>
                  <a:srgbClr val="7E7E7E"/>
                </a:solidFill>
                <a:latin typeface="Arial"/>
                <a:cs typeface="Arial"/>
              </a:rPr>
              <a:t>have</a:t>
            </a:r>
            <a:r>
              <a:rPr sz="1100" i="1" spc="-3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100" i="1" spc="-10" dirty="0">
                <a:solidFill>
                  <a:srgbClr val="7E7E7E"/>
                </a:solidFill>
                <a:latin typeface="Arial"/>
                <a:cs typeface="Arial"/>
              </a:rPr>
              <a:t>hyperglycemia </a:t>
            </a:r>
            <a:r>
              <a:rPr sz="1100" i="1" dirty="0">
                <a:solidFill>
                  <a:srgbClr val="7E7E7E"/>
                </a:solidFill>
                <a:latin typeface="Arial"/>
                <a:cs typeface="Arial"/>
              </a:rPr>
              <a:t>without</a:t>
            </a:r>
            <a:r>
              <a:rPr sz="1100" i="1" spc="-4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100" i="1" spc="-10" dirty="0">
                <a:solidFill>
                  <a:srgbClr val="7E7E7E"/>
                </a:solidFill>
                <a:latin typeface="Arial"/>
                <a:cs typeface="Arial"/>
              </a:rPr>
              <a:t>obvious symptoms!</a:t>
            </a:r>
            <a:endParaRPr sz="1100">
              <a:latin typeface="Arial"/>
              <a:cs typeface="Arial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8867393" y="184404"/>
            <a:ext cx="3096260" cy="4967605"/>
            <a:chOff x="8867393" y="184404"/>
            <a:chExt cx="3096260" cy="4967605"/>
          </a:xfrm>
        </p:grpSpPr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867393" y="2203704"/>
              <a:ext cx="1029627" cy="2948305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959172" y="2295943"/>
              <a:ext cx="789981" cy="2707951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637775" y="1984248"/>
              <a:ext cx="1549907" cy="285445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728453" y="2076983"/>
              <a:ext cx="1311402" cy="2612443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589257" y="184404"/>
              <a:ext cx="374142" cy="373380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11716766" y="264667"/>
            <a:ext cx="11048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0" dirty="0">
                <a:solidFill>
                  <a:srgbClr val="FFC000"/>
                </a:solidFill>
                <a:latin typeface="Arial"/>
                <a:cs typeface="Arial"/>
              </a:rPr>
              <a:t>3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20" name="object 2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1079480" y="5801105"/>
            <a:ext cx="918209" cy="91973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142743"/>
            <a:ext cx="8322945" cy="13335"/>
          </a:xfrm>
          <a:custGeom>
            <a:avLst/>
            <a:gdLst/>
            <a:ahLst/>
            <a:cxnLst/>
            <a:rect l="l" t="t" r="r" b="b"/>
            <a:pathLst>
              <a:path w="8322945" h="13335">
                <a:moveTo>
                  <a:pt x="8322817" y="0"/>
                </a:moveTo>
                <a:lnTo>
                  <a:pt x="0" y="0"/>
                </a:lnTo>
                <a:lnTo>
                  <a:pt x="0" y="12953"/>
                </a:lnTo>
                <a:lnTo>
                  <a:pt x="8322817" y="12953"/>
                </a:lnTo>
                <a:lnTo>
                  <a:pt x="8322817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3529584"/>
            <a:ext cx="8658860" cy="13335"/>
          </a:xfrm>
          <a:custGeom>
            <a:avLst/>
            <a:gdLst/>
            <a:ahLst/>
            <a:cxnLst/>
            <a:rect l="l" t="t" r="r" b="b"/>
            <a:pathLst>
              <a:path w="8658860" h="13335">
                <a:moveTo>
                  <a:pt x="8658606" y="0"/>
                </a:moveTo>
                <a:lnTo>
                  <a:pt x="0" y="0"/>
                </a:lnTo>
                <a:lnTo>
                  <a:pt x="0" y="12953"/>
                </a:lnTo>
                <a:lnTo>
                  <a:pt x="8658606" y="12953"/>
                </a:lnTo>
                <a:lnTo>
                  <a:pt x="8658606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19202" y="6380988"/>
            <a:ext cx="236664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1050" i="1" baseline="27777" dirty="0">
                <a:solidFill>
                  <a:srgbClr val="A6A6A6"/>
                </a:solidFill>
                <a:latin typeface="Arial"/>
                <a:cs typeface="Arial"/>
              </a:rPr>
              <a:t>1</a:t>
            </a:r>
            <a:r>
              <a:rPr sz="1050" i="1" spc="150" baseline="27777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A6A6A6"/>
                </a:solidFill>
                <a:latin typeface="Arial"/>
                <a:cs typeface="Arial"/>
              </a:rPr>
              <a:t>CDC –</a:t>
            </a:r>
            <a:r>
              <a:rPr sz="1100" i="1" spc="-2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A6A6A6"/>
                </a:solidFill>
                <a:latin typeface="Arial"/>
                <a:cs typeface="Arial"/>
              </a:rPr>
              <a:t>2021</a:t>
            </a:r>
            <a:r>
              <a:rPr sz="1100" i="1" spc="-20" dirty="0">
                <a:solidFill>
                  <a:srgbClr val="A6A6A6"/>
                </a:solidFill>
                <a:latin typeface="Arial"/>
                <a:cs typeface="Arial"/>
              </a:rPr>
              <a:t> data</a:t>
            </a:r>
            <a:endParaRPr sz="1100">
              <a:latin typeface="Arial"/>
              <a:cs typeface="Arial"/>
            </a:endParaRPr>
          </a:p>
          <a:p>
            <a:pPr marL="38100">
              <a:lnSpc>
                <a:spcPct val="100000"/>
              </a:lnSpc>
            </a:pPr>
            <a:r>
              <a:rPr sz="1050" i="1" baseline="27777" dirty="0">
                <a:solidFill>
                  <a:srgbClr val="A6A6A6"/>
                </a:solidFill>
                <a:latin typeface="Arial"/>
                <a:cs typeface="Arial"/>
              </a:rPr>
              <a:t>2</a:t>
            </a:r>
            <a:r>
              <a:rPr sz="1050" i="1" spc="-30" baseline="27777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A6A6A6"/>
                </a:solidFill>
                <a:latin typeface="Arial"/>
                <a:cs typeface="Arial"/>
              </a:rPr>
              <a:t>The</a:t>
            </a:r>
            <a:r>
              <a:rPr sz="1100" i="1" spc="-3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A6A6A6"/>
                </a:solidFill>
                <a:latin typeface="Arial"/>
                <a:cs typeface="Arial"/>
              </a:rPr>
              <a:t>American</a:t>
            </a:r>
            <a:r>
              <a:rPr sz="1100" i="1" spc="-3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A6A6A6"/>
                </a:solidFill>
                <a:latin typeface="Arial"/>
                <a:cs typeface="Arial"/>
              </a:rPr>
              <a:t>Diabetes</a:t>
            </a:r>
            <a:r>
              <a:rPr sz="1100" i="1" spc="-3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100" i="1" spc="-10" dirty="0">
                <a:solidFill>
                  <a:srgbClr val="A6A6A6"/>
                </a:solidFill>
                <a:latin typeface="Arial"/>
                <a:cs typeface="Arial"/>
              </a:rPr>
              <a:t>Association</a:t>
            </a:r>
            <a:endParaRPr sz="110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891539" y="0"/>
            <a:ext cx="11300460" cy="4951095"/>
            <a:chOff x="891539" y="0"/>
            <a:chExt cx="11300460" cy="4951095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23225" y="0"/>
              <a:ext cx="4668774" cy="495071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91539" y="2392679"/>
              <a:ext cx="1133855" cy="91973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91539" y="2392679"/>
              <a:ext cx="814578" cy="919734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424180" y="327151"/>
            <a:ext cx="5695315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1" spc="-135" dirty="0">
                <a:solidFill>
                  <a:srgbClr val="15468F"/>
                </a:solidFill>
                <a:latin typeface="Arial"/>
                <a:cs typeface="Arial"/>
              </a:rPr>
              <a:t>More</a:t>
            </a:r>
            <a:r>
              <a:rPr sz="4000" b="1" spc="-280" dirty="0">
                <a:solidFill>
                  <a:srgbClr val="15468F"/>
                </a:solidFill>
                <a:latin typeface="Arial"/>
                <a:cs typeface="Arial"/>
              </a:rPr>
              <a:t> </a:t>
            </a:r>
            <a:r>
              <a:rPr sz="4000" b="1" spc="-135" dirty="0">
                <a:solidFill>
                  <a:srgbClr val="15468F"/>
                </a:solidFill>
                <a:latin typeface="Arial"/>
                <a:cs typeface="Arial"/>
              </a:rPr>
              <a:t>Facts</a:t>
            </a:r>
            <a:r>
              <a:rPr sz="4000" b="1" spc="-275" dirty="0">
                <a:solidFill>
                  <a:srgbClr val="15468F"/>
                </a:solidFill>
                <a:latin typeface="Arial"/>
                <a:cs typeface="Arial"/>
              </a:rPr>
              <a:t> </a:t>
            </a:r>
            <a:r>
              <a:rPr sz="4000" b="1" spc="-135" dirty="0">
                <a:solidFill>
                  <a:srgbClr val="15468F"/>
                </a:solidFill>
                <a:latin typeface="Arial"/>
                <a:cs typeface="Arial"/>
              </a:rPr>
              <a:t>(for</a:t>
            </a:r>
            <a:r>
              <a:rPr sz="4000" b="1" spc="-265" dirty="0">
                <a:solidFill>
                  <a:srgbClr val="15468F"/>
                </a:solidFill>
                <a:latin typeface="Arial"/>
                <a:cs typeface="Arial"/>
              </a:rPr>
              <a:t> </a:t>
            </a:r>
            <a:r>
              <a:rPr sz="4000" b="1" spc="-114" dirty="0">
                <a:solidFill>
                  <a:srgbClr val="15468F"/>
                </a:solidFill>
                <a:latin typeface="Arial"/>
                <a:cs typeface="Arial"/>
              </a:rPr>
              <a:t>the</a:t>
            </a:r>
            <a:r>
              <a:rPr sz="4000" b="1" spc="-270" dirty="0">
                <a:solidFill>
                  <a:srgbClr val="15468F"/>
                </a:solidFill>
                <a:latin typeface="Arial"/>
                <a:cs typeface="Arial"/>
              </a:rPr>
              <a:t> </a:t>
            </a:r>
            <a:r>
              <a:rPr sz="4000" b="1" spc="-80" dirty="0">
                <a:solidFill>
                  <a:srgbClr val="15468F"/>
                </a:solidFill>
                <a:latin typeface="Arial"/>
                <a:cs typeface="Arial"/>
              </a:rPr>
              <a:t>USA):</a:t>
            </a:r>
            <a:endParaRPr sz="4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17830" y="1020571"/>
            <a:ext cx="1609090" cy="1031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600" spc="-345" dirty="0">
                <a:solidFill>
                  <a:srgbClr val="FFC000"/>
                </a:solidFill>
                <a:latin typeface="Arial Black"/>
                <a:cs typeface="Arial Black"/>
              </a:rPr>
              <a:t>&gt;80</a:t>
            </a:r>
            <a:endParaRPr sz="6600">
              <a:latin typeface="Arial Black"/>
              <a:cs typeface="Arial Black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975611" y="1048765"/>
            <a:ext cx="584200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400" spc="-50" dirty="0">
                <a:solidFill>
                  <a:srgbClr val="FFC000"/>
                </a:solidFill>
                <a:latin typeface="Arial Black"/>
                <a:cs typeface="Arial Black"/>
              </a:rPr>
              <a:t>%</a:t>
            </a:r>
            <a:endParaRPr sz="4400">
              <a:latin typeface="Arial Black"/>
              <a:cs typeface="Arial Black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644648" y="1153413"/>
            <a:ext cx="4422140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of</a:t>
            </a:r>
            <a:r>
              <a:rPr sz="2800" spc="-6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the</a:t>
            </a:r>
            <a:r>
              <a:rPr sz="2800" spc="-6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98</a:t>
            </a:r>
            <a:r>
              <a:rPr sz="2800" spc="-6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million</a:t>
            </a:r>
            <a:r>
              <a:rPr sz="2800" spc="-5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people</a:t>
            </a:r>
            <a:r>
              <a:rPr sz="2800" spc="-4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spc="-20" dirty="0">
                <a:solidFill>
                  <a:srgbClr val="404040"/>
                </a:solidFill>
                <a:latin typeface="Arial"/>
                <a:cs typeface="Arial"/>
              </a:rPr>
              <a:t>with</a:t>
            </a:r>
            <a:endParaRPr sz="28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644648" y="1537969"/>
            <a:ext cx="446087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Hyperglycemia</a:t>
            </a:r>
            <a:r>
              <a:rPr sz="2800" spc="-10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don’t</a:t>
            </a:r>
            <a:r>
              <a:rPr sz="2800" spc="-10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know</a:t>
            </a:r>
            <a:r>
              <a:rPr sz="2800" spc="-11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spc="-25" dirty="0">
                <a:solidFill>
                  <a:srgbClr val="404040"/>
                </a:solidFill>
                <a:latin typeface="Arial"/>
                <a:cs typeface="Arial"/>
              </a:rPr>
              <a:t>it</a:t>
            </a:r>
            <a:endParaRPr sz="28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081519" y="1550161"/>
            <a:ext cx="157480" cy="3098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850" spc="-50" dirty="0">
                <a:solidFill>
                  <a:srgbClr val="404040"/>
                </a:solidFill>
                <a:latin typeface="Arial"/>
                <a:cs typeface="Arial"/>
              </a:rPr>
              <a:t>1</a:t>
            </a:r>
            <a:endParaRPr sz="18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553965" y="2255012"/>
            <a:ext cx="2065655" cy="4216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600" dirty="0">
                <a:solidFill>
                  <a:srgbClr val="404040"/>
                </a:solidFill>
                <a:latin typeface="Arial"/>
                <a:cs typeface="Arial"/>
              </a:rPr>
              <a:t>of</a:t>
            </a:r>
            <a:r>
              <a:rPr sz="2600" spc="-6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404040"/>
                </a:solidFill>
                <a:latin typeface="Arial"/>
                <a:cs typeface="Arial"/>
              </a:rPr>
              <a:t>people</a:t>
            </a:r>
            <a:r>
              <a:rPr sz="2600" spc="-3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00" spc="-20" dirty="0">
                <a:solidFill>
                  <a:srgbClr val="404040"/>
                </a:solidFill>
                <a:latin typeface="Arial"/>
                <a:cs typeface="Arial"/>
              </a:rPr>
              <a:t>with</a:t>
            </a:r>
            <a:endParaRPr sz="26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547870" y="2599436"/>
            <a:ext cx="2412365" cy="4216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600" spc="-10" dirty="0">
                <a:solidFill>
                  <a:srgbClr val="404040"/>
                </a:solidFill>
                <a:latin typeface="Arial"/>
                <a:cs typeface="Arial"/>
              </a:rPr>
              <a:t>Type</a:t>
            </a:r>
            <a:r>
              <a:rPr sz="2600" spc="-9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404040"/>
                </a:solidFill>
                <a:latin typeface="Arial"/>
                <a:cs typeface="Arial"/>
              </a:rPr>
              <a:t>2</a:t>
            </a:r>
            <a:r>
              <a:rPr sz="2600" spc="-9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00" spc="-10" dirty="0">
                <a:solidFill>
                  <a:srgbClr val="404040"/>
                </a:solidFill>
                <a:latin typeface="Arial"/>
                <a:cs typeface="Arial"/>
              </a:rPr>
              <a:t>Diabetes</a:t>
            </a:r>
            <a:endParaRPr sz="26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791711" y="2944622"/>
            <a:ext cx="3194050" cy="4216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2600" dirty="0">
                <a:solidFill>
                  <a:srgbClr val="404040"/>
                </a:solidFill>
                <a:latin typeface="Arial"/>
                <a:cs typeface="Arial"/>
              </a:rPr>
              <a:t>are</a:t>
            </a:r>
            <a:r>
              <a:rPr sz="2600" spc="-4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404040"/>
                </a:solidFill>
                <a:latin typeface="Arial"/>
                <a:cs typeface="Arial"/>
              </a:rPr>
              <a:t>yet</a:t>
            </a:r>
            <a:r>
              <a:rPr sz="2600" spc="-3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00" spc="-10" dirty="0">
                <a:solidFill>
                  <a:srgbClr val="404040"/>
                </a:solidFill>
                <a:latin typeface="Arial"/>
                <a:cs typeface="Arial"/>
              </a:rPr>
              <a:t>undiagnosed</a:t>
            </a:r>
            <a:r>
              <a:rPr sz="2550" spc="-15" baseline="26143" dirty="0">
                <a:solidFill>
                  <a:srgbClr val="404040"/>
                </a:solidFill>
                <a:latin typeface="Arial"/>
                <a:cs typeface="Arial"/>
              </a:rPr>
              <a:t>1</a:t>
            </a:r>
            <a:endParaRPr sz="2550" baseline="26143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168651" y="2039620"/>
            <a:ext cx="1576070" cy="1488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600" spc="-525" dirty="0">
                <a:solidFill>
                  <a:srgbClr val="15468F"/>
                </a:solidFill>
                <a:latin typeface="Arial Black"/>
                <a:cs typeface="Arial Black"/>
              </a:rPr>
              <a:t>20</a:t>
            </a:r>
            <a:endParaRPr sz="9600">
              <a:latin typeface="Arial Black"/>
              <a:cs typeface="Arial Black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668521" y="2080005"/>
            <a:ext cx="838835" cy="10013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400" spc="-50" dirty="0">
                <a:solidFill>
                  <a:srgbClr val="15468F"/>
                </a:solidFill>
                <a:latin typeface="Arial Black"/>
                <a:cs typeface="Arial Black"/>
              </a:rPr>
              <a:t>%</a:t>
            </a:r>
            <a:endParaRPr sz="6400">
              <a:latin typeface="Arial Black"/>
              <a:cs typeface="Arial Black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96111" y="4692903"/>
            <a:ext cx="4441190" cy="1263650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38100" marR="30480">
              <a:lnSpc>
                <a:spcPts val="3190"/>
              </a:lnSpc>
              <a:spcBef>
                <a:spcPts val="350"/>
              </a:spcBef>
            </a:pPr>
            <a:r>
              <a:rPr sz="2800" b="1" dirty="0">
                <a:solidFill>
                  <a:srgbClr val="404040"/>
                </a:solidFill>
                <a:latin typeface="Arial"/>
                <a:cs typeface="Arial"/>
              </a:rPr>
              <a:t>38.4</a:t>
            </a:r>
            <a:r>
              <a:rPr sz="2800" b="1" spc="-5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404040"/>
                </a:solidFill>
                <a:latin typeface="Arial"/>
                <a:cs typeface="Arial"/>
              </a:rPr>
              <a:t>million</a:t>
            </a:r>
            <a:r>
              <a:rPr sz="2800" b="1" spc="-19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404040"/>
                </a:solidFill>
                <a:latin typeface="Arial"/>
                <a:cs typeface="Arial"/>
              </a:rPr>
              <a:t>Americans </a:t>
            </a: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have</a:t>
            </a:r>
            <a:r>
              <a:rPr sz="2800" spc="-6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diabetes</a:t>
            </a:r>
            <a:r>
              <a:rPr sz="2800" spc="-5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–</a:t>
            </a:r>
            <a:r>
              <a:rPr sz="2800" spc="-7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and</a:t>
            </a:r>
            <a:r>
              <a:rPr sz="2800" spc="-5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b="1" spc="-25" dirty="0">
                <a:solidFill>
                  <a:srgbClr val="404040"/>
                </a:solidFill>
                <a:latin typeface="Arial"/>
                <a:cs typeface="Arial"/>
              </a:rPr>
              <a:t>1.1 </a:t>
            </a:r>
            <a:r>
              <a:rPr sz="2800" b="1" dirty="0">
                <a:solidFill>
                  <a:srgbClr val="404040"/>
                </a:solidFill>
                <a:latin typeface="Arial"/>
                <a:cs typeface="Arial"/>
              </a:rPr>
              <a:t>million</a:t>
            </a:r>
            <a:r>
              <a:rPr sz="2800" b="1" spc="-7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(12.1%)</a:t>
            </a:r>
            <a:r>
              <a:rPr sz="2800" spc="-4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in</a:t>
            </a:r>
            <a:r>
              <a:rPr sz="2800" spc="-5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404040"/>
                </a:solidFill>
                <a:latin typeface="Arial"/>
                <a:cs typeface="Arial"/>
              </a:rPr>
              <a:t>Georgia</a:t>
            </a:r>
            <a:r>
              <a:rPr sz="2775" spc="-15" baseline="25525" dirty="0">
                <a:solidFill>
                  <a:srgbClr val="404040"/>
                </a:solidFill>
                <a:latin typeface="Arial"/>
                <a:cs typeface="Arial"/>
              </a:rPr>
              <a:t>2</a:t>
            </a:r>
            <a:endParaRPr sz="2775" baseline="25525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12545" y="3568192"/>
            <a:ext cx="276796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200" spc="-620" dirty="0">
                <a:solidFill>
                  <a:srgbClr val="FFC000"/>
                </a:solidFill>
                <a:latin typeface="Arial Black"/>
                <a:cs typeface="Arial Black"/>
              </a:rPr>
              <a:t>11</a:t>
            </a:r>
            <a:r>
              <a:rPr sz="7200" spc="-625" dirty="0">
                <a:solidFill>
                  <a:srgbClr val="FFC000"/>
                </a:solidFill>
                <a:latin typeface="Arial Black"/>
                <a:cs typeface="Arial Black"/>
              </a:rPr>
              <a:t>.</a:t>
            </a:r>
            <a:r>
              <a:rPr sz="7200" spc="-620" dirty="0">
                <a:solidFill>
                  <a:srgbClr val="FFC000"/>
                </a:solidFill>
                <a:latin typeface="Arial Black"/>
                <a:cs typeface="Arial Black"/>
              </a:rPr>
              <a:t>6</a:t>
            </a:r>
            <a:r>
              <a:rPr sz="7200" spc="-15" dirty="0">
                <a:solidFill>
                  <a:srgbClr val="FFC000"/>
                </a:solidFill>
                <a:latin typeface="Arial Black"/>
                <a:cs typeface="Arial Black"/>
              </a:rPr>
              <a:t>%</a:t>
            </a:r>
            <a:endParaRPr sz="7200">
              <a:latin typeface="Arial Black"/>
              <a:cs typeface="Arial Black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4240529" y="3721608"/>
            <a:ext cx="7951470" cy="904875"/>
            <a:chOff x="4240529" y="3721608"/>
            <a:chExt cx="7951470" cy="904875"/>
          </a:xfrm>
        </p:grpSpPr>
        <p:pic>
          <p:nvPicPr>
            <p:cNvPr id="23" name="object 2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17491" y="3721608"/>
              <a:ext cx="7869936" cy="553212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723637" y="3809238"/>
              <a:ext cx="7468361" cy="589788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317491" y="3884676"/>
              <a:ext cx="7869936" cy="638429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240529" y="3957828"/>
              <a:ext cx="7946898" cy="668274"/>
            </a:xfrm>
            <a:prstGeom prst="rect">
              <a:avLst/>
            </a:prstGeom>
          </p:spPr>
        </p:pic>
      </p:grpSp>
      <p:sp>
        <p:nvSpPr>
          <p:cNvPr id="27" name="object 27"/>
          <p:cNvSpPr txBox="1"/>
          <p:nvPr/>
        </p:nvSpPr>
        <p:spPr>
          <a:xfrm>
            <a:off x="6012179" y="4703572"/>
            <a:ext cx="3546475" cy="1263650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 marR="5080">
              <a:lnSpc>
                <a:spcPts val="3190"/>
              </a:lnSpc>
              <a:spcBef>
                <a:spcPts val="350"/>
              </a:spcBef>
            </a:pP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At</a:t>
            </a:r>
            <a:r>
              <a:rPr sz="2800" spc="-6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current</a:t>
            </a:r>
            <a:r>
              <a:rPr sz="2800" spc="-4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trends,</a:t>
            </a:r>
            <a:r>
              <a:rPr sz="2800" spc="-5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spc="-20" dirty="0">
                <a:solidFill>
                  <a:srgbClr val="404040"/>
                </a:solidFill>
                <a:latin typeface="Arial"/>
                <a:cs typeface="Arial"/>
              </a:rPr>
              <a:t>over </a:t>
            </a:r>
            <a:r>
              <a:rPr sz="2800" b="1" dirty="0">
                <a:solidFill>
                  <a:srgbClr val="404040"/>
                </a:solidFill>
                <a:latin typeface="Arial"/>
                <a:cs typeface="Arial"/>
              </a:rPr>
              <a:t>100</a:t>
            </a:r>
            <a:r>
              <a:rPr sz="2800" b="1" spc="-4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404040"/>
                </a:solidFill>
                <a:latin typeface="Arial"/>
                <a:cs typeface="Arial"/>
              </a:rPr>
              <a:t>million</a:t>
            </a:r>
            <a:r>
              <a:rPr sz="2800" b="1" spc="-5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will</a:t>
            </a:r>
            <a:r>
              <a:rPr sz="2800" spc="-3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spc="-20" dirty="0">
                <a:solidFill>
                  <a:srgbClr val="404040"/>
                </a:solidFill>
                <a:latin typeface="Arial"/>
                <a:cs typeface="Arial"/>
              </a:rPr>
              <a:t>have </a:t>
            </a: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diabetes</a:t>
            </a:r>
            <a:r>
              <a:rPr sz="2800" spc="-5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by</a:t>
            </a:r>
            <a:r>
              <a:rPr sz="2800" spc="-4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404040"/>
                </a:solidFill>
                <a:latin typeface="Arial"/>
                <a:cs typeface="Arial"/>
              </a:rPr>
              <a:t>2050!</a:t>
            </a:r>
            <a:endParaRPr sz="2800">
              <a:latin typeface="Arial"/>
              <a:cs typeface="Arial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509016" y="4779264"/>
            <a:ext cx="11683365" cy="2078989"/>
            <a:chOff x="509016" y="4779264"/>
            <a:chExt cx="11683365" cy="2078989"/>
          </a:xfrm>
        </p:grpSpPr>
        <p:sp>
          <p:nvSpPr>
            <p:cNvPr id="29" name="object 29"/>
            <p:cNvSpPr/>
            <p:nvPr/>
          </p:nvSpPr>
          <p:spPr>
            <a:xfrm>
              <a:off x="5549645" y="4779264"/>
              <a:ext cx="0" cy="1143635"/>
            </a:xfrm>
            <a:custGeom>
              <a:avLst/>
              <a:gdLst/>
              <a:ahLst/>
              <a:cxnLst/>
              <a:rect l="l" t="t" r="r" b="b"/>
              <a:pathLst>
                <a:path h="1143635">
                  <a:moveTo>
                    <a:pt x="0" y="0"/>
                  </a:moveTo>
                  <a:lnTo>
                    <a:pt x="0" y="1143203"/>
                  </a:lnTo>
                </a:path>
              </a:pathLst>
            </a:custGeom>
            <a:ln w="6096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09016" y="5011674"/>
              <a:ext cx="11682984" cy="1846292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509016" y="6284214"/>
              <a:ext cx="11683365" cy="574040"/>
            </a:xfrm>
            <a:custGeom>
              <a:avLst/>
              <a:gdLst/>
              <a:ahLst/>
              <a:cxnLst/>
              <a:rect l="l" t="t" r="r" b="b"/>
              <a:pathLst>
                <a:path w="11683365" h="574040">
                  <a:moveTo>
                    <a:pt x="11682984" y="0"/>
                  </a:moveTo>
                  <a:lnTo>
                    <a:pt x="11573560" y="24520"/>
                  </a:lnTo>
                  <a:lnTo>
                    <a:pt x="11497402" y="40475"/>
                  </a:lnTo>
                  <a:lnTo>
                    <a:pt x="11418737" y="56121"/>
                  </a:lnTo>
                  <a:lnTo>
                    <a:pt x="11337618" y="71461"/>
                  </a:lnTo>
                  <a:lnTo>
                    <a:pt x="11254094" y="86497"/>
                  </a:lnTo>
                  <a:lnTo>
                    <a:pt x="11168219" y="101233"/>
                  </a:lnTo>
                  <a:lnTo>
                    <a:pt x="11080043" y="115671"/>
                  </a:lnTo>
                  <a:lnTo>
                    <a:pt x="10989618" y="129815"/>
                  </a:lnTo>
                  <a:lnTo>
                    <a:pt x="10896996" y="143667"/>
                  </a:lnTo>
                  <a:lnTo>
                    <a:pt x="10802228" y="157231"/>
                  </a:lnTo>
                  <a:lnTo>
                    <a:pt x="10705365" y="170509"/>
                  </a:lnTo>
                  <a:lnTo>
                    <a:pt x="10606461" y="183505"/>
                  </a:lnTo>
                  <a:lnTo>
                    <a:pt x="10505565" y="196221"/>
                  </a:lnTo>
                  <a:lnTo>
                    <a:pt x="10402729" y="208661"/>
                  </a:lnTo>
                  <a:lnTo>
                    <a:pt x="10244952" y="226809"/>
                  </a:lnTo>
                  <a:lnTo>
                    <a:pt x="10083101" y="244352"/>
                  </a:lnTo>
                  <a:lnTo>
                    <a:pt x="9917350" y="261300"/>
                  </a:lnTo>
                  <a:lnTo>
                    <a:pt x="9747874" y="277662"/>
                  </a:lnTo>
                  <a:lnTo>
                    <a:pt x="9574846" y="293450"/>
                  </a:lnTo>
                  <a:lnTo>
                    <a:pt x="9398440" y="308674"/>
                  </a:lnTo>
                  <a:lnTo>
                    <a:pt x="9218830" y="323342"/>
                  </a:lnTo>
                  <a:lnTo>
                    <a:pt x="8974668" y="342056"/>
                  </a:lnTo>
                  <a:lnTo>
                    <a:pt x="8725533" y="359825"/>
                  </a:lnTo>
                  <a:lnTo>
                    <a:pt x="8471836" y="376674"/>
                  </a:lnTo>
                  <a:lnTo>
                    <a:pt x="8213992" y="392628"/>
                  </a:lnTo>
                  <a:lnTo>
                    <a:pt x="7952411" y="407710"/>
                  </a:lnTo>
                  <a:lnTo>
                    <a:pt x="7620811" y="425372"/>
                  </a:lnTo>
                  <a:lnTo>
                    <a:pt x="7284823" y="441757"/>
                  </a:lnTo>
                  <a:lnTo>
                    <a:pt x="6945255" y="456910"/>
                  </a:lnTo>
                  <a:lnTo>
                    <a:pt x="6602911" y="470880"/>
                  </a:lnTo>
                  <a:lnTo>
                    <a:pt x="6189569" y="486146"/>
                  </a:lnTo>
                  <a:lnTo>
                    <a:pt x="5774783" y="499855"/>
                  </a:lnTo>
                  <a:lnTo>
                    <a:pt x="5290899" y="513990"/>
                  </a:lnTo>
                  <a:lnTo>
                    <a:pt x="4740639" y="527850"/>
                  </a:lnTo>
                  <a:lnTo>
                    <a:pt x="4196475" y="539447"/>
                  </a:lnTo>
                  <a:lnTo>
                    <a:pt x="3595687" y="550026"/>
                  </a:lnTo>
                  <a:lnTo>
                    <a:pt x="2884395" y="559795"/>
                  </a:lnTo>
                  <a:lnTo>
                    <a:pt x="2087464" y="567500"/>
                  </a:lnTo>
                  <a:lnTo>
                    <a:pt x="1191534" y="572433"/>
                  </a:lnTo>
                  <a:lnTo>
                    <a:pt x="0" y="573493"/>
                  </a:lnTo>
                  <a:lnTo>
                    <a:pt x="11682984" y="573493"/>
                  </a:lnTo>
                  <a:lnTo>
                    <a:pt x="11682984" y="0"/>
                  </a:lnTo>
                  <a:close/>
                </a:path>
              </a:pathLst>
            </a:custGeom>
            <a:solidFill>
              <a:srgbClr val="FFFFFF">
                <a:alpha val="4588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077956" y="5803392"/>
              <a:ext cx="918209" cy="919734"/>
            </a:xfrm>
            <a:prstGeom prst="rect">
              <a:avLst/>
            </a:prstGeom>
          </p:spPr>
        </p:pic>
      </p:grpSp>
      <p:sp>
        <p:nvSpPr>
          <p:cNvPr id="33" name="object 33"/>
          <p:cNvSpPr txBox="1"/>
          <p:nvPr/>
        </p:nvSpPr>
        <p:spPr>
          <a:xfrm>
            <a:off x="11725656" y="255778"/>
            <a:ext cx="11048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0" dirty="0">
                <a:solidFill>
                  <a:srgbClr val="FFC000"/>
                </a:solidFill>
                <a:latin typeface="Arial"/>
                <a:cs typeface="Arial"/>
              </a:rPr>
              <a:t>4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063161" y="5661472"/>
              <a:ext cx="851786" cy="81038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2192000" cy="685799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24180" y="691134"/>
            <a:ext cx="1726564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125" dirty="0">
                <a:solidFill>
                  <a:srgbClr val="FFFFFF"/>
                </a:solidFill>
              </a:rPr>
              <a:t>Facts:</a:t>
            </a:r>
            <a:endParaRPr sz="4800"/>
          </a:p>
        </p:txBody>
      </p:sp>
      <p:grpSp>
        <p:nvGrpSpPr>
          <p:cNvPr id="7" name="object 7"/>
          <p:cNvGrpSpPr/>
          <p:nvPr/>
        </p:nvGrpSpPr>
        <p:grpSpPr>
          <a:xfrm>
            <a:off x="509016" y="5011673"/>
            <a:ext cx="11683365" cy="1846580"/>
            <a:chOff x="509016" y="5011673"/>
            <a:chExt cx="11683365" cy="1846580"/>
          </a:xfrm>
        </p:grpSpPr>
        <p:sp>
          <p:nvSpPr>
            <p:cNvPr id="8" name="object 8"/>
            <p:cNvSpPr/>
            <p:nvPr/>
          </p:nvSpPr>
          <p:spPr>
            <a:xfrm>
              <a:off x="509016" y="5011673"/>
              <a:ext cx="11683365" cy="1846580"/>
            </a:xfrm>
            <a:custGeom>
              <a:avLst/>
              <a:gdLst/>
              <a:ahLst/>
              <a:cxnLst/>
              <a:rect l="l" t="t" r="r" b="b"/>
              <a:pathLst>
                <a:path w="11683365" h="1846579">
                  <a:moveTo>
                    <a:pt x="11682984" y="0"/>
                  </a:moveTo>
                  <a:lnTo>
                    <a:pt x="11647159" y="26553"/>
                  </a:lnTo>
                  <a:lnTo>
                    <a:pt x="11610683" y="52853"/>
                  </a:lnTo>
                  <a:lnTo>
                    <a:pt x="11573560" y="78900"/>
                  </a:lnTo>
                  <a:lnTo>
                    <a:pt x="11535797" y="104696"/>
                  </a:lnTo>
                  <a:lnTo>
                    <a:pt x="11497402" y="130242"/>
                  </a:lnTo>
                  <a:lnTo>
                    <a:pt x="11458380" y="155538"/>
                  </a:lnTo>
                  <a:lnTo>
                    <a:pt x="11418737" y="180587"/>
                  </a:lnTo>
                  <a:lnTo>
                    <a:pt x="11378481" y="205390"/>
                  </a:lnTo>
                  <a:lnTo>
                    <a:pt x="11337618" y="229947"/>
                  </a:lnTo>
                  <a:lnTo>
                    <a:pt x="11296153" y="254260"/>
                  </a:lnTo>
                  <a:lnTo>
                    <a:pt x="11254094" y="278330"/>
                  </a:lnTo>
                  <a:lnTo>
                    <a:pt x="11211447" y="302158"/>
                  </a:lnTo>
                  <a:lnTo>
                    <a:pt x="11168219" y="325746"/>
                  </a:lnTo>
                  <a:lnTo>
                    <a:pt x="11124415" y="349094"/>
                  </a:lnTo>
                  <a:lnTo>
                    <a:pt x="11080043" y="372205"/>
                  </a:lnTo>
                  <a:lnTo>
                    <a:pt x="11035108" y="395078"/>
                  </a:lnTo>
                  <a:lnTo>
                    <a:pt x="10989618" y="417716"/>
                  </a:lnTo>
                  <a:lnTo>
                    <a:pt x="10943578" y="440119"/>
                  </a:lnTo>
                  <a:lnTo>
                    <a:pt x="10896996" y="462289"/>
                  </a:lnTo>
                  <a:lnTo>
                    <a:pt x="10849877" y="484227"/>
                  </a:lnTo>
                  <a:lnTo>
                    <a:pt x="10802228" y="505934"/>
                  </a:lnTo>
                  <a:lnTo>
                    <a:pt x="10754055" y="527412"/>
                  </a:lnTo>
                  <a:lnTo>
                    <a:pt x="10705365" y="548661"/>
                  </a:lnTo>
                  <a:lnTo>
                    <a:pt x="10656165" y="569683"/>
                  </a:lnTo>
                  <a:lnTo>
                    <a:pt x="10606461" y="590479"/>
                  </a:lnTo>
                  <a:lnTo>
                    <a:pt x="10556258" y="611050"/>
                  </a:lnTo>
                  <a:lnTo>
                    <a:pt x="10505565" y="631397"/>
                  </a:lnTo>
                  <a:lnTo>
                    <a:pt x="10454386" y="651522"/>
                  </a:lnTo>
                  <a:lnTo>
                    <a:pt x="10402729" y="671426"/>
                  </a:lnTo>
                  <a:lnTo>
                    <a:pt x="10350600" y="691109"/>
                  </a:lnTo>
                  <a:lnTo>
                    <a:pt x="10298006" y="710574"/>
                  </a:lnTo>
                  <a:lnTo>
                    <a:pt x="10244952" y="729822"/>
                  </a:lnTo>
                  <a:lnTo>
                    <a:pt x="10191446" y="748853"/>
                  </a:lnTo>
                  <a:lnTo>
                    <a:pt x="10137493" y="767669"/>
                  </a:lnTo>
                  <a:lnTo>
                    <a:pt x="10083101" y="786271"/>
                  </a:lnTo>
                  <a:lnTo>
                    <a:pt x="10028276" y="804660"/>
                  </a:lnTo>
                  <a:lnTo>
                    <a:pt x="9973023" y="822837"/>
                  </a:lnTo>
                  <a:lnTo>
                    <a:pt x="9917350" y="840804"/>
                  </a:lnTo>
                  <a:lnTo>
                    <a:pt x="9861264" y="858563"/>
                  </a:lnTo>
                  <a:lnTo>
                    <a:pt x="9804769" y="876113"/>
                  </a:lnTo>
                  <a:lnTo>
                    <a:pt x="9747874" y="893456"/>
                  </a:lnTo>
                  <a:lnTo>
                    <a:pt x="9690584" y="910594"/>
                  </a:lnTo>
                  <a:lnTo>
                    <a:pt x="9632906" y="927528"/>
                  </a:lnTo>
                  <a:lnTo>
                    <a:pt x="9574846" y="944258"/>
                  </a:lnTo>
                  <a:lnTo>
                    <a:pt x="9516410" y="960787"/>
                  </a:lnTo>
                  <a:lnTo>
                    <a:pt x="9457606" y="977115"/>
                  </a:lnTo>
                  <a:lnTo>
                    <a:pt x="9398440" y="993243"/>
                  </a:lnTo>
                  <a:lnTo>
                    <a:pt x="9338917" y="1009174"/>
                  </a:lnTo>
                  <a:lnTo>
                    <a:pt x="9279045" y="1024907"/>
                  </a:lnTo>
                  <a:lnTo>
                    <a:pt x="9218830" y="1040444"/>
                  </a:lnTo>
                  <a:lnTo>
                    <a:pt x="9158279" y="1055787"/>
                  </a:lnTo>
                  <a:lnTo>
                    <a:pt x="9097397" y="1070936"/>
                  </a:lnTo>
                  <a:lnTo>
                    <a:pt x="9036191" y="1085893"/>
                  </a:lnTo>
                  <a:lnTo>
                    <a:pt x="8974668" y="1100659"/>
                  </a:lnTo>
                  <a:lnTo>
                    <a:pt x="8912835" y="1115235"/>
                  </a:lnTo>
                  <a:lnTo>
                    <a:pt x="8788260" y="1143822"/>
                  </a:lnTo>
                  <a:lnTo>
                    <a:pt x="8662520" y="1171665"/>
                  </a:lnTo>
                  <a:lnTo>
                    <a:pt x="8535666" y="1198773"/>
                  </a:lnTo>
                  <a:lnTo>
                    <a:pt x="8407748" y="1225155"/>
                  </a:lnTo>
                  <a:lnTo>
                    <a:pt x="8278819" y="1250821"/>
                  </a:lnTo>
                  <a:lnTo>
                    <a:pt x="8148931" y="1275781"/>
                  </a:lnTo>
                  <a:lnTo>
                    <a:pt x="8018134" y="1300044"/>
                  </a:lnTo>
                  <a:lnTo>
                    <a:pt x="7886481" y="1323621"/>
                  </a:lnTo>
                  <a:lnTo>
                    <a:pt x="7754022" y="1346520"/>
                  </a:lnTo>
                  <a:lnTo>
                    <a:pt x="7620811" y="1368752"/>
                  </a:lnTo>
                  <a:lnTo>
                    <a:pt x="7486897" y="1390325"/>
                  </a:lnTo>
                  <a:lnTo>
                    <a:pt x="7352333" y="1411251"/>
                  </a:lnTo>
                  <a:lnTo>
                    <a:pt x="7217170" y="1431538"/>
                  </a:lnTo>
                  <a:lnTo>
                    <a:pt x="7081460" y="1451196"/>
                  </a:lnTo>
                  <a:lnTo>
                    <a:pt x="6945255" y="1470234"/>
                  </a:lnTo>
                  <a:lnTo>
                    <a:pt x="6808605" y="1488663"/>
                  </a:lnTo>
                  <a:lnTo>
                    <a:pt x="6671563" y="1506492"/>
                  </a:lnTo>
                  <a:lnTo>
                    <a:pt x="6534180" y="1523731"/>
                  </a:lnTo>
                  <a:lnTo>
                    <a:pt x="6396507" y="1540389"/>
                  </a:lnTo>
                  <a:lnTo>
                    <a:pt x="6258597" y="1556475"/>
                  </a:lnTo>
                  <a:lnTo>
                    <a:pt x="6120501" y="1572001"/>
                  </a:lnTo>
                  <a:lnTo>
                    <a:pt x="5982269" y="1586975"/>
                  </a:lnTo>
                  <a:lnTo>
                    <a:pt x="5843955" y="1601406"/>
                  </a:lnTo>
                  <a:lnTo>
                    <a:pt x="5705610" y="1615305"/>
                  </a:lnTo>
                  <a:lnTo>
                    <a:pt x="5567284" y="1628682"/>
                  </a:lnTo>
                  <a:lnTo>
                    <a:pt x="5359946" y="1647787"/>
                  </a:lnTo>
                  <a:lnTo>
                    <a:pt x="5152943" y="1665771"/>
                  </a:lnTo>
                  <a:lnTo>
                    <a:pt x="4946449" y="1682665"/>
                  </a:lnTo>
                  <a:lnTo>
                    <a:pt x="4740639" y="1698503"/>
                  </a:lnTo>
                  <a:lnTo>
                    <a:pt x="4535686" y="1713316"/>
                  </a:lnTo>
                  <a:lnTo>
                    <a:pt x="4331764" y="1727138"/>
                  </a:lnTo>
                  <a:lnTo>
                    <a:pt x="4129047" y="1740001"/>
                  </a:lnTo>
                  <a:lnTo>
                    <a:pt x="3927710" y="1751937"/>
                  </a:lnTo>
                  <a:lnTo>
                    <a:pt x="3727927" y="1762980"/>
                  </a:lnTo>
                  <a:lnTo>
                    <a:pt x="3464266" y="1776369"/>
                  </a:lnTo>
                  <a:lnTo>
                    <a:pt x="3204089" y="1788304"/>
                  </a:lnTo>
                  <a:lnTo>
                    <a:pt x="2947808" y="1798863"/>
                  </a:lnTo>
                  <a:lnTo>
                    <a:pt x="2695836" y="1808122"/>
                  </a:lnTo>
                  <a:lnTo>
                    <a:pt x="2448585" y="1816159"/>
                  </a:lnTo>
                  <a:lnTo>
                    <a:pt x="2146789" y="1824604"/>
                  </a:lnTo>
                  <a:lnTo>
                    <a:pt x="1853821" y="1831411"/>
                  </a:lnTo>
                  <a:lnTo>
                    <a:pt x="1515045" y="1837630"/>
                  </a:lnTo>
                  <a:lnTo>
                    <a:pt x="1191534" y="1841967"/>
                  </a:lnTo>
                  <a:lnTo>
                    <a:pt x="835253" y="1844998"/>
                  </a:lnTo>
                  <a:lnTo>
                    <a:pt x="458672" y="1846292"/>
                  </a:lnTo>
                  <a:lnTo>
                    <a:pt x="0" y="1845386"/>
                  </a:lnTo>
                  <a:lnTo>
                    <a:pt x="11682984" y="1845386"/>
                  </a:lnTo>
                  <a:lnTo>
                    <a:pt x="11682984" y="0"/>
                  </a:lnTo>
                  <a:close/>
                </a:path>
              </a:pathLst>
            </a:custGeom>
            <a:solidFill>
              <a:srgbClr val="FFFFFF">
                <a:alpha val="3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09016" y="6284213"/>
              <a:ext cx="11683365" cy="574040"/>
            </a:xfrm>
            <a:custGeom>
              <a:avLst/>
              <a:gdLst/>
              <a:ahLst/>
              <a:cxnLst/>
              <a:rect l="l" t="t" r="r" b="b"/>
              <a:pathLst>
                <a:path w="11683365" h="574040">
                  <a:moveTo>
                    <a:pt x="11682984" y="0"/>
                  </a:moveTo>
                  <a:lnTo>
                    <a:pt x="11573560" y="24520"/>
                  </a:lnTo>
                  <a:lnTo>
                    <a:pt x="11497402" y="40475"/>
                  </a:lnTo>
                  <a:lnTo>
                    <a:pt x="11418737" y="56121"/>
                  </a:lnTo>
                  <a:lnTo>
                    <a:pt x="11337618" y="71461"/>
                  </a:lnTo>
                  <a:lnTo>
                    <a:pt x="11254094" y="86497"/>
                  </a:lnTo>
                  <a:lnTo>
                    <a:pt x="11168219" y="101233"/>
                  </a:lnTo>
                  <a:lnTo>
                    <a:pt x="11080043" y="115671"/>
                  </a:lnTo>
                  <a:lnTo>
                    <a:pt x="10989618" y="129815"/>
                  </a:lnTo>
                  <a:lnTo>
                    <a:pt x="10896996" y="143667"/>
                  </a:lnTo>
                  <a:lnTo>
                    <a:pt x="10802228" y="157231"/>
                  </a:lnTo>
                  <a:lnTo>
                    <a:pt x="10705365" y="170509"/>
                  </a:lnTo>
                  <a:lnTo>
                    <a:pt x="10606461" y="183505"/>
                  </a:lnTo>
                  <a:lnTo>
                    <a:pt x="10505565" y="196221"/>
                  </a:lnTo>
                  <a:lnTo>
                    <a:pt x="10402729" y="208661"/>
                  </a:lnTo>
                  <a:lnTo>
                    <a:pt x="10244952" y="226809"/>
                  </a:lnTo>
                  <a:lnTo>
                    <a:pt x="10083101" y="244352"/>
                  </a:lnTo>
                  <a:lnTo>
                    <a:pt x="9917350" y="261300"/>
                  </a:lnTo>
                  <a:lnTo>
                    <a:pt x="9747874" y="277662"/>
                  </a:lnTo>
                  <a:lnTo>
                    <a:pt x="9574846" y="293450"/>
                  </a:lnTo>
                  <a:lnTo>
                    <a:pt x="9398440" y="308674"/>
                  </a:lnTo>
                  <a:lnTo>
                    <a:pt x="9218830" y="323342"/>
                  </a:lnTo>
                  <a:lnTo>
                    <a:pt x="8974668" y="342056"/>
                  </a:lnTo>
                  <a:lnTo>
                    <a:pt x="8725533" y="359825"/>
                  </a:lnTo>
                  <a:lnTo>
                    <a:pt x="8471836" y="376674"/>
                  </a:lnTo>
                  <a:lnTo>
                    <a:pt x="8213992" y="392628"/>
                  </a:lnTo>
                  <a:lnTo>
                    <a:pt x="7952411" y="407710"/>
                  </a:lnTo>
                  <a:lnTo>
                    <a:pt x="7620811" y="425372"/>
                  </a:lnTo>
                  <a:lnTo>
                    <a:pt x="7284823" y="441757"/>
                  </a:lnTo>
                  <a:lnTo>
                    <a:pt x="6945255" y="456910"/>
                  </a:lnTo>
                  <a:lnTo>
                    <a:pt x="6602911" y="470880"/>
                  </a:lnTo>
                  <a:lnTo>
                    <a:pt x="6189569" y="486146"/>
                  </a:lnTo>
                  <a:lnTo>
                    <a:pt x="5774783" y="499855"/>
                  </a:lnTo>
                  <a:lnTo>
                    <a:pt x="5290899" y="513990"/>
                  </a:lnTo>
                  <a:lnTo>
                    <a:pt x="4740639" y="527850"/>
                  </a:lnTo>
                  <a:lnTo>
                    <a:pt x="4196475" y="539447"/>
                  </a:lnTo>
                  <a:lnTo>
                    <a:pt x="3595687" y="550026"/>
                  </a:lnTo>
                  <a:lnTo>
                    <a:pt x="2884395" y="559795"/>
                  </a:lnTo>
                  <a:lnTo>
                    <a:pt x="2087464" y="567500"/>
                  </a:lnTo>
                  <a:lnTo>
                    <a:pt x="1191534" y="572433"/>
                  </a:lnTo>
                  <a:lnTo>
                    <a:pt x="0" y="573493"/>
                  </a:lnTo>
                  <a:lnTo>
                    <a:pt x="11682984" y="573493"/>
                  </a:lnTo>
                  <a:lnTo>
                    <a:pt x="11682984" y="0"/>
                  </a:lnTo>
                  <a:close/>
                </a:path>
              </a:pathLst>
            </a:custGeom>
            <a:solidFill>
              <a:srgbClr val="000000">
                <a:alpha val="2313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011682" y="1705507"/>
            <a:ext cx="8685530" cy="3943350"/>
          </a:xfrm>
          <a:prstGeom prst="rect">
            <a:avLst/>
          </a:prstGeom>
        </p:spPr>
        <p:txBody>
          <a:bodyPr vert="horz" wrap="square" lIns="0" tIns="1238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75"/>
              </a:spcBef>
            </a:pPr>
            <a:r>
              <a:rPr sz="3600" b="1" dirty="0">
                <a:solidFill>
                  <a:srgbClr val="FFC000"/>
                </a:solidFill>
                <a:latin typeface="Arial"/>
                <a:cs typeface="Arial"/>
              </a:rPr>
              <a:t>According</a:t>
            </a:r>
            <a:r>
              <a:rPr sz="3600" b="1" spc="-25" dirty="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FFC000"/>
                </a:solidFill>
                <a:latin typeface="Arial"/>
                <a:cs typeface="Arial"/>
              </a:rPr>
              <a:t>to</a:t>
            </a:r>
            <a:r>
              <a:rPr sz="3600" b="1" spc="-15" dirty="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FFC000"/>
                </a:solidFill>
                <a:latin typeface="Arial"/>
                <a:cs typeface="Arial"/>
              </a:rPr>
              <a:t>the</a:t>
            </a:r>
            <a:r>
              <a:rPr sz="3600" b="1" spc="-10" dirty="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sz="3600" b="1" spc="-20" dirty="0">
                <a:solidFill>
                  <a:srgbClr val="FFC000"/>
                </a:solidFill>
                <a:latin typeface="Arial"/>
                <a:cs typeface="Arial"/>
              </a:rPr>
              <a:t>CDC…</a:t>
            </a:r>
            <a:endParaRPr sz="3600">
              <a:latin typeface="Arial"/>
              <a:cs typeface="Arial"/>
            </a:endParaRPr>
          </a:p>
          <a:p>
            <a:pPr marL="12700" marR="2073910">
              <a:lnSpc>
                <a:spcPts val="3020"/>
              </a:lnSpc>
              <a:spcBef>
                <a:spcPts val="1070"/>
              </a:spcBef>
              <a:tabLst>
                <a:tab pos="1816100" algn="l"/>
              </a:tabLst>
            </a:pP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Diabetes</a:t>
            </a:r>
            <a:r>
              <a:rPr sz="28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28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28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#1</a:t>
            </a:r>
            <a:r>
              <a:rPr sz="28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cause</a:t>
            </a:r>
            <a:r>
              <a:rPr sz="28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28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kidney</a:t>
            </a:r>
            <a:r>
              <a:rPr sz="28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Arial"/>
                <a:cs typeface="Arial"/>
              </a:rPr>
              <a:t>failure,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lower</a:t>
            </a:r>
            <a:r>
              <a:rPr sz="28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limb</a:t>
            </a:r>
            <a:r>
              <a:rPr sz="28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amputations,</a:t>
            </a:r>
            <a:r>
              <a:rPr sz="28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8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adult</a:t>
            </a:r>
            <a:r>
              <a:rPr sz="28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Arial"/>
                <a:cs typeface="Arial"/>
              </a:rPr>
              <a:t>onset blindness.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	It</a:t>
            </a:r>
            <a:r>
              <a:rPr sz="28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can</a:t>
            </a:r>
            <a:r>
              <a:rPr sz="28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also</a:t>
            </a:r>
            <a:r>
              <a:rPr sz="28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cause</a:t>
            </a:r>
            <a:r>
              <a:rPr sz="28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Arial"/>
                <a:cs typeface="Arial"/>
              </a:rPr>
              <a:t>heart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disease,</a:t>
            </a:r>
            <a:r>
              <a:rPr sz="28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impotence,</a:t>
            </a:r>
            <a:r>
              <a:rPr sz="28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8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Arial"/>
                <a:cs typeface="Arial"/>
              </a:rPr>
              <a:t>stroke.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60"/>
              </a:spcBef>
            </a:pPr>
            <a:endParaRPr sz="2800">
              <a:latin typeface="Arial"/>
              <a:cs typeface="Arial"/>
            </a:endParaRPr>
          </a:p>
          <a:p>
            <a:pPr marL="795020" marR="5080">
              <a:lnSpc>
                <a:spcPts val="3020"/>
              </a:lnSpc>
            </a:pP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Other</a:t>
            </a:r>
            <a:r>
              <a:rPr sz="28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conditions</a:t>
            </a:r>
            <a:r>
              <a:rPr sz="28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closely</a:t>
            </a:r>
            <a:r>
              <a:rPr sz="28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linked</a:t>
            </a:r>
            <a:r>
              <a:rPr sz="28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28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diabetes</a:t>
            </a:r>
            <a:r>
              <a:rPr sz="28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Arial"/>
                <a:cs typeface="Arial"/>
              </a:rPr>
              <a:t>include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Alzheimer’s</a:t>
            </a:r>
            <a:r>
              <a:rPr sz="28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disease,</a:t>
            </a:r>
            <a:r>
              <a:rPr sz="28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polycystic</a:t>
            </a:r>
            <a:r>
              <a:rPr sz="28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ovary</a:t>
            </a:r>
            <a:r>
              <a:rPr sz="28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Arial"/>
                <a:cs typeface="Arial"/>
              </a:rPr>
              <a:t>syndrome,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8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Cushing’s</a:t>
            </a:r>
            <a:r>
              <a:rPr sz="28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Arial"/>
                <a:cs typeface="Arial"/>
              </a:rPr>
              <a:t>syndrome.</a:t>
            </a:r>
            <a:endParaRPr sz="280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8007095" y="184404"/>
            <a:ext cx="3956685" cy="2808605"/>
            <a:chOff x="8007095" y="184404"/>
            <a:chExt cx="3956685" cy="2808605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007095" y="801623"/>
              <a:ext cx="3492245" cy="219124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589257" y="184404"/>
              <a:ext cx="374142" cy="373380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11716766" y="264667"/>
            <a:ext cx="11048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0" dirty="0">
                <a:solidFill>
                  <a:srgbClr val="FFC000"/>
                </a:solidFill>
                <a:latin typeface="Arial"/>
                <a:cs typeface="Arial"/>
              </a:rPr>
              <a:t>5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15" name="object 1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074907" y="5798820"/>
            <a:ext cx="918209" cy="91973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72946" y="2630423"/>
            <a:ext cx="4186554" cy="2795905"/>
            <a:chOff x="1472946" y="2630423"/>
            <a:chExt cx="4186554" cy="279590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72946" y="2630423"/>
              <a:ext cx="4186428" cy="279577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472946" y="2757677"/>
              <a:ext cx="4186554" cy="579120"/>
            </a:xfrm>
            <a:custGeom>
              <a:avLst/>
              <a:gdLst/>
              <a:ahLst/>
              <a:cxnLst/>
              <a:rect l="l" t="t" r="r" b="b"/>
              <a:pathLst>
                <a:path w="4186554" h="579120">
                  <a:moveTo>
                    <a:pt x="4186428" y="0"/>
                  </a:moveTo>
                  <a:lnTo>
                    <a:pt x="0" y="0"/>
                  </a:lnTo>
                  <a:lnTo>
                    <a:pt x="0" y="154050"/>
                  </a:lnTo>
                  <a:lnTo>
                    <a:pt x="2093214" y="579119"/>
                  </a:lnTo>
                  <a:lnTo>
                    <a:pt x="4186428" y="154050"/>
                  </a:lnTo>
                  <a:lnTo>
                    <a:pt x="4186428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87752" y="4428616"/>
              <a:ext cx="245363" cy="177673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865693" y="4485894"/>
              <a:ext cx="868680" cy="504825"/>
            </a:xfrm>
            <a:custGeom>
              <a:avLst/>
              <a:gdLst/>
              <a:ahLst/>
              <a:cxnLst/>
              <a:rect l="l" t="t" r="r" b="b"/>
              <a:pathLst>
                <a:path w="868680" h="504825">
                  <a:moveTo>
                    <a:pt x="722439" y="0"/>
                  </a:moveTo>
                  <a:lnTo>
                    <a:pt x="385127" y="195960"/>
                  </a:lnTo>
                  <a:lnTo>
                    <a:pt x="344622" y="223339"/>
                  </a:lnTo>
                  <a:lnTo>
                    <a:pt x="288127" y="270795"/>
                  </a:lnTo>
                  <a:lnTo>
                    <a:pt x="236715" y="311873"/>
                  </a:lnTo>
                  <a:lnTo>
                    <a:pt x="183293" y="353220"/>
                  </a:lnTo>
                  <a:lnTo>
                    <a:pt x="132586" y="391650"/>
                  </a:lnTo>
                  <a:lnTo>
                    <a:pt x="44005" y="457580"/>
                  </a:lnTo>
                  <a:lnTo>
                    <a:pt x="7556" y="478408"/>
                  </a:lnTo>
                  <a:lnTo>
                    <a:pt x="1849" y="483411"/>
                  </a:lnTo>
                  <a:lnTo>
                    <a:pt x="26670" y="504539"/>
                  </a:lnTo>
                  <a:lnTo>
                    <a:pt x="36603" y="503467"/>
                  </a:lnTo>
                  <a:lnTo>
                    <a:pt x="45275" y="500252"/>
                  </a:lnTo>
                  <a:lnTo>
                    <a:pt x="81724" y="479297"/>
                  </a:lnTo>
                  <a:lnTo>
                    <a:pt x="171972" y="437701"/>
                  </a:lnTo>
                  <a:lnTo>
                    <a:pt x="226345" y="413146"/>
                  </a:lnTo>
                  <a:lnTo>
                    <a:pt x="286707" y="386336"/>
                  </a:lnTo>
                  <a:lnTo>
                    <a:pt x="349365" y="359122"/>
                  </a:lnTo>
                  <a:lnTo>
                    <a:pt x="410623" y="333357"/>
                  </a:lnTo>
                  <a:lnTo>
                    <a:pt x="483850" y="304041"/>
                  </a:lnTo>
                  <a:lnTo>
                    <a:pt x="500316" y="296640"/>
                  </a:lnTo>
                  <a:lnTo>
                    <a:pt x="516116" y="288714"/>
                  </a:lnTo>
                  <a:lnTo>
                    <a:pt x="531177" y="280288"/>
                  </a:lnTo>
                  <a:lnTo>
                    <a:pt x="868362" y="83946"/>
                  </a:lnTo>
                  <a:lnTo>
                    <a:pt x="722439" y="0"/>
                  </a:lnTo>
                  <a:close/>
                </a:path>
              </a:pathLst>
            </a:custGeom>
            <a:solidFill>
              <a:srgbClr val="F3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59913" y="4539488"/>
              <a:ext cx="281781" cy="163575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911096" y="4570475"/>
              <a:ext cx="822960" cy="452120"/>
            </a:xfrm>
            <a:custGeom>
              <a:avLst/>
              <a:gdLst/>
              <a:ahLst/>
              <a:cxnLst/>
              <a:rect l="l" t="t" r="r" b="b"/>
              <a:pathLst>
                <a:path w="822960" h="452120">
                  <a:moveTo>
                    <a:pt x="822960" y="0"/>
                  </a:moveTo>
                  <a:lnTo>
                    <a:pt x="485775" y="196215"/>
                  </a:lnTo>
                  <a:lnTo>
                    <a:pt x="438501" y="219914"/>
                  </a:lnTo>
                  <a:lnTo>
                    <a:pt x="365311" y="249236"/>
                  </a:lnTo>
                  <a:lnTo>
                    <a:pt x="304034" y="274956"/>
                  </a:lnTo>
                  <a:lnTo>
                    <a:pt x="241369" y="302132"/>
                  </a:lnTo>
                  <a:lnTo>
                    <a:pt x="181006" y="328914"/>
                  </a:lnTo>
                  <a:lnTo>
                    <a:pt x="126632" y="353451"/>
                  </a:lnTo>
                  <a:lnTo>
                    <a:pt x="36321" y="395097"/>
                  </a:lnTo>
                  <a:lnTo>
                    <a:pt x="0" y="415925"/>
                  </a:lnTo>
                  <a:lnTo>
                    <a:pt x="0" y="451866"/>
                  </a:lnTo>
                  <a:lnTo>
                    <a:pt x="36321" y="430530"/>
                  </a:lnTo>
                  <a:lnTo>
                    <a:pt x="81934" y="409459"/>
                  </a:lnTo>
                  <a:lnTo>
                    <a:pt x="126632" y="389100"/>
                  </a:lnTo>
                  <a:lnTo>
                    <a:pt x="181006" y="364648"/>
                  </a:lnTo>
                  <a:lnTo>
                    <a:pt x="241369" y="337946"/>
                  </a:lnTo>
                  <a:lnTo>
                    <a:pt x="304034" y="310836"/>
                  </a:lnTo>
                  <a:lnTo>
                    <a:pt x="365311" y="285161"/>
                  </a:lnTo>
                  <a:lnTo>
                    <a:pt x="421513" y="262763"/>
                  </a:lnTo>
                  <a:lnTo>
                    <a:pt x="438501" y="255623"/>
                  </a:lnTo>
                  <a:lnTo>
                    <a:pt x="454929" y="248126"/>
                  </a:lnTo>
                  <a:lnTo>
                    <a:pt x="470715" y="240295"/>
                  </a:lnTo>
                  <a:lnTo>
                    <a:pt x="485775" y="232156"/>
                  </a:lnTo>
                  <a:lnTo>
                    <a:pt x="822579" y="35941"/>
                  </a:lnTo>
                  <a:lnTo>
                    <a:pt x="822960" y="0"/>
                  </a:lnTo>
                  <a:close/>
                </a:path>
              </a:pathLst>
            </a:custGeom>
            <a:solidFill>
              <a:srgbClr val="ECEB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96490" y="4598669"/>
              <a:ext cx="149351" cy="8610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25117" y="4943855"/>
              <a:ext cx="120268" cy="101266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996440" y="3531238"/>
              <a:ext cx="784860" cy="1017269"/>
            </a:xfrm>
            <a:custGeom>
              <a:avLst/>
              <a:gdLst/>
              <a:ahLst/>
              <a:cxnLst/>
              <a:rect l="l" t="t" r="r" b="b"/>
              <a:pathLst>
                <a:path w="784860" h="1017270">
                  <a:moveTo>
                    <a:pt x="739735" y="0"/>
                  </a:moveTo>
                  <a:lnTo>
                    <a:pt x="71374" y="383536"/>
                  </a:lnTo>
                  <a:lnTo>
                    <a:pt x="20923" y="437923"/>
                  </a:lnTo>
                  <a:lnTo>
                    <a:pt x="5615" y="473511"/>
                  </a:lnTo>
                  <a:lnTo>
                    <a:pt x="0" y="509266"/>
                  </a:lnTo>
                  <a:lnTo>
                    <a:pt x="1524" y="965323"/>
                  </a:lnTo>
                  <a:lnTo>
                    <a:pt x="7151" y="994806"/>
                  </a:lnTo>
                  <a:lnTo>
                    <a:pt x="22542" y="1012408"/>
                  </a:lnTo>
                  <a:lnTo>
                    <a:pt x="45458" y="1017008"/>
                  </a:lnTo>
                  <a:lnTo>
                    <a:pt x="73660" y="1007487"/>
                  </a:lnTo>
                  <a:lnTo>
                    <a:pt x="713486" y="633472"/>
                  </a:lnTo>
                  <a:lnTo>
                    <a:pt x="763936" y="579084"/>
                  </a:lnTo>
                  <a:lnTo>
                    <a:pt x="779244" y="543496"/>
                  </a:lnTo>
                  <a:lnTo>
                    <a:pt x="784860" y="507742"/>
                  </a:lnTo>
                  <a:lnTo>
                    <a:pt x="784098" y="51685"/>
                  </a:lnTo>
                  <a:lnTo>
                    <a:pt x="778041" y="22201"/>
                  </a:lnTo>
                  <a:lnTo>
                    <a:pt x="762508" y="4599"/>
                  </a:lnTo>
                  <a:lnTo>
                    <a:pt x="739735" y="0"/>
                  </a:lnTo>
                  <a:close/>
                </a:path>
              </a:pathLst>
            </a:custGeom>
            <a:solidFill>
              <a:srgbClr val="D311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799082" y="3415823"/>
              <a:ext cx="960119" cy="1127760"/>
            </a:xfrm>
            <a:custGeom>
              <a:avLst/>
              <a:gdLst/>
              <a:ahLst/>
              <a:cxnLst/>
              <a:rect l="l" t="t" r="r" b="b"/>
              <a:pathLst>
                <a:path w="960119" h="1127760">
                  <a:moveTo>
                    <a:pt x="740664" y="0"/>
                  </a:moveTo>
                  <a:lnTo>
                    <a:pt x="71501" y="383889"/>
                  </a:lnTo>
                  <a:lnTo>
                    <a:pt x="20939" y="437594"/>
                  </a:lnTo>
                  <a:lnTo>
                    <a:pt x="5617" y="473061"/>
                  </a:lnTo>
                  <a:lnTo>
                    <a:pt x="0" y="508730"/>
                  </a:lnTo>
                  <a:lnTo>
                    <a:pt x="1524" y="965422"/>
                  </a:lnTo>
                  <a:lnTo>
                    <a:pt x="13739" y="1004820"/>
                  </a:lnTo>
                  <a:lnTo>
                    <a:pt x="218948" y="1127220"/>
                  </a:lnTo>
                  <a:lnTo>
                    <a:pt x="210389" y="1120044"/>
                  </a:lnTo>
                  <a:lnTo>
                    <a:pt x="203819" y="1109821"/>
                  </a:lnTo>
                  <a:lnTo>
                    <a:pt x="199606" y="1096645"/>
                  </a:lnTo>
                  <a:lnTo>
                    <a:pt x="198120" y="1080611"/>
                  </a:lnTo>
                  <a:lnTo>
                    <a:pt x="196596" y="624681"/>
                  </a:lnTo>
                  <a:lnTo>
                    <a:pt x="202231" y="588926"/>
                  </a:lnTo>
                  <a:lnTo>
                    <a:pt x="217582" y="553339"/>
                  </a:lnTo>
                  <a:lnTo>
                    <a:pt x="240315" y="521989"/>
                  </a:lnTo>
                  <a:lnTo>
                    <a:pt x="909447" y="125063"/>
                  </a:lnTo>
                  <a:lnTo>
                    <a:pt x="937593" y="115458"/>
                  </a:lnTo>
                  <a:lnTo>
                    <a:pt x="949684" y="116187"/>
                  </a:lnTo>
                  <a:lnTo>
                    <a:pt x="960120" y="120618"/>
                  </a:lnTo>
                  <a:lnTo>
                    <a:pt x="763524" y="4667"/>
                  </a:lnTo>
                  <a:lnTo>
                    <a:pt x="752963" y="642"/>
                  </a:lnTo>
                  <a:lnTo>
                    <a:pt x="740664" y="0"/>
                  </a:lnTo>
                  <a:close/>
                </a:path>
              </a:pathLst>
            </a:custGeom>
            <a:solidFill>
              <a:srgbClr val="F536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917858" y="3486911"/>
              <a:ext cx="746760" cy="991235"/>
            </a:xfrm>
            <a:custGeom>
              <a:avLst/>
              <a:gdLst/>
              <a:ahLst/>
              <a:cxnLst/>
              <a:rect l="l" t="t" r="r" b="b"/>
              <a:pathLst>
                <a:path w="746760" h="991235">
                  <a:moveTo>
                    <a:pt x="746601" y="0"/>
                  </a:moveTo>
                  <a:lnTo>
                    <a:pt x="739870" y="0"/>
                  </a:lnTo>
                  <a:lnTo>
                    <a:pt x="732377" y="2286"/>
                  </a:lnTo>
                  <a:lnTo>
                    <a:pt x="726809" y="4385"/>
                  </a:lnTo>
                  <a:lnTo>
                    <a:pt x="721074" y="7175"/>
                  </a:lnTo>
                  <a:lnTo>
                    <a:pt x="715053" y="10537"/>
                  </a:lnTo>
                  <a:lnTo>
                    <a:pt x="708628" y="14351"/>
                  </a:lnTo>
                  <a:lnTo>
                    <a:pt x="565499" y="95504"/>
                  </a:lnTo>
                  <a:lnTo>
                    <a:pt x="134207" y="345313"/>
                  </a:lnTo>
                  <a:lnTo>
                    <a:pt x="119213" y="353802"/>
                  </a:lnTo>
                  <a:lnTo>
                    <a:pt x="104457" y="362362"/>
                  </a:lnTo>
                  <a:lnTo>
                    <a:pt x="60920" y="389522"/>
                  </a:lnTo>
                  <a:lnTo>
                    <a:pt x="26130" y="428117"/>
                  </a:lnTo>
                  <a:lnTo>
                    <a:pt x="5324" y="474587"/>
                  </a:lnTo>
                  <a:lnTo>
                    <a:pt x="0" y="508111"/>
                  </a:lnTo>
                  <a:lnTo>
                    <a:pt x="95" y="556768"/>
                  </a:lnTo>
                  <a:lnTo>
                    <a:pt x="2254" y="790702"/>
                  </a:lnTo>
                  <a:lnTo>
                    <a:pt x="2825" y="839860"/>
                  </a:lnTo>
                  <a:lnTo>
                    <a:pt x="3397" y="884316"/>
                  </a:lnTo>
                  <a:lnTo>
                    <a:pt x="3964" y="923236"/>
                  </a:lnTo>
                  <a:lnTo>
                    <a:pt x="4527" y="956310"/>
                  </a:lnTo>
                  <a:lnTo>
                    <a:pt x="4564" y="964251"/>
                  </a:lnTo>
                  <a:lnTo>
                    <a:pt x="4730" y="971073"/>
                  </a:lnTo>
                  <a:lnTo>
                    <a:pt x="5183" y="977467"/>
                  </a:lnTo>
                  <a:lnTo>
                    <a:pt x="6064" y="983361"/>
                  </a:lnTo>
                  <a:lnTo>
                    <a:pt x="8223" y="990854"/>
                  </a:lnTo>
                  <a:lnTo>
                    <a:pt x="6826" y="983361"/>
                  </a:lnTo>
                  <a:lnTo>
                    <a:pt x="5946" y="977467"/>
                  </a:lnTo>
                  <a:lnTo>
                    <a:pt x="5499" y="971073"/>
                  </a:lnTo>
                  <a:lnTo>
                    <a:pt x="5333" y="964251"/>
                  </a:lnTo>
                  <a:lnTo>
                    <a:pt x="5302" y="956310"/>
                  </a:lnTo>
                  <a:lnTo>
                    <a:pt x="5750" y="923557"/>
                  </a:lnTo>
                  <a:lnTo>
                    <a:pt x="6063" y="884316"/>
                  </a:lnTo>
                  <a:lnTo>
                    <a:pt x="6373" y="839860"/>
                  </a:lnTo>
                  <a:lnTo>
                    <a:pt x="6826" y="790702"/>
                  </a:lnTo>
                  <a:lnTo>
                    <a:pt x="6875" y="703474"/>
                  </a:lnTo>
                  <a:lnTo>
                    <a:pt x="6990" y="656431"/>
                  </a:lnTo>
                  <a:lnTo>
                    <a:pt x="7216" y="607444"/>
                  </a:lnTo>
                  <a:lnTo>
                    <a:pt x="7588" y="556768"/>
                  </a:lnTo>
                  <a:lnTo>
                    <a:pt x="7548" y="499754"/>
                  </a:lnTo>
                  <a:lnTo>
                    <a:pt x="17494" y="461137"/>
                  </a:lnTo>
                  <a:lnTo>
                    <a:pt x="42388" y="418629"/>
                  </a:lnTo>
                  <a:lnTo>
                    <a:pt x="79089" y="386715"/>
                  </a:lnTo>
                  <a:lnTo>
                    <a:pt x="137890" y="352171"/>
                  </a:lnTo>
                  <a:lnTo>
                    <a:pt x="709263" y="14986"/>
                  </a:lnTo>
                  <a:lnTo>
                    <a:pt x="739870" y="762"/>
                  </a:lnTo>
                  <a:lnTo>
                    <a:pt x="746601" y="0"/>
                  </a:lnTo>
                  <a:close/>
                </a:path>
              </a:pathLst>
            </a:custGeom>
            <a:solidFill>
              <a:srgbClr val="B327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011807" y="3518344"/>
              <a:ext cx="584200" cy="758190"/>
            </a:xfrm>
            <a:custGeom>
              <a:avLst/>
              <a:gdLst/>
              <a:ahLst/>
              <a:cxnLst/>
              <a:rect l="l" t="t" r="r" b="b"/>
              <a:pathLst>
                <a:path w="584200" h="758189">
                  <a:moveTo>
                    <a:pt x="103568" y="323583"/>
                  </a:moveTo>
                  <a:lnTo>
                    <a:pt x="53594" y="286956"/>
                  </a:lnTo>
                  <a:lnTo>
                    <a:pt x="31559" y="281343"/>
                  </a:lnTo>
                  <a:lnTo>
                    <a:pt x="19761" y="282752"/>
                  </a:lnTo>
                  <a:lnTo>
                    <a:pt x="9525" y="286956"/>
                  </a:lnTo>
                  <a:lnTo>
                    <a:pt x="2374" y="292912"/>
                  </a:lnTo>
                  <a:lnTo>
                    <a:pt x="0" y="299834"/>
                  </a:lnTo>
                  <a:lnTo>
                    <a:pt x="2374" y="306730"/>
                  </a:lnTo>
                  <a:lnTo>
                    <a:pt x="9525" y="312610"/>
                  </a:lnTo>
                  <a:lnTo>
                    <a:pt x="50546" y="336740"/>
                  </a:lnTo>
                  <a:lnTo>
                    <a:pt x="60782" y="340537"/>
                  </a:lnTo>
                  <a:lnTo>
                    <a:pt x="72580" y="341795"/>
                  </a:lnTo>
                  <a:lnTo>
                    <a:pt x="84366" y="340537"/>
                  </a:lnTo>
                  <a:lnTo>
                    <a:pt x="94615" y="336740"/>
                  </a:lnTo>
                  <a:lnTo>
                    <a:pt x="101320" y="330466"/>
                  </a:lnTo>
                  <a:lnTo>
                    <a:pt x="103568" y="323583"/>
                  </a:lnTo>
                  <a:close/>
                </a:path>
                <a:path w="584200" h="758189">
                  <a:moveTo>
                    <a:pt x="559943" y="415353"/>
                  </a:moveTo>
                  <a:lnTo>
                    <a:pt x="553085" y="362635"/>
                  </a:lnTo>
                  <a:lnTo>
                    <a:pt x="534441" y="322618"/>
                  </a:lnTo>
                  <a:lnTo>
                    <a:pt x="505739" y="296316"/>
                  </a:lnTo>
                  <a:lnTo>
                    <a:pt x="468718" y="284759"/>
                  </a:lnTo>
                  <a:lnTo>
                    <a:pt x="425119" y="288963"/>
                  </a:lnTo>
                  <a:lnTo>
                    <a:pt x="376682" y="309943"/>
                  </a:lnTo>
                  <a:lnTo>
                    <a:pt x="339953" y="335661"/>
                  </a:lnTo>
                  <a:lnTo>
                    <a:pt x="305739" y="367919"/>
                  </a:lnTo>
                  <a:lnTo>
                    <a:pt x="274764" y="405447"/>
                  </a:lnTo>
                  <a:lnTo>
                    <a:pt x="247802" y="446976"/>
                  </a:lnTo>
                  <a:lnTo>
                    <a:pt x="225590" y="491223"/>
                  </a:lnTo>
                  <a:lnTo>
                    <a:pt x="208864" y="536905"/>
                  </a:lnTo>
                  <a:lnTo>
                    <a:pt x="198399" y="582739"/>
                  </a:lnTo>
                  <a:lnTo>
                    <a:pt x="194945" y="627443"/>
                  </a:lnTo>
                  <a:lnTo>
                    <a:pt x="201472" y="680173"/>
                  </a:lnTo>
                  <a:lnTo>
                    <a:pt x="219900" y="720191"/>
                  </a:lnTo>
                  <a:lnTo>
                    <a:pt x="248475" y="746493"/>
                  </a:lnTo>
                  <a:lnTo>
                    <a:pt x="285419" y="758050"/>
                  </a:lnTo>
                  <a:lnTo>
                    <a:pt x="328993" y="753846"/>
                  </a:lnTo>
                  <a:lnTo>
                    <a:pt x="377444" y="732853"/>
                  </a:lnTo>
                  <a:lnTo>
                    <a:pt x="414375" y="707148"/>
                  </a:lnTo>
                  <a:lnTo>
                    <a:pt x="448703" y="674890"/>
                  </a:lnTo>
                  <a:lnTo>
                    <a:pt x="479717" y="637362"/>
                  </a:lnTo>
                  <a:lnTo>
                    <a:pt x="506691" y="595820"/>
                  </a:lnTo>
                  <a:lnTo>
                    <a:pt x="528916" y="551586"/>
                  </a:lnTo>
                  <a:lnTo>
                    <a:pt x="545668" y="505904"/>
                  </a:lnTo>
                  <a:lnTo>
                    <a:pt x="556247" y="460070"/>
                  </a:lnTo>
                  <a:lnTo>
                    <a:pt x="559943" y="415353"/>
                  </a:lnTo>
                  <a:close/>
                </a:path>
                <a:path w="584200" h="758189">
                  <a:moveTo>
                    <a:pt x="584200" y="42875"/>
                  </a:moveTo>
                  <a:lnTo>
                    <a:pt x="533654" y="5143"/>
                  </a:lnTo>
                  <a:lnTo>
                    <a:pt x="511619" y="0"/>
                  </a:lnTo>
                  <a:lnTo>
                    <a:pt x="499821" y="1295"/>
                  </a:lnTo>
                  <a:lnTo>
                    <a:pt x="489585" y="5143"/>
                  </a:lnTo>
                  <a:lnTo>
                    <a:pt x="482866" y="11455"/>
                  </a:lnTo>
                  <a:lnTo>
                    <a:pt x="480631" y="18491"/>
                  </a:lnTo>
                  <a:lnTo>
                    <a:pt x="482866" y="25514"/>
                  </a:lnTo>
                  <a:lnTo>
                    <a:pt x="489585" y="31826"/>
                  </a:lnTo>
                  <a:lnTo>
                    <a:pt x="530606" y="56210"/>
                  </a:lnTo>
                  <a:lnTo>
                    <a:pt x="540842" y="60058"/>
                  </a:lnTo>
                  <a:lnTo>
                    <a:pt x="552640" y="61353"/>
                  </a:lnTo>
                  <a:lnTo>
                    <a:pt x="564426" y="60058"/>
                  </a:lnTo>
                  <a:lnTo>
                    <a:pt x="574675" y="56210"/>
                  </a:lnTo>
                  <a:lnTo>
                    <a:pt x="581812" y="49898"/>
                  </a:lnTo>
                  <a:lnTo>
                    <a:pt x="584200" y="4287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268474" y="3874769"/>
              <a:ext cx="254000" cy="344805"/>
            </a:xfrm>
            <a:custGeom>
              <a:avLst/>
              <a:gdLst/>
              <a:ahLst/>
              <a:cxnLst/>
              <a:rect l="l" t="t" r="r" b="b"/>
              <a:pathLst>
                <a:path w="254000" h="344804">
                  <a:moveTo>
                    <a:pt x="169544" y="0"/>
                  </a:moveTo>
                  <a:lnTo>
                    <a:pt x="83184" y="49529"/>
                  </a:lnTo>
                  <a:lnTo>
                    <a:pt x="84200" y="147065"/>
                  </a:lnTo>
                  <a:lnTo>
                    <a:pt x="0" y="196214"/>
                  </a:lnTo>
                  <a:lnTo>
                    <a:pt x="634" y="295274"/>
                  </a:lnTo>
                  <a:lnTo>
                    <a:pt x="84200" y="246506"/>
                  </a:lnTo>
                  <a:lnTo>
                    <a:pt x="84962" y="344423"/>
                  </a:lnTo>
                  <a:lnTo>
                    <a:pt x="170560" y="293877"/>
                  </a:lnTo>
                  <a:lnTo>
                    <a:pt x="169544" y="196976"/>
                  </a:lnTo>
                  <a:lnTo>
                    <a:pt x="253745" y="148208"/>
                  </a:lnTo>
                  <a:lnTo>
                    <a:pt x="253745" y="48132"/>
                  </a:lnTo>
                  <a:lnTo>
                    <a:pt x="169544" y="96900"/>
                  </a:lnTo>
                  <a:lnTo>
                    <a:pt x="169544" y="0"/>
                  </a:lnTo>
                  <a:close/>
                </a:path>
              </a:pathLst>
            </a:custGeom>
            <a:solidFill>
              <a:srgbClr val="D311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146554" y="3514677"/>
              <a:ext cx="265938" cy="232838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3162554" y="3556761"/>
            <a:ext cx="2183765" cy="1221105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12700" marR="5080">
              <a:lnSpc>
                <a:spcPts val="3020"/>
              </a:lnSpc>
              <a:spcBef>
                <a:spcPts val="484"/>
              </a:spcBef>
            </a:pPr>
            <a:r>
              <a:rPr sz="2800" b="1" dirty="0">
                <a:solidFill>
                  <a:srgbClr val="15468F"/>
                </a:solidFill>
                <a:latin typeface="Arial"/>
                <a:cs typeface="Arial"/>
              </a:rPr>
              <a:t>$307</a:t>
            </a:r>
            <a:r>
              <a:rPr sz="2800" b="1" spc="-70" dirty="0">
                <a:solidFill>
                  <a:srgbClr val="15468F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15468F"/>
                </a:solidFill>
                <a:latin typeface="Arial"/>
                <a:cs typeface="Arial"/>
              </a:rPr>
              <a:t>billion </a:t>
            </a: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for</a:t>
            </a:r>
            <a:r>
              <a:rPr sz="2800" spc="-3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404040"/>
                </a:solidFill>
                <a:latin typeface="Arial"/>
                <a:cs typeface="Arial"/>
              </a:rPr>
              <a:t>direct </a:t>
            </a:r>
            <a:r>
              <a:rPr sz="2800" dirty="0">
                <a:solidFill>
                  <a:srgbClr val="404040"/>
                </a:solidFill>
                <a:latin typeface="Arial"/>
                <a:cs typeface="Arial"/>
              </a:rPr>
              <a:t>medical</a:t>
            </a:r>
            <a:r>
              <a:rPr sz="2800" spc="-9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404040"/>
                </a:solidFill>
                <a:latin typeface="Arial"/>
                <a:cs typeface="Arial"/>
              </a:rPr>
              <a:t>costs</a:t>
            </a:r>
            <a:endParaRPr sz="2800">
              <a:latin typeface="Arial"/>
              <a:cs typeface="Arial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6507480" y="2630423"/>
            <a:ext cx="4186554" cy="2795905"/>
            <a:chOff x="6507480" y="2630423"/>
            <a:chExt cx="4186554" cy="2795905"/>
          </a:xfrm>
        </p:grpSpPr>
        <p:pic>
          <p:nvPicPr>
            <p:cNvPr id="19" name="object 1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07480" y="2630423"/>
              <a:ext cx="4186428" cy="2795778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6507480" y="2757677"/>
              <a:ext cx="4186554" cy="579120"/>
            </a:xfrm>
            <a:custGeom>
              <a:avLst/>
              <a:gdLst/>
              <a:ahLst/>
              <a:cxnLst/>
              <a:rect l="l" t="t" r="r" b="b"/>
              <a:pathLst>
                <a:path w="4186554" h="579120">
                  <a:moveTo>
                    <a:pt x="4186428" y="0"/>
                  </a:moveTo>
                  <a:lnTo>
                    <a:pt x="0" y="0"/>
                  </a:lnTo>
                  <a:lnTo>
                    <a:pt x="0" y="154050"/>
                  </a:lnTo>
                  <a:lnTo>
                    <a:pt x="2093214" y="579119"/>
                  </a:lnTo>
                  <a:lnTo>
                    <a:pt x="4186428" y="154050"/>
                  </a:lnTo>
                  <a:lnTo>
                    <a:pt x="4186428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698742" y="3348989"/>
              <a:ext cx="1624584" cy="1692719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/>
        </p:nvSpPr>
        <p:spPr>
          <a:xfrm>
            <a:off x="8496554" y="3556761"/>
            <a:ext cx="1965325" cy="1221105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12700" marR="5080">
              <a:lnSpc>
                <a:spcPts val="3020"/>
              </a:lnSpc>
              <a:spcBef>
                <a:spcPts val="484"/>
              </a:spcBef>
            </a:pPr>
            <a:r>
              <a:rPr sz="2800" b="1" dirty="0">
                <a:solidFill>
                  <a:srgbClr val="15468F"/>
                </a:solidFill>
                <a:latin typeface="Arial"/>
                <a:cs typeface="Arial"/>
              </a:rPr>
              <a:t>$106</a:t>
            </a:r>
            <a:r>
              <a:rPr sz="2800" b="1" spc="-70" dirty="0">
                <a:solidFill>
                  <a:srgbClr val="15468F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15468F"/>
                </a:solidFill>
                <a:latin typeface="Arial"/>
                <a:cs typeface="Arial"/>
              </a:rPr>
              <a:t>billion </a:t>
            </a:r>
            <a:r>
              <a:rPr sz="2800" spc="-10" dirty="0">
                <a:solidFill>
                  <a:srgbClr val="404040"/>
                </a:solidFill>
                <a:latin typeface="Arial"/>
                <a:cs typeface="Arial"/>
              </a:rPr>
              <a:t>reduced productivity</a:t>
            </a:r>
            <a:endParaRPr sz="2800">
              <a:latin typeface="Arial"/>
              <a:cs typeface="Arial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0" y="984503"/>
            <a:ext cx="12192000" cy="2247265"/>
            <a:chOff x="0" y="984503"/>
            <a:chExt cx="12192000" cy="2247265"/>
          </a:xfrm>
        </p:grpSpPr>
        <p:sp>
          <p:nvSpPr>
            <p:cNvPr id="24" name="object 24"/>
            <p:cNvSpPr/>
            <p:nvPr/>
          </p:nvSpPr>
          <p:spPr>
            <a:xfrm>
              <a:off x="0" y="1251203"/>
              <a:ext cx="12192000" cy="1685289"/>
            </a:xfrm>
            <a:custGeom>
              <a:avLst/>
              <a:gdLst/>
              <a:ahLst/>
              <a:cxnLst/>
              <a:rect l="l" t="t" r="r" b="b"/>
              <a:pathLst>
                <a:path w="12192000" h="1685289">
                  <a:moveTo>
                    <a:pt x="12192000" y="0"/>
                  </a:moveTo>
                  <a:lnTo>
                    <a:pt x="0" y="0"/>
                  </a:lnTo>
                  <a:lnTo>
                    <a:pt x="0" y="1684782"/>
                  </a:lnTo>
                  <a:lnTo>
                    <a:pt x="12192000" y="1684782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1546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448293" y="984503"/>
              <a:ext cx="3071622" cy="2247138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8478773" y="1268729"/>
              <a:ext cx="2921635" cy="1693545"/>
            </a:xfrm>
            <a:custGeom>
              <a:avLst/>
              <a:gdLst/>
              <a:ahLst/>
              <a:cxnLst/>
              <a:rect l="l" t="t" r="r" b="b"/>
              <a:pathLst>
                <a:path w="2921634" h="1693545">
                  <a:moveTo>
                    <a:pt x="862076" y="0"/>
                  </a:moveTo>
                  <a:lnTo>
                    <a:pt x="0" y="501776"/>
                  </a:lnTo>
                  <a:lnTo>
                    <a:pt x="2058797" y="1693164"/>
                  </a:lnTo>
                  <a:lnTo>
                    <a:pt x="2921508" y="1190752"/>
                  </a:lnTo>
                  <a:lnTo>
                    <a:pt x="862076" y="0"/>
                  </a:lnTo>
                  <a:close/>
                </a:path>
              </a:pathLst>
            </a:custGeom>
            <a:solidFill>
              <a:srgbClr val="F0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9297923" y="1741169"/>
              <a:ext cx="1282700" cy="746125"/>
            </a:xfrm>
            <a:custGeom>
              <a:avLst/>
              <a:gdLst/>
              <a:ahLst/>
              <a:cxnLst/>
              <a:rect l="l" t="t" r="r" b="b"/>
              <a:pathLst>
                <a:path w="1282700" h="746125">
                  <a:moveTo>
                    <a:pt x="863600" y="0"/>
                  </a:moveTo>
                  <a:lnTo>
                    <a:pt x="780923" y="48387"/>
                  </a:lnTo>
                  <a:lnTo>
                    <a:pt x="755142" y="63881"/>
                  </a:lnTo>
                  <a:lnTo>
                    <a:pt x="701548" y="94996"/>
                  </a:lnTo>
                  <a:lnTo>
                    <a:pt x="665480" y="115570"/>
                  </a:lnTo>
                  <a:lnTo>
                    <a:pt x="198120" y="388239"/>
                  </a:lnTo>
                  <a:lnTo>
                    <a:pt x="160655" y="409448"/>
                  </a:lnTo>
                  <a:lnTo>
                    <a:pt x="91694" y="450850"/>
                  </a:lnTo>
                  <a:lnTo>
                    <a:pt x="0" y="502539"/>
                  </a:lnTo>
                  <a:lnTo>
                    <a:pt x="418846" y="745998"/>
                  </a:lnTo>
                  <a:lnTo>
                    <a:pt x="510540" y="692404"/>
                  </a:lnTo>
                  <a:lnTo>
                    <a:pt x="536321" y="678815"/>
                  </a:lnTo>
                  <a:lnTo>
                    <a:pt x="580898" y="652399"/>
                  </a:lnTo>
                  <a:lnTo>
                    <a:pt x="616966" y="630428"/>
                  </a:lnTo>
                  <a:lnTo>
                    <a:pt x="1084326" y="359156"/>
                  </a:lnTo>
                  <a:lnTo>
                    <a:pt x="1122426" y="336550"/>
                  </a:lnTo>
                  <a:lnTo>
                    <a:pt x="1175893" y="305562"/>
                  </a:lnTo>
                  <a:lnTo>
                    <a:pt x="1201801" y="289941"/>
                  </a:lnTo>
                  <a:lnTo>
                    <a:pt x="1282446" y="243459"/>
                  </a:lnTo>
                  <a:lnTo>
                    <a:pt x="863600" y="0"/>
                  </a:lnTo>
                  <a:close/>
                </a:path>
              </a:pathLst>
            </a:custGeom>
            <a:solidFill>
              <a:srgbClr val="FF89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0536173" y="2459736"/>
              <a:ext cx="864235" cy="700405"/>
            </a:xfrm>
            <a:custGeom>
              <a:avLst/>
              <a:gdLst/>
              <a:ahLst/>
              <a:cxnLst/>
              <a:rect l="l" t="t" r="r" b="b"/>
              <a:pathLst>
                <a:path w="864234" h="700405">
                  <a:moveTo>
                    <a:pt x="864107" y="0"/>
                  </a:moveTo>
                  <a:lnTo>
                    <a:pt x="1269" y="502158"/>
                  </a:lnTo>
                  <a:lnTo>
                    <a:pt x="0" y="700278"/>
                  </a:lnTo>
                  <a:lnTo>
                    <a:pt x="864107" y="198120"/>
                  </a:lnTo>
                  <a:lnTo>
                    <a:pt x="864107" y="0"/>
                  </a:lnTo>
                  <a:close/>
                </a:path>
              </a:pathLst>
            </a:custGeom>
            <a:solidFill>
              <a:srgbClr val="C3CF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8476488" y="1770887"/>
              <a:ext cx="2061210" cy="1389380"/>
            </a:xfrm>
            <a:custGeom>
              <a:avLst/>
              <a:gdLst/>
              <a:ahLst/>
              <a:cxnLst/>
              <a:rect l="l" t="t" r="r" b="b"/>
              <a:pathLst>
                <a:path w="2061209" h="1389380">
                  <a:moveTo>
                    <a:pt x="1904" y="0"/>
                  </a:moveTo>
                  <a:lnTo>
                    <a:pt x="0" y="198755"/>
                  </a:lnTo>
                  <a:lnTo>
                    <a:pt x="2059939" y="1389126"/>
                  </a:lnTo>
                  <a:lnTo>
                    <a:pt x="2061209" y="1188974"/>
                  </a:lnTo>
                  <a:lnTo>
                    <a:pt x="1904" y="0"/>
                  </a:lnTo>
                  <a:close/>
                </a:path>
              </a:pathLst>
            </a:custGeom>
            <a:solidFill>
              <a:srgbClr val="E1E8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9296400" y="2244089"/>
              <a:ext cx="420370" cy="441325"/>
            </a:xfrm>
            <a:custGeom>
              <a:avLst/>
              <a:gdLst/>
              <a:ahLst/>
              <a:cxnLst/>
              <a:rect l="l" t="t" r="r" b="b"/>
              <a:pathLst>
                <a:path w="420370" h="441325">
                  <a:moveTo>
                    <a:pt x="1269" y="0"/>
                  </a:moveTo>
                  <a:lnTo>
                    <a:pt x="0" y="199897"/>
                  </a:lnTo>
                  <a:lnTo>
                    <a:pt x="419861" y="441197"/>
                  </a:lnTo>
                  <a:lnTo>
                    <a:pt x="419861" y="243204"/>
                  </a:lnTo>
                  <a:lnTo>
                    <a:pt x="1269" y="0"/>
                  </a:lnTo>
                  <a:close/>
                </a:path>
              </a:pathLst>
            </a:custGeom>
            <a:solidFill>
              <a:srgbClr val="FF5D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652509" y="1363979"/>
              <a:ext cx="2583180" cy="1495806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8473440" y="1009649"/>
              <a:ext cx="2961640" cy="1607185"/>
            </a:xfrm>
            <a:custGeom>
              <a:avLst/>
              <a:gdLst/>
              <a:ahLst/>
              <a:cxnLst/>
              <a:rect l="l" t="t" r="r" b="b"/>
              <a:pathLst>
                <a:path w="2961640" h="1607185">
                  <a:moveTo>
                    <a:pt x="827913" y="0"/>
                  </a:moveTo>
                  <a:lnTo>
                    <a:pt x="0" y="559308"/>
                  </a:lnTo>
                  <a:lnTo>
                    <a:pt x="2135124" y="1607058"/>
                  </a:lnTo>
                  <a:lnTo>
                    <a:pt x="2961132" y="1047750"/>
                  </a:lnTo>
                  <a:lnTo>
                    <a:pt x="827913" y="0"/>
                  </a:lnTo>
                  <a:close/>
                </a:path>
              </a:pathLst>
            </a:custGeom>
            <a:solidFill>
              <a:srgbClr val="F0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9322307" y="1425701"/>
              <a:ext cx="1263650" cy="772795"/>
            </a:xfrm>
            <a:custGeom>
              <a:avLst/>
              <a:gdLst/>
              <a:ahLst/>
              <a:cxnLst/>
              <a:rect l="l" t="t" r="r" b="b"/>
              <a:pathLst>
                <a:path w="1263650" h="772794">
                  <a:moveTo>
                    <a:pt x="827659" y="0"/>
                  </a:moveTo>
                  <a:lnTo>
                    <a:pt x="749554" y="53593"/>
                  </a:lnTo>
                  <a:lnTo>
                    <a:pt x="725678" y="70357"/>
                  </a:lnTo>
                  <a:lnTo>
                    <a:pt x="673989" y="105155"/>
                  </a:lnTo>
                  <a:lnTo>
                    <a:pt x="637794" y="129158"/>
                  </a:lnTo>
                  <a:lnTo>
                    <a:pt x="189103" y="431164"/>
                  </a:lnTo>
                  <a:lnTo>
                    <a:pt x="154940" y="455675"/>
                  </a:lnTo>
                  <a:lnTo>
                    <a:pt x="111633" y="482853"/>
                  </a:lnTo>
                  <a:lnTo>
                    <a:pt x="87757" y="500252"/>
                  </a:lnTo>
                  <a:lnTo>
                    <a:pt x="0" y="559054"/>
                  </a:lnTo>
                  <a:lnTo>
                    <a:pt x="435737" y="772668"/>
                  </a:lnTo>
                  <a:lnTo>
                    <a:pt x="548132" y="697102"/>
                  </a:lnTo>
                  <a:lnTo>
                    <a:pt x="591312" y="669416"/>
                  </a:lnTo>
                  <a:lnTo>
                    <a:pt x="625602" y="645540"/>
                  </a:lnTo>
                  <a:lnTo>
                    <a:pt x="1073658" y="343407"/>
                  </a:lnTo>
                  <a:lnTo>
                    <a:pt x="1160145" y="282701"/>
                  </a:lnTo>
                  <a:lnTo>
                    <a:pt x="1185926" y="267207"/>
                  </a:lnTo>
                  <a:lnTo>
                    <a:pt x="1263396" y="213613"/>
                  </a:lnTo>
                  <a:lnTo>
                    <a:pt x="827659" y="0"/>
                  </a:lnTo>
                  <a:close/>
                </a:path>
              </a:pathLst>
            </a:custGeom>
            <a:solidFill>
              <a:srgbClr val="FF89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0608564" y="2057400"/>
              <a:ext cx="840105" cy="758190"/>
            </a:xfrm>
            <a:custGeom>
              <a:avLst/>
              <a:gdLst/>
              <a:ahLst/>
              <a:cxnLst/>
              <a:rect l="l" t="t" r="r" b="b"/>
              <a:pathLst>
                <a:path w="840104" h="758189">
                  <a:moveTo>
                    <a:pt x="825500" y="0"/>
                  </a:moveTo>
                  <a:lnTo>
                    <a:pt x="0" y="559308"/>
                  </a:lnTo>
                  <a:lnTo>
                    <a:pt x="12318" y="758190"/>
                  </a:lnTo>
                  <a:lnTo>
                    <a:pt x="839724" y="198882"/>
                  </a:lnTo>
                  <a:lnTo>
                    <a:pt x="825500" y="0"/>
                  </a:lnTo>
                  <a:close/>
                </a:path>
              </a:pathLst>
            </a:custGeom>
            <a:solidFill>
              <a:srgbClr val="C3CF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8473440" y="1568957"/>
              <a:ext cx="2147570" cy="1247140"/>
            </a:xfrm>
            <a:custGeom>
              <a:avLst/>
              <a:gdLst/>
              <a:ahLst/>
              <a:cxnLst/>
              <a:rect l="l" t="t" r="r" b="b"/>
              <a:pathLst>
                <a:path w="2147570" h="1247139">
                  <a:moveTo>
                    <a:pt x="0" y="0"/>
                  </a:moveTo>
                  <a:lnTo>
                    <a:pt x="11684" y="198247"/>
                  </a:lnTo>
                  <a:lnTo>
                    <a:pt x="2147316" y="1246632"/>
                  </a:lnTo>
                  <a:lnTo>
                    <a:pt x="2134997" y="10477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1E8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9322307" y="1985009"/>
              <a:ext cx="448309" cy="412750"/>
            </a:xfrm>
            <a:custGeom>
              <a:avLst/>
              <a:gdLst/>
              <a:ahLst/>
              <a:cxnLst/>
              <a:rect l="l" t="t" r="r" b="b"/>
              <a:pathLst>
                <a:path w="448309" h="412750">
                  <a:moveTo>
                    <a:pt x="0" y="0"/>
                  </a:moveTo>
                  <a:lnTo>
                    <a:pt x="11684" y="198120"/>
                  </a:lnTo>
                  <a:lnTo>
                    <a:pt x="448056" y="412242"/>
                  </a:lnTo>
                  <a:lnTo>
                    <a:pt x="435737" y="2134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D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645652" y="1104899"/>
              <a:ext cx="2625090" cy="1410462"/>
            </a:xfrm>
            <a:prstGeom prst="rect">
              <a:avLst/>
            </a:prstGeom>
          </p:spPr>
        </p:pic>
      </p:grpSp>
      <p:sp>
        <p:nvSpPr>
          <p:cNvPr id="38" name="object 38"/>
          <p:cNvSpPr txBox="1">
            <a:spLocks noGrp="1"/>
          </p:cNvSpPr>
          <p:nvPr>
            <p:ph type="title"/>
          </p:nvPr>
        </p:nvSpPr>
        <p:spPr>
          <a:xfrm>
            <a:off x="424180" y="325881"/>
            <a:ext cx="6511290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45" dirty="0"/>
              <a:t>Financial</a:t>
            </a:r>
            <a:r>
              <a:rPr spc="-285" dirty="0"/>
              <a:t> </a:t>
            </a:r>
            <a:r>
              <a:rPr spc="-135" dirty="0"/>
              <a:t>Burden</a:t>
            </a:r>
            <a:r>
              <a:rPr spc="-285" dirty="0"/>
              <a:t> </a:t>
            </a:r>
            <a:r>
              <a:rPr spc="-90" dirty="0"/>
              <a:t>of</a:t>
            </a:r>
            <a:r>
              <a:rPr spc="-275" dirty="0"/>
              <a:t> </a:t>
            </a:r>
            <a:r>
              <a:rPr spc="-114" dirty="0"/>
              <a:t>Diabetes</a:t>
            </a:r>
          </a:p>
        </p:txBody>
      </p:sp>
      <p:sp>
        <p:nvSpPr>
          <p:cNvPr id="39" name="object 39"/>
          <p:cNvSpPr txBox="1"/>
          <p:nvPr/>
        </p:nvSpPr>
        <p:spPr>
          <a:xfrm>
            <a:off x="244602" y="6548628"/>
            <a:ext cx="2687320" cy="1930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100" i="1" dirty="0">
                <a:solidFill>
                  <a:srgbClr val="A6A6A6"/>
                </a:solidFill>
                <a:latin typeface="Arial"/>
                <a:cs typeface="Arial"/>
              </a:rPr>
              <a:t>Sources:</a:t>
            </a:r>
            <a:r>
              <a:rPr sz="1100" i="1" spc="21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A6A6A6"/>
                </a:solidFill>
                <a:latin typeface="Arial"/>
                <a:cs typeface="Arial"/>
              </a:rPr>
              <a:t>CDC</a:t>
            </a:r>
            <a:r>
              <a:rPr sz="1100" i="1" spc="-3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A6A6A6"/>
                </a:solidFill>
                <a:latin typeface="Arial"/>
                <a:cs typeface="Arial"/>
              </a:rPr>
              <a:t>&amp;</a:t>
            </a:r>
            <a:r>
              <a:rPr sz="1100" i="1" spc="-3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A6A6A6"/>
                </a:solidFill>
                <a:latin typeface="Arial"/>
                <a:cs typeface="Arial"/>
              </a:rPr>
              <a:t>American</a:t>
            </a:r>
            <a:r>
              <a:rPr sz="1100" i="1" spc="-3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A6A6A6"/>
                </a:solidFill>
                <a:latin typeface="Arial"/>
                <a:cs typeface="Arial"/>
              </a:rPr>
              <a:t>Diabetes</a:t>
            </a:r>
            <a:r>
              <a:rPr sz="1100" i="1" spc="-20" dirty="0">
                <a:solidFill>
                  <a:srgbClr val="A6A6A6"/>
                </a:solidFill>
                <a:latin typeface="Arial"/>
                <a:cs typeface="Arial"/>
              </a:rPr>
              <a:t> Ass’n</a:t>
            </a:r>
            <a:endParaRPr sz="110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652272" y="5338064"/>
            <a:ext cx="8973185" cy="778510"/>
          </a:xfrm>
          <a:prstGeom prst="rect">
            <a:avLst/>
          </a:prstGeom>
        </p:spPr>
        <p:txBody>
          <a:bodyPr vert="horz" wrap="square" lIns="0" tIns="57150" rIns="0" bIns="0" rtlCol="0">
            <a:spAutoFit/>
          </a:bodyPr>
          <a:lstStyle/>
          <a:p>
            <a:pPr marL="12700" marR="5080">
              <a:lnSpc>
                <a:spcPts val="2810"/>
              </a:lnSpc>
              <a:spcBef>
                <a:spcPts val="450"/>
              </a:spcBef>
            </a:pPr>
            <a:r>
              <a:rPr sz="2600" dirty="0">
                <a:solidFill>
                  <a:srgbClr val="7E7E7E"/>
                </a:solidFill>
                <a:latin typeface="Arial"/>
                <a:cs typeface="Arial"/>
              </a:rPr>
              <a:t>Medical</a:t>
            </a:r>
            <a:r>
              <a:rPr sz="2600" spc="-114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7E7E7E"/>
                </a:solidFill>
                <a:latin typeface="Arial"/>
                <a:cs typeface="Arial"/>
              </a:rPr>
              <a:t>expenditures</a:t>
            </a:r>
            <a:r>
              <a:rPr sz="2600" spc="-9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7E7E7E"/>
                </a:solidFill>
                <a:latin typeface="Arial"/>
                <a:cs typeface="Arial"/>
              </a:rPr>
              <a:t>among</a:t>
            </a:r>
            <a:r>
              <a:rPr sz="2600" spc="-10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7E7E7E"/>
                </a:solidFill>
                <a:latin typeface="Arial"/>
                <a:cs typeface="Arial"/>
              </a:rPr>
              <a:t>people</a:t>
            </a:r>
            <a:r>
              <a:rPr sz="2600" spc="-9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7E7E7E"/>
                </a:solidFill>
                <a:latin typeface="Arial"/>
                <a:cs typeface="Arial"/>
              </a:rPr>
              <a:t>with</a:t>
            </a:r>
            <a:r>
              <a:rPr sz="2600" spc="-114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7E7E7E"/>
                </a:solidFill>
                <a:latin typeface="Arial"/>
                <a:cs typeface="Arial"/>
              </a:rPr>
              <a:t>diagnosed</a:t>
            </a:r>
            <a:r>
              <a:rPr sz="2600" spc="-9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2600" spc="-10" dirty="0">
                <a:solidFill>
                  <a:srgbClr val="7E7E7E"/>
                </a:solidFill>
                <a:latin typeface="Arial"/>
                <a:cs typeface="Arial"/>
              </a:rPr>
              <a:t>diabetes </a:t>
            </a:r>
            <a:r>
              <a:rPr sz="2600" dirty="0">
                <a:solidFill>
                  <a:srgbClr val="7E7E7E"/>
                </a:solidFill>
                <a:latin typeface="Arial"/>
                <a:cs typeface="Arial"/>
              </a:rPr>
              <a:t>were</a:t>
            </a:r>
            <a:r>
              <a:rPr sz="2600" spc="-6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7E7E7E"/>
                </a:solidFill>
                <a:latin typeface="Arial"/>
                <a:cs typeface="Arial"/>
              </a:rPr>
              <a:t>2.6</a:t>
            </a:r>
            <a:r>
              <a:rPr sz="2600" b="1" spc="-6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7E7E7E"/>
                </a:solidFill>
                <a:latin typeface="Arial"/>
                <a:cs typeface="Arial"/>
              </a:rPr>
              <a:t>times</a:t>
            </a:r>
            <a:r>
              <a:rPr sz="2600" b="1" spc="-5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7E7E7E"/>
                </a:solidFill>
                <a:latin typeface="Arial"/>
                <a:cs typeface="Arial"/>
              </a:rPr>
              <a:t>higher</a:t>
            </a:r>
            <a:r>
              <a:rPr sz="2600" b="1" spc="-4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7E7E7E"/>
                </a:solidFill>
                <a:latin typeface="Arial"/>
                <a:cs typeface="Arial"/>
              </a:rPr>
              <a:t>than</a:t>
            </a:r>
            <a:r>
              <a:rPr sz="2600" spc="-5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7E7E7E"/>
                </a:solidFill>
                <a:latin typeface="Arial"/>
                <a:cs typeface="Arial"/>
              </a:rPr>
              <a:t>for</a:t>
            </a:r>
            <a:r>
              <a:rPr sz="2600" spc="-6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7E7E7E"/>
                </a:solidFill>
                <a:latin typeface="Arial"/>
                <a:cs typeface="Arial"/>
              </a:rPr>
              <a:t>those</a:t>
            </a:r>
            <a:r>
              <a:rPr sz="2600" spc="-4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2600" spc="-10" dirty="0">
                <a:solidFill>
                  <a:srgbClr val="7E7E7E"/>
                </a:solidFill>
                <a:latin typeface="Arial"/>
                <a:cs typeface="Arial"/>
              </a:rPr>
              <a:t>without</a:t>
            </a:r>
            <a:endParaRPr sz="260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6243828" y="2494787"/>
            <a:ext cx="130111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solidFill>
                  <a:srgbClr val="A6A6A6"/>
                </a:solidFill>
                <a:latin typeface="Arial"/>
                <a:cs typeface="Arial"/>
              </a:rPr>
              <a:t>Updated</a:t>
            </a:r>
            <a:r>
              <a:rPr sz="1600" spc="-55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A6A6A6"/>
                </a:solidFill>
                <a:latin typeface="Arial"/>
                <a:cs typeface="Arial"/>
              </a:rPr>
              <a:t>2022</a:t>
            </a:r>
            <a:endParaRPr sz="160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988567" y="1099819"/>
            <a:ext cx="6523355" cy="148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600" spc="-114" dirty="0">
                <a:solidFill>
                  <a:srgbClr val="FFC000"/>
                </a:solidFill>
                <a:latin typeface="Arial Black"/>
                <a:cs typeface="Arial Black"/>
              </a:rPr>
              <a:t>$413B</a:t>
            </a:r>
            <a:r>
              <a:rPr sz="9600" spc="-675" dirty="0">
                <a:solidFill>
                  <a:srgbClr val="FFC000"/>
                </a:solidFill>
                <a:latin typeface="Arial Black"/>
                <a:cs typeface="Arial Black"/>
              </a:rPr>
              <a:t> </a:t>
            </a:r>
            <a:r>
              <a:rPr sz="8000" spc="-115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8000" spc="-254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8000" spc="-25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8000" spc="-254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8000" spc="-4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endParaRPr sz="800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1725656" y="255778"/>
            <a:ext cx="11048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0" dirty="0">
                <a:solidFill>
                  <a:srgbClr val="FFC000"/>
                </a:solidFill>
                <a:latin typeface="Arial"/>
                <a:cs typeface="Arial"/>
              </a:rPr>
              <a:t>6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44" name="object 44"/>
          <p:cNvGrpSpPr/>
          <p:nvPr/>
        </p:nvGrpSpPr>
        <p:grpSpPr>
          <a:xfrm>
            <a:off x="509016" y="5011673"/>
            <a:ext cx="11683365" cy="1846580"/>
            <a:chOff x="509016" y="5011673"/>
            <a:chExt cx="11683365" cy="1846580"/>
          </a:xfrm>
        </p:grpSpPr>
        <p:pic>
          <p:nvPicPr>
            <p:cNvPr id="45" name="object 4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09016" y="5011673"/>
              <a:ext cx="11682984" cy="1846292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509016" y="6284213"/>
              <a:ext cx="11683365" cy="574040"/>
            </a:xfrm>
            <a:custGeom>
              <a:avLst/>
              <a:gdLst/>
              <a:ahLst/>
              <a:cxnLst/>
              <a:rect l="l" t="t" r="r" b="b"/>
              <a:pathLst>
                <a:path w="11683365" h="574040">
                  <a:moveTo>
                    <a:pt x="11682984" y="0"/>
                  </a:moveTo>
                  <a:lnTo>
                    <a:pt x="11573560" y="24520"/>
                  </a:lnTo>
                  <a:lnTo>
                    <a:pt x="11497402" y="40475"/>
                  </a:lnTo>
                  <a:lnTo>
                    <a:pt x="11418737" y="56121"/>
                  </a:lnTo>
                  <a:lnTo>
                    <a:pt x="11337618" y="71461"/>
                  </a:lnTo>
                  <a:lnTo>
                    <a:pt x="11254094" y="86497"/>
                  </a:lnTo>
                  <a:lnTo>
                    <a:pt x="11168219" y="101233"/>
                  </a:lnTo>
                  <a:lnTo>
                    <a:pt x="11080043" y="115671"/>
                  </a:lnTo>
                  <a:lnTo>
                    <a:pt x="10989618" y="129815"/>
                  </a:lnTo>
                  <a:lnTo>
                    <a:pt x="10896996" y="143667"/>
                  </a:lnTo>
                  <a:lnTo>
                    <a:pt x="10802228" y="157231"/>
                  </a:lnTo>
                  <a:lnTo>
                    <a:pt x="10705365" y="170509"/>
                  </a:lnTo>
                  <a:lnTo>
                    <a:pt x="10606461" y="183505"/>
                  </a:lnTo>
                  <a:lnTo>
                    <a:pt x="10505565" y="196221"/>
                  </a:lnTo>
                  <a:lnTo>
                    <a:pt x="10402729" y="208661"/>
                  </a:lnTo>
                  <a:lnTo>
                    <a:pt x="10244952" y="226809"/>
                  </a:lnTo>
                  <a:lnTo>
                    <a:pt x="10083101" y="244352"/>
                  </a:lnTo>
                  <a:lnTo>
                    <a:pt x="9917350" y="261300"/>
                  </a:lnTo>
                  <a:lnTo>
                    <a:pt x="9747874" y="277662"/>
                  </a:lnTo>
                  <a:lnTo>
                    <a:pt x="9574846" y="293450"/>
                  </a:lnTo>
                  <a:lnTo>
                    <a:pt x="9398440" y="308674"/>
                  </a:lnTo>
                  <a:lnTo>
                    <a:pt x="9218830" y="323342"/>
                  </a:lnTo>
                  <a:lnTo>
                    <a:pt x="8974668" y="342056"/>
                  </a:lnTo>
                  <a:lnTo>
                    <a:pt x="8725533" y="359825"/>
                  </a:lnTo>
                  <a:lnTo>
                    <a:pt x="8471836" y="376674"/>
                  </a:lnTo>
                  <a:lnTo>
                    <a:pt x="8213992" y="392628"/>
                  </a:lnTo>
                  <a:lnTo>
                    <a:pt x="7952411" y="407710"/>
                  </a:lnTo>
                  <a:lnTo>
                    <a:pt x="7620811" y="425372"/>
                  </a:lnTo>
                  <a:lnTo>
                    <a:pt x="7284823" y="441757"/>
                  </a:lnTo>
                  <a:lnTo>
                    <a:pt x="6945255" y="456910"/>
                  </a:lnTo>
                  <a:lnTo>
                    <a:pt x="6602911" y="470880"/>
                  </a:lnTo>
                  <a:lnTo>
                    <a:pt x="6189569" y="486146"/>
                  </a:lnTo>
                  <a:lnTo>
                    <a:pt x="5774783" y="499855"/>
                  </a:lnTo>
                  <a:lnTo>
                    <a:pt x="5290899" y="513990"/>
                  </a:lnTo>
                  <a:lnTo>
                    <a:pt x="4740639" y="527850"/>
                  </a:lnTo>
                  <a:lnTo>
                    <a:pt x="4196475" y="539447"/>
                  </a:lnTo>
                  <a:lnTo>
                    <a:pt x="3595687" y="550026"/>
                  </a:lnTo>
                  <a:lnTo>
                    <a:pt x="2884395" y="559795"/>
                  </a:lnTo>
                  <a:lnTo>
                    <a:pt x="2087464" y="567500"/>
                  </a:lnTo>
                  <a:lnTo>
                    <a:pt x="1191534" y="572433"/>
                  </a:lnTo>
                  <a:lnTo>
                    <a:pt x="0" y="573493"/>
                  </a:lnTo>
                  <a:lnTo>
                    <a:pt x="11682984" y="573493"/>
                  </a:lnTo>
                  <a:lnTo>
                    <a:pt x="11682984" y="0"/>
                  </a:lnTo>
                  <a:close/>
                </a:path>
              </a:pathLst>
            </a:custGeom>
            <a:solidFill>
              <a:srgbClr val="FFFFFF">
                <a:alpha val="4588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1083289" y="5804915"/>
              <a:ext cx="918209" cy="91973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-761"/>
            <a:ext cx="12192000" cy="6859270"/>
            <a:chOff x="0" y="-761"/>
            <a:chExt cx="12192000" cy="68592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-761"/>
              <a:ext cx="12192000" cy="68580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9016" y="1853477"/>
              <a:ext cx="11682984" cy="5004489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814324" y="763524"/>
            <a:ext cx="6865620" cy="1548765"/>
          </a:xfrm>
          <a:prstGeom prst="rect">
            <a:avLst/>
          </a:prstGeom>
        </p:spPr>
        <p:txBody>
          <a:bodyPr vert="horz" wrap="square" lIns="0" tIns="138430" rIns="0" bIns="0" rtlCol="0">
            <a:spAutoFit/>
          </a:bodyPr>
          <a:lstStyle/>
          <a:p>
            <a:pPr marL="12700" marR="5080">
              <a:lnSpc>
                <a:spcPts val="5510"/>
              </a:lnSpc>
              <a:spcBef>
                <a:spcPts val="1090"/>
              </a:spcBef>
            </a:pPr>
            <a:r>
              <a:rPr sz="5400" spc="-114" dirty="0">
                <a:solidFill>
                  <a:srgbClr val="FFFFFF"/>
                </a:solidFill>
              </a:rPr>
              <a:t>Care</a:t>
            </a:r>
            <a:r>
              <a:rPr sz="5400" spc="-305" dirty="0">
                <a:solidFill>
                  <a:srgbClr val="FFFFFF"/>
                </a:solidFill>
              </a:rPr>
              <a:t> </a:t>
            </a:r>
            <a:r>
              <a:rPr sz="5400" spc="-130" dirty="0">
                <a:solidFill>
                  <a:srgbClr val="FFFFFF"/>
                </a:solidFill>
              </a:rPr>
              <a:t>for</a:t>
            </a:r>
            <a:r>
              <a:rPr sz="5400" spc="-295" dirty="0">
                <a:solidFill>
                  <a:srgbClr val="FFFFFF"/>
                </a:solidFill>
              </a:rPr>
              <a:t> </a:t>
            </a:r>
            <a:r>
              <a:rPr sz="5400" dirty="0">
                <a:solidFill>
                  <a:srgbClr val="FFFFFF"/>
                </a:solidFill>
              </a:rPr>
              <a:t>a</a:t>
            </a:r>
            <a:r>
              <a:rPr sz="5400" spc="-295" dirty="0">
                <a:solidFill>
                  <a:srgbClr val="FFFFFF"/>
                </a:solidFill>
              </a:rPr>
              <a:t> </a:t>
            </a:r>
            <a:r>
              <a:rPr sz="5400" spc="-140" dirty="0">
                <a:solidFill>
                  <a:srgbClr val="FFFFFF"/>
                </a:solidFill>
              </a:rPr>
              <a:t>person</a:t>
            </a:r>
            <a:r>
              <a:rPr sz="5400" spc="-320" dirty="0">
                <a:solidFill>
                  <a:srgbClr val="FFFFFF"/>
                </a:solidFill>
              </a:rPr>
              <a:t> </a:t>
            </a:r>
            <a:r>
              <a:rPr sz="5400" spc="-75" dirty="0">
                <a:solidFill>
                  <a:srgbClr val="FFFFFF"/>
                </a:solidFill>
              </a:rPr>
              <a:t>with </a:t>
            </a:r>
            <a:r>
              <a:rPr sz="5400" spc="-145" dirty="0">
                <a:solidFill>
                  <a:srgbClr val="FFFFFF"/>
                </a:solidFill>
              </a:rPr>
              <a:t>diabetes</a:t>
            </a:r>
            <a:r>
              <a:rPr sz="5400" spc="-295" dirty="0">
                <a:solidFill>
                  <a:srgbClr val="FFFFFF"/>
                </a:solidFill>
              </a:rPr>
              <a:t> </a:t>
            </a:r>
            <a:r>
              <a:rPr sz="5400" spc="-140" dirty="0">
                <a:solidFill>
                  <a:srgbClr val="FFFFFF"/>
                </a:solidFill>
              </a:rPr>
              <a:t>costs</a:t>
            </a:r>
            <a:r>
              <a:rPr sz="5400" spc="-285" dirty="0">
                <a:solidFill>
                  <a:srgbClr val="FFFFFF"/>
                </a:solidFill>
              </a:rPr>
              <a:t> </a:t>
            </a:r>
            <a:r>
              <a:rPr sz="5400" spc="-25" dirty="0">
                <a:solidFill>
                  <a:srgbClr val="FFFFFF"/>
                </a:solidFill>
              </a:rPr>
              <a:t>an</a:t>
            </a:r>
            <a:endParaRPr sz="5400"/>
          </a:p>
        </p:txBody>
      </p:sp>
      <p:sp>
        <p:nvSpPr>
          <p:cNvPr id="7" name="object 7"/>
          <p:cNvSpPr txBox="1"/>
          <p:nvPr/>
        </p:nvSpPr>
        <p:spPr>
          <a:xfrm>
            <a:off x="814324" y="2163064"/>
            <a:ext cx="328295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b="1" spc="-145" dirty="0">
                <a:solidFill>
                  <a:srgbClr val="FFFFFF"/>
                </a:solidFill>
                <a:latin typeface="Arial"/>
                <a:cs typeface="Arial"/>
              </a:rPr>
              <a:t>average</a:t>
            </a:r>
            <a:r>
              <a:rPr sz="5400" b="1" spc="-25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400" b="1" spc="-25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endParaRPr sz="54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88923" y="2718307"/>
            <a:ext cx="5245735" cy="2236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ts val="11225"/>
              </a:lnSpc>
              <a:spcBef>
                <a:spcPts val="100"/>
              </a:spcBef>
            </a:pPr>
            <a:r>
              <a:rPr sz="9600" spc="-100" dirty="0">
                <a:solidFill>
                  <a:srgbClr val="FFC000"/>
                </a:solidFill>
                <a:latin typeface="Arial Black"/>
                <a:cs typeface="Arial Black"/>
              </a:rPr>
              <a:t>$16,752</a:t>
            </a:r>
            <a:endParaRPr sz="9600">
              <a:latin typeface="Arial Black"/>
              <a:cs typeface="Arial Black"/>
            </a:endParaRPr>
          </a:p>
          <a:p>
            <a:pPr marL="38100">
              <a:lnSpc>
                <a:spcPts val="6185"/>
              </a:lnSpc>
            </a:pPr>
            <a:r>
              <a:rPr sz="5400" b="1" spc="-120" dirty="0">
                <a:solidFill>
                  <a:srgbClr val="FFFFFF"/>
                </a:solidFill>
                <a:latin typeface="Arial"/>
                <a:cs typeface="Arial"/>
              </a:rPr>
              <a:t>per</a:t>
            </a:r>
            <a:r>
              <a:rPr sz="5400" b="1" spc="-2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400" b="1" spc="-10" dirty="0">
                <a:solidFill>
                  <a:srgbClr val="FFFFFF"/>
                </a:solidFill>
                <a:latin typeface="Arial"/>
                <a:cs typeface="Arial"/>
              </a:rPr>
              <a:t>year</a:t>
            </a:r>
            <a:r>
              <a:rPr sz="5400" b="1" spc="-15" baseline="24691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5400" baseline="24691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19202" y="6548628"/>
            <a:ext cx="3569335" cy="1930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1050" i="1" baseline="27777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050" i="1" spc="127" baseline="2777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FFFFFF"/>
                </a:solidFill>
                <a:latin typeface="Arial"/>
                <a:cs typeface="Arial"/>
              </a:rPr>
              <a:t>2017</a:t>
            </a:r>
            <a:r>
              <a:rPr sz="1100" i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FFFFFF"/>
                </a:solidFill>
                <a:latin typeface="Arial"/>
                <a:cs typeface="Arial"/>
              </a:rPr>
              <a:t>statistics</a:t>
            </a:r>
            <a:r>
              <a:rPr sz="1100" i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FFFFFF"/>
                </a:solidFill>
                <a:latin typeface="Arial"/>
                <a:cs typeface="Arial"/>
              </a:rPr>
              <a:t>from</a:t>
            </a:r>
            <a:r>
              <a:rPr sz="1100" i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100" i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FFFFFF"/>
                </a:solidFill>
                <a:latin typeface="Arial"/>
                <a:cs typeface="Arial"/>
              </a:rPr>
              <a:t>American</a:t>
            </a:r>
            <a:r>
              <a:rPr sz="1100" i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FFFFFF"/>
                </a:solidFill>
                <a:latin typeface="Arial"/>
                <a:cs typeface="Arial"/>
              </a:rPr>
              <a:t>Diabetes</a:t>
            </a:r>
            <a:r>
              <a:rPr sz="1100" i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i="1" spc="-10" dirty="0">
                <a:solidFill>
                  <a:srgbClr val="FFFFFF"/>
                </a:solidFill>
                <a:latin typeface="Arial"/>
                <a:cs typeface="Arial"/>
              </a:rPr>
              <a:t>Association</a:t>
            </a:r>
            <a:endParaRPr sz="1100">
              <a:latin typeface="Arial"/>
              <a:cs typeface="Arial"/>
            </a:endParaRPr>
          </a:p>
        </p:txBody>
      </p:sp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589257" y="184404"/>
            <a:ext cx="374142" cy="373380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11725656" y="255778"/>
            <a:ext cx="11048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0" dirty="0">
                <a:solidFill>
                  <a:srgbClr val="FFC000"/>
                </a:solidFill>
                <a:latin typeface="Arial"/>
                <a:cs typeface="Arial"/>
              </a:rPr>
              <a:t>7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045190" y="5698235"/>
            <a:ext cx="918209" cy="91973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24180" y="815339"/>
            <a:ext cx="7613015" cy="6356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The</a:t>
            </a:r>
            <a:r>
              <a:rPr spc="-240" dirty="0"/>
              <a:t> </a:t>
            </a:r>
            <a:r>
              <a:rPr spc="-125" dirty="0"/>
              <a:t>Two</a:t>
            </a:r>
            <a:r>
              <a:rPr spc="-150" dirty="0"/>
              <a:t> </a:t>
            </a:r>
            <a:r>
              <a:rPr spc="-20" dirty="0"/>
              <a:t>Main</a:t>
            </a:r>
            <a:r>
              <a:rPr spc="-190" dirty="0"/>
              <a:t> </a:t>
            </a:r>
            <a:r>
              <a:rPr spc="-90" dirty="0"/>
              <a:t>Types</a:t>
            </a:r>
            <a:r>
              <a:rPr spc="-185" dirty="0"/>
              <a:t> </a:t>
            </a:r>
            <a:r>
              <a:rPr dirty="0"/>
              <a:t>of</a:t>
            </a:r>
            <a:r>
              <a:rPr spc="-185" dirty="0"/>
              <a:t> </a:t>
            </a:r>
            <a:r>
              <a:rPr spc="-20" dirty="0"/>
              <a:t>Diabetes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483108" y="1661147"/>
            <a:ext cx="11709400" cy="5196840"/>
            <a:chOff x="483108" y="1661147"/>
            <a:chExt cx="11709400" cy="519684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83108" y="1661147"/>
              <a:ext cx="2410206" cy="101804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9016" y="5011674"/>
              <a:ext cx="11682984" cy="184629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509016" y="6284213"/>
              <a:ext cx="11683365" cy="574040"/>
            </a:xfrm>
            <a:custGeom>
              <a:avLst/>
              <a:gdLst/>
              <a:ahLst/>
              <a:cxnLst/>
              <a:rect l="l" t="t" r="r" b="b"/>
              <a:pathLst>
                <a:path w="11683365" h="574040">
                  <a:moveTo>
                    <a:pt x="11682984" y="0"/>
                  </a:moveTo>
                  <a:lnTo>
                    <a:pt x="11573560" y="24520"/>
                  </a:lnTo>
                  <a:lnTo>
                    <a:pt x="11497402" y="40475"/>
                  </a:lnTo>
                  <a:lnTo>
                    <a:pt x="11418737" y="56121"/>
                  </a:lnTo>
                  <a:lnTo>
                    <a:pt x="11337618" y="71461"/>
                  </a:lnTo>
                  <a:lnTo>
                    <a:pt x="11254094" y="86497"/>
                  </a:lnTo>
                  <a:lnTo>
                    <a:pt x="11168219" y="101233"/>
                  </a:lnTo>
                  <a:lnTo>
                    <a:pt x="11080043" y="115671"/>
                  </a:lnTo>
                  <a:lnTo>
                    <a:pt x="10989618" y="129815"/>
                  </a:lnTo>
                  <a:lnTo>
                    <a:pt x="10896996" y="143667"/>
                  </a:lnTo>
                  <a:lnTo>
                    <a:pt x="10802228" y="157231"/>
                  </a:lnTo>
                  <a:lnTo>
                    <a:pt x="10705365" y="170509"/>
                  </a:lnTo>
                  <a:lnTo>
                    <a:pt x="10606461" y="183505"/>
                  </a:lnTo>
                  <a:lnTo>
                    <a:pt x="10505565" y="196221"/>
                  </a:lnTo>
                  <a:lnTo>
                    <a:pt x="10402729" y="208661"/>
                  </a:lnTo>
                  <a:lnTo>
                    <a:pt x="10244952" y="226809"/>
                  </a:lnTo>
                  <a:lnTo>
                    <a:pt x="10083101" y="244352"/>
                  </a:lnTo>
                  <a:lnTo>
                    <a:pt x="9917350" y="261300"/>
                  </a:lnTo>
                  <a:lnTo>
                    <a:pt x="9747874" y="277662"/>
                  </a:lnTo>
                  <a:lnTo>
                    <a:pt x="9574846" y="293450"/>
                  </a:lnTo>
                  <a:lnTo>
                    <a:pt x="9398440" y="308674"/>
                  </a:lnTo>
                  <a:lnTo>
                    <a:pt x="9218830" y="323342"/>
                  </a:lnTo>
                  <a:lnTo>
                    <a:pt x="8974668" y="342056"/>
                  </a:lnTo>
                  <a:lnTo>
                    <a:pt x="8725533" y="359825"/>
                  </a:lnTo>
                  <a:lnTo>
                    <a:pt x="8471836" y="376674"/>
                  </a:lnTo>
                  <a:lnTo>
                    <a:pt x="8213992" y="392628"/>
                  </a:lnTo>
                  <a:lnTo>
                    <a:pt x="7952411" y="407710"/>
                  </a:lnTo>
                  <a:lnTo>
                    <a:pt x="7620811" y="425372"/>
                  </a:lnTo>
                  <a:lnTo>
                    <a:pt x="7284823" y="441757"/>
                  </a:lnTo>
                  <a:lnTo>
                    <a:pt x="6945255" y="456910"/>
                  </a:lnTo>
                  <a:lnTo>
                    <a:pt x="6602911" y="470880"/>
                  </a:lnTo>
                  <a:lnTo>
                    <a:pt x="6189569" y="486146"/>
                  </a:lnTo>
                  <a:lnTo>
                    <a:pt x="5774783" y="499855"/>
                  </a:lnTo>
                  <a:lnTo>
                    <a:pt x="5290899" y="513990"/>
                  </a:lnTo>
                  <a:lnTo>
                    <a:pt x="4740639" y="527850"/>
                  </a:lnTo>
                  <a:lnTo>
                    <a:pt x="4196475" y="539447"/>
                  </a:lnTo>
                  <a:lnTo>
                    <a:pt x="3595687" y="550026"/>
                  </a:lnTo>
                  <a:lnTo>
                    <a:pt x="2884395" y="559795"/>
                  </a:lnTo>
                  <a:lnTo>
                    <a:pt x="2087464" y="567500"/>
                  </a:lnTo>
                  <a:lnTo>
                    <a:pt x="1191534" y="572433"/>
                  </a:lnTo>
                  <a:lnTo>
                    <a:pt x="0" y="573493"/>
                  </a:lnTo>
                  <a:lnTo>
                    <a:pt x="11682984" y="573493"/>
                  </a:lnTo>
                  <a:lnTo>
                    <a:pt x="11682984" y="0"/>
                  </a:lnTo>
                  <a:close/>
                </a:path>
              </a:pathLst>
            </a:custGeom>
            <a:solidFill>
              <a:srgbClr val="FFFFFF">
                <a:alpha val="4588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875906" y="1926716"/>
              <a:ext cx="0" cy="3493135"/>
            </a:xfrm>
            <a:custGeom>
              <a:avLst/>
              <a:gdLst/>
              <a:ahLst/>
              <a:cxnLst/>
              <a:rect l="l" t="t" r="r" b="b"/>
              <a:pathLst>
                <a:path h="3493135">
                  <a:moveTo>
                    <a:pt x="0" y="0"/>
                  </a:moveTo>
                  <a:lnTo>
                    <a:pt x="0" y="3492754"/>
                  </a:lnTo>
                </a:path>
              </a:pathLst>
            </a:custGeom>
            <a:ln w="25146">
              <a:solidFill>
                <a:srgbClr val="1546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sz="half" idx="2"/>
          </p:nvPr>
        </p:nvSpPr>
        <p:spPr>
          <a:prstGeom prst="rect">
            <a:avLst/>
          </a:prstGeom>
        </p:spPr>
        <p:txBody>
          <a:bodyPr vert="horz" wrap="square" lIns="0" tIns="1943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30"/>
              </a:spcBef>
            </a:pPr>
            <a:r>
              <a:rPr dirty="0"/>
              <a:t>TYPE</a:t>
            </a:r>
            <a:r>
              <a:rPr spc="-140" dirty="0"/>
              <a:t> </a:t>
            </a:r>
            <a:r>
              <a:rPr spc="-50" dirty="0"/>
              <a:t>1</a:t>
            </a:r>
          </a:p>
          <a:p>
            <a:pPr marL="12700" marR="323850">
              <a:lnSpc>
                <a:spcPct val="100000"/>
              </a:lnSpc>
              <a:spcBef>
                <a:spcPts val="1115"/>
              </a:spcBef>
            </a:pPr>
            <a:r>
              <a:rPr sz="2800" dirty="0">
                <a:solidFill>
                  <a:srgbClr val="585858"/>
                </a:solidFill>
                <a:latin typeface="Arial"/>
                <a:cs typeface="Arial"/>
              </a:rPr>
              <a:t>(5%)</a:t>
            </a:r>
            <a:r>
              <a:rPr sz="2800" spc="-13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585858"/>
                </a:solidFill>
                <a:latin typeface="Arial"/>
                <a:cs typeface="Arial"/>
              </a:rPr>
              <a:t>The</a:t>
            </a:r>
            <a:r>
              <a:rPr sz="2800" spc="-8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585858"/>
                </a:solidFill>
                <a:latin typeface="Arial"/>
                <a:cs typeface="Arial"/>
              </a:rPr>
              <a:t>pancreas</a:t>
            </a:r>
            <a:r>
              <a:rPr sz="2800" spc="-8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585858"/>
                </a:solidFill>
                <a:latin typeface="Arial"/>
                <a:cs typeface="Arial"/>
              </a:rPr>
              <a:t>produces</a:t>
            </a:r>
            <a:r>
              <a:rPr sz="2800" spc="-8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2800" spc="-25" dirty="0">
                <a:solidFill>
                  <a:srgbClr val="585858"/>
                </a:solidFill>
                <a:latin typeface="Arial"/>
                <a:cs typeface="Arial"/>
              </a:rPr>
              <a:t>an </a:t>
            </a:r>
            <a:r>
              <a:rPr sz="2800" spc="-10" dirty="0">
                <a:solidFill>
                  <a:srgbClr val="585858"/>
                </a:solidFill>
                <a:latin typeface="Arial"/>
                <a:cs typeface="Arial"/>
              </a:rPr>
              <a:t>insufficient</a:t>
            </a:r>
            <a:r>
              <a:rPr sz="2800" spc="-8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585858"/>
                </a:solidFill>
                <a:latin typeface="Arial"/>
                <a:cs typeface="Arial"/>
              </a:rPr>
              <a:t>amount</a:t>
            </a:r>
            <a:r>
              <a:rPr sz="2800" spc="-5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585858"/>
                </a:solidFill>
                <a:latin typeface="Arial"/>
                <a:cs typeface="Arial"/>
              </a:rPr>
              <a:t>of</a:t>
            </a:r>
            <a:r>
              <a:rPr sz="2800" spc="-7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585858"/>
                </a:solidFill>
                <a:latin typeface="Arial"/>
                <a:cs typeface="Arial"/>
              </a:rPr>
              <a:t>insulin.</a:t>
            </a:r>
            <a:endParaRPr sz="28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2800" dirty="0">
                <a:solidFill>
                  <a:srgbClr val="585858"/>
                </a:solidFill>
                <a:latin typeface="Arial"/>
                <a:cs typeface="Arial"/>
              </a:rPr>
              <a:t>The</a:t>
            </a:r>
            <a:r>
              <a:rPr sz="2800" spc="-8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585858"/>
                </a:solidFill>
                <a:latin typeface="Arial"/>
                <a:cs typeface="Arial"/>
              </a:rPr>
              <a:t>immune</a:t>
            </a:r>
            <a:r>
              <a:rPr sz="2800" spc="-7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585858"/>
                </a:solidFill>
                <a:latin typeface="Arial"/>
                <a:cs typeface="Arial"/>
              </a:rPr>
              <a:t>system</a:t>
            </a:r>
            <a:r>
              <a:rPr sz="2800" spc="-8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585858"/>
                </a:solidFill>
                <a:latin typeface="Arial"/>
                <a:cs typeface="Arial"/>
              </a:rPr>
              <a:t>damages</a:t>
            </a:r>
            <a:r>
              <a:rPr sz="2800" spc="-8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2800" spc="-25" dirty="0">
                <a:solidFill>
                  <a:srgbClr val="585858"/>
                </a:solidFill>
                <a:latin typeface="Arial"/>
                <a:cs typeface="Arial"/>
              </a:rPr>
              <a:t>or </a:t>
            </a:r>
            <a:r>
              <a:rPr sz="2800" dirty="0">
                <a:solidFill>
                  <a:srgbClr val="585858"/>
                </a:solidFill>
                <a:latin typeface="Arial"/>
                <a:cs typeface="Arial"/>
              </a:rPr>
              <a:t>destroys</a:t>
            </a:r>
            <a:r>
              <a:rPr sz="2800" spc="-4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585858"/>
                </a:solidFill>
                <a:latin typeface="Arial"/>
                <a:cs typeface="Arial"/>
              </a:rPr>
              <a:t>the</a:t>
            </a:r>
            <a:r>
              <a:rPr sz="2800" spc="-4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2800" spc="-20" dirty="0">
                <a:solidFill>
                  <a:srgbClr val="585858"/>
                </a:solidFill>
                <a:latin typeface="Arial"/>
                <a:cs typeface="Arial"/>
              </a:rPr>
              <a:t>insulin-</a:t>
            </a:r>
            <a:r>
              <a:rPr sz="2800" spc="-10" dirty="0">
                <a:solidFill>
                  <a:srgbClr val="585858"/>
                </a:solidFill>
                <a:latin typeface="Arial"/>
                <a:cs typeface="Arial"/>
              </a:rPr>
              <a:t>producing </a:t>
            </a:r>
            <a:r>
              <a:rPr sz="2800" dirty="0">
                <a:solidFill>
                  <a:srgbClr val="585858"/>
                </a:solidFill>
                <a:latin typeface="Arial"/>
                <a:cs typeface="Arial"/>
              </a:rPr>
              <a:t>cells</a:t>
            </a:r>
            <a:r>
              <a:rPr sz="2800" spc="-6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585858"/>
                </a:solidFill>
                <a:latin typeface="Arial"/>
                <a:cs typeface="Arial"/>
              </a:rPr>
              <a:t>of</a:t>
            </a:r>
            <a:r>
              <a:rPr sz="2800" spc="-6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585858"/>
                </a:solidFill>
                <a:latin typeface="Arial"/>
                <a:cs typeface="Arial"/>
              </a:rPr>
              <a:t>the</a:t>
            </a:r>
            <a:r>
              <a:rPr sz="2800" spc="-6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585858"/>
                </a:solidFill>
                <a:latin typeface="Arial"/>
                <a:cs typeface="Arial"/>
              </a:rPr>
              <a:t>pancreas.</a:t>
            </a:r>
            <a:r>
              <a:rPr sz="2800" spc="-5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585858"/>
                </a:solidFill>
                <a:latin typeface="Arial"/>
                <a:cs typeface="Arial"/>
              </a:rPr>
              <a:t>Usually </a:t>
            </a:r>
            <a:r>
              <a:rPr sz="2800" dirty="0">
                <a:solidFill>
                  <a:srgbClr val="585858"/>
                </a:solidFill>
                <a:latin typeface="Arial"/>
                <a:cs typeface="Arial"/>
              </a:rPr>
              <a:t>manifests</a:t>
            </a:r>
            <a:r>
              <a:rPr sz="2800" spc="-6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585858"/>
                </a:solidFill>
                <a:latin typeface="Arial"/>
                <a:cs typeface="Arial"/>
              </a:rPr>
              <a:t>early</a:t>
            </a:r>
            <a:r>
              <a:rPr sz="2800" spc="-5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585858"/>
                </a:solidFill>
                <a:latin typeface="Arial"/>
                <a:cs typeface="Arial"/>
              </a:rPr>
              <a:t>in</a:t>
            </a:r>
            <a:r>
              <a:rPr sz="2800" spc="-5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585858"/>
                </a:solidFill>
                <a:latin typeface="Arial"/>
                <a:cs typeface="Arial"/>
              </a:rPr>
              <a:t>life</a:t>
            </a:r>
            <a:r>
              <a:rPr sz="2800" spc="-6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585858"/>
                </a:solidFill>
                <a:latin typeface="Arial"/>
                <a:cs typeface="Arial"/>
              </a:rPr>
              <a:t>and</a:t>
            </a:r>
            <a:r>
              <a:rPr sz="2800" spc="-5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585858"/>
                </a:solidFill>
                <a:latin typeface="Arial"/>
                <a:cs typeface="Arial"/>
              </a:rPr>
              <a:t>requires </a:t>
            </a:r>
            <a:r>
              <a:rPr sz="2800" dirty="0">
                <a:solidFill>
                  <a:srgbClr val="585858"/>
                </a:solidFill>
                <a:latin typeface="Arial"/>
                <a:cs typeface="Arial"/>
              </a:rPr>
              <a:t>lifelong</a:t>
            </a:r>
            <a:r>
              <a:rPr sz="2800" spc="-11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585858"/>
                </a:solidFill>
                <a:latin typeface="Arial"/>
                <a:cs typeface="Arial"/>
              </a:rPr>
              <a:t>insulin</a:t>
            </a:r>
            <a:r>
              <a:rPr sz="2800" spc="-11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585858"/>
                </a:solidFill>
                <a:latin typeface="Arial"/>
                <a:cs typeface="Arial"/>
              </a:rPr>
              <a:t>supplement.</a:t>
            </a:r>
            <a:endParaRPr sz="2800">
              <a:latin typeface="Arial"/>
              <a:cs typeface="Arial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986016" y="1661147"/>
            <a:ext cx="2410205" cy="1018044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sz="half" idx="3"/>
          </p:nvPr>
        </p:nvSpPr>
        <p:spPr>
          <a:prstGeom prst="rect">
            <a:avLst/>
          </a:prstGeom>
        </p:spPr>
        <p:txBody>
          <a:bodyPr vert="horz" wrap="square" lIns="0" tIns="1943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30"/>
              </a:spcBef>
            </a:pPr>
            <a:r>
              <a:rPr dirty="0"/>
              <a:t>TYPE</a:t>
            </a:r>
            <a:r>
              <a:rPr spc="-140" dirty="0"/>
              <a:t> </a:t>
            </a:r>
            <a:r>
              <a:rPr spc="-50" dirty="0"/>
              <a:t>2</a:t>
            </a:r>
          </a:p>
          <a:p>
            <a:pPr marL="12700" marR="5080">
              <a:lnSpc>
                <a:spcPct val="100000"/>
              </a:lnSpc>
              <a:spcBef>
                <a:spcPts val="1115"/>
              </a:spcBef>
            </a:pPr>
            <a:r>
              <a:rPr sz="2800" spc="-20" dirty="0">
                <a:solidFill>
                  <a:srgbClr val="585858"/>
                </a:solidFill>
                <a:latin typeface="Arial"/>
                <a:cs typeface="Arial"/>
              </a:rPr>
              <a:t>(90-</a:t>
            </a:r>
            <a:r>
              <a:rPr sz="2800" dirty="0">
                <a:solidFill>
                  <a:srgbClr val="585858"/>
                </a:solidFill>
                <a:latin typeface="Arial"/>
                <a:cs typeface="Arial"/>
              </a:rPr>
              <a:t>95%)</a:t>
            </a:r>
            <a:r>
              <a:rPr sz="2800" spc="-9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585858"/>
                </a:solidFill>
                <a:latin typeface="Arial"/>
                <a:cs typeface="Arial"/>
              </a:rPr>
              <a:t>The</a:t>
            </a:r>
            <a:r>
              <a:rPr sz="2800" spc="-5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2800" spc="-20" dirty="0">
                <a:solidFill>
                  <a:srgbClr val="585858"/>
                </a:solidFill>
                <a:latin typeface="Arial"/>
                <a:cs typeface="Arial"/>
              </a:rPr>
              <a:t>body </a:t>
            </a:r>
            <a:r>
              <a:rPr sz="2800" dirty="0">
                <a:solidFill>
                  <a:srgbClr val="585858"/>
                </a:solidFill>
                <a:latin typeface="Arial"/>
                <a:cs typeface="Arial"/>
              </a:rPr>
              <a:t>doesn’t</a:t>
            </a:r>
            <a:r>
              <a:rPr sz="2800" spc="-7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585858"/>
                </a:solidFill>
                <a:latin typeface="Arial"/>
                <a:cs typeface="Arial"/>
              </a:rPr>
              <a:t>make</a:t>
            </a:r>
            <a:r>
              <a:rPr sz="2800" spc="-7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585858"/>
                </a:solidFill>
                <a:latin typeface="Arial"/>
                <a:cs typeface="Arial"/>
              </a:rPr>
              <a:t>enough </a:t>
            </a:r>
            <a:r>
              <a:rPr sz="2800" dirty="0">
                <a:solidFill>
                  <a:srgbClr val="585858"/>
                </a:solidFill>
                <a:latin typeface="Arial"/>
                <a:cs typeface="Arial"/>
              </a:rPr>
              <a:t>insulin</a:t>
            </a:r>
            <a:r>
              <a:rPr sz="2800" spc="-8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585858"/>
                </a:solidFill>
                <a:latin typeface="Arial"/>
                <a:cs typeface="Arial"/>
              </a:rPr>
              <a:t>to</a:t>
            </a:r>
            <a:r>
              <a:rPr sz="2800" spc="-7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585858"/>
                </a:solidFill>
                <a:latin typeface="Arial"/>
                <a:cs typeface="Arial"/>
              </a:rPr>
              <a:t>handle</a:t>
            </a:r>
            <a:r>
              <a:rPr sz="2800" spc="-7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585858"/>
                </a:solidFill>
                <a:latin typeface="Arial"/>
                <a:cs typeface="Arial"/>
              </a:rPr>
              <a:t>excess </a:t>
            </a:r>
            <a:r>
              <a:rPr sz="2800" dirty="0">
                <a:solidFill>
                  <a:srgbClr val="585858"/>
                </a:solidFill>
                <a:latin typeface="Arial"/>
                <a:cs typeface="Arial"/>
              </a:rPr>
              <a:t>glucose</a:t>
            </a:r>
            <a:r>
              <a:rPr sz="2800" spc="-7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585858"/>
                </a:solidFill>
                <a:latin typeface="Arial"/>
                <a:cs typeface="Arial"/>
              </a:rPr>
              <a:t>or</a:t>
            </a:r>
            <a:r>
              <a:rPr sz="2800" spc="-6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585858"/>
                </a:solidFill>
                <a:latin typeface="Arial"/>
                <a:cs typeface="Arial"/>
              </a:rPr>
              <a:t>doesn’t</a:t>
            </a:r>
            <a:r>
              <a:rPr sz="2800" spc="-6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2800" spc="-25" dirty="0">
                <a:solidFill>
                  <a:srgbClr val="585858"/>
                </a:solidFill>
                <a:latin typeface="Arial"/>
                <a:cs typeface="Arial"/>
              </a:rPr>
              <a:t>use </a:t>
            </a:r>
            <a:r>
              <a:rPr sz="2800" dirty="0">
                <a:solidFill>
                  <a:srgbClr val="585858"/>
                </a:solidFill>
                <a:latin typeface="Arial"/>
                <a:cs typeface="Arial"/>
              </a:rPr>
              <a:t>insulin</a:t>
            </a:r>
            <a:r>
              <a:rPr sz="2800" spc="-5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585858"/>
                </a:solidFill>
                <a:latin typeface="Arial"/>
                <a:cs typeface="Arial"/>
              </a:rPr>
              <a:t>well</a:t>
            </a:r>
            <a:r>
              <a:rPr sz="2800" spc="-3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585858"/>
                </a:solidFill>
                <a:latin typeface="Arial"/>
                <a:cs typeface="Arial"/>
              </a:rPr>
              <a:t>–</a:t>
            </a:r>
            <a:r>
              <a:rPr sz="2800" spc="-5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585858"/>
                </a:solidFill>
                <a:latin typeface="Arial"/>
                <a:cs typeface="Arial"/>
              </a:rPr>
              <a:t>a</a:t>
            </a:r>
            <a:r>
              <a:rPr sz="2800" spc="-4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585858"/>
                </a:solidFill>
                <a:latin typeface="Arial"/>
                <a:cs typeface="Arial"/>
              </a:rPr>
              <a:t>condition </a:t>
            </a:r>
            <a:r>
              <a:rPr sz="2800" dirty="0">
                <a:solidFill>
                  <a:srgbClr val="585858"/>
                </a:solidFill>
                <a:latin typeface="Arial"/>
                <a:cs typeface="Arial"/>
              </a:rPr>
              <a:t>called</a:t>
            </a:r>
            <a:r>
              <a:rPr sz="2800" spc="-8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2800" b="1" i="1" spc="-10" dirty="0">
                <a:solidFill>
                  <a:srgbClr val="585858"/>
                </a:solidFill>
                <a:latin typeface="Arial"/>
                <a:cs typeface="Arial"/>
              </a:rPr>
              <a:t>insulin resistance.</a:t>
            </a:r>
            <a:endParaRPr sz="2800">
              <a:latin typeface="Arial"/>
              <a:cs typeface="Arial"/>
            </a:endParaRPr>
          </a:p>
        </p:txBody>
      </p:sp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589257" y="184404"/>
            <a:ext cx="374142" cy="373380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11716766" y="264667"/>
            <a:ext cx="11048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0" dirty="0">
                <a:solidFill>
                  <a:srgbClr val="FFC000"/>
                </a:solidFill>
                <a:latin typeface="Arial"/>
                <a:cs typeface="Arial"/>
              </a:rPr>
              <a:t>8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016995" y="5709665"/>
            <a:ext cx="918209" cy="91973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063161" y="5661472"/>
              <a:ext cx="851786" cy="81038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2192000" cy="685799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2192000" cy="6848094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24180" y="815339"/>
            <a:ext cx="2898140" cy="6356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The</a:t>
            </a:r>
            <a:r>
              <a:rPr spc="-225" dirty="0"/>
              <a:t> </a:t>
            </a:r>
            <a:r>
              <a:rPr spc="-35" dirty="0"/>
              <a:t>Mission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483108" y="1661147"/>
            <a:ext cx="11709400" cy="5196840"/>
            <a:chOff x="483108" y="1661147"/>
            <a:chExt cx="11709400" cy="5196840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3108" y="1661147"/>
              <a:ext cx="2410206" cy="101804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09016" y="5011674"/>
              <a:ext cx="11682984" cy="1846292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509016" y="6284213"/>
              <a:ext cx="11683365" cy="574040"/>
            </a:xfrm>
            <a:custGeom>
              <a:avLst/>
              <a:gdLst/>
              <a:ahLst/>
              <a:cxnLst/>
              <a:rect l="l" t="t" r="r" b="b"/>
              <a:pathLst>
                <a:path w="11683365" h="574040">
                  <a:moveTo>
                    <a:pt x="11682984" y="0"/>
                  </a:moveTo>
                  <a:lnTo>
                    <a:pt x="11573560" y="24520"/>
                  </a:lnTo>
                  <a:lnTo>
                    <a:pt x="11497402" y="40475"/>
                  </a:lnTo>
                  <a:lnTo>
                    <a:pt x="11418737" y="56121"/>
                  </a:lnTo>
                  <a:lnTo>
                    <a:pt x="11337618" y="71461"/>
                  </a:lnTo>
                  <a:lnTo>
                    <a:pt x="11254094" y="86497"/>
                  </a:lnTo>
                  <a:lnTo>
                    <a:pt x="11168219" y="101233"/>
                  </a:lnTo>
                  <a:lnTo>
                    <a:pt x="11080043" y="115671"/>
                  </a:lnTo>
                  <a:lnTo>
                    <a:pt x="10989618" y="129815"/>
                  </a:lnTo>
                  <a:lnTo>
                    <a:pt x="10896996" y="143667"/>
                  </a:lnTo>
                  <a:lnTo>
                    <a:pt x="10802228" y="157231"/>
                  </a:lnTo>
                  <a:lnTo>
                    <a:pt x="10705365" y="170509"/>
                  </a:lnTo>
                  <a:lnTo>
                    <a:pt x="10606461" y="183505"/>
                  </a:lnTo>
                  <a:lnTo>
                    <a:pt x="10505565" y="196221"/>
                  </a:lnTo>
                  <a:lnTo>
                    <a:pt x="10402729" y="208661"/>
                  </a:lnTo>
                  <a:lnTo>
                    <a:pt x="10244952" y="226809"/>
                  </a:lnTo>
                  <a:lnTo>
                    <a:pt x="10083101" y="244352"/>
                  </a:lnTo>
                  <a:lnTo>
                    <a:pt x="9917350" y="261300"/>
                  </a:lnTo>
                  <a:lnTo>
                    <a:pt x="9747874" y="277662"/>
                  </a:lnTo>
                  <a:lnTo>
                    <a:pt x="9574846" y="293450"/>
                  </a:lnTo>
                  <a:lnTo>
                    <a:pt x="9398440" y="308674"/>
                  </a:lnTo>
                  <a:lnTo>
                    <a:pt x="9218830" y="323342"/>
                  </a:lnTo>
                  <a:lnTo>
                    <a:pt x="8974668" y="342056"/>
                  </a:lnTo>
                  <a:lnTo>
                    <a:pt x="8725533" y="359825"/>
                  </a:lnTo>
                  <a:lnTo>
                    <a:pt x="8471836" y="376674"/>
                  </a:lnTo>
                  <a:lnTo>
                    <a:pt x="8213992" y="392628"/>
                  </a:lnTo>
                  <a:lnTo>
                    <a:pt x="7952411" y="407710"/>
                  </a:lnTo>
                  <a:lnTo>
                    <a:pt x="7620811" y="425372"/>
                  </a:lnTo>
                  <a:lnTo>
                    <a:pt x="7284823" y="441757"/>
                  </a:lnTo>
                  <a:lnTo>
                    <a:pt x="6945255" y="456910"/>
                  </a:lnTo>
                  <a:lnTo>
                    <a:pt x="6602911" y="470880"/>
                  </a:lnTo>
                  <a:lnTo>
                    <a:pt x="6189569" y="486146"/>
                  </a:lnTo>
                  <a:lnTo>
                    <a:pt x="5774783" y="499855"/>
                  </a:lnTo>
                  <a:lnTo>
                    <a:pt x="5290899" y="513990"/>
                  </a:lnTo>
                  <a:lnTo>
                    <a:pt x="4740639" y="527850"/>
                  </a:lnTo>
                  <a:lnTo>
                    <a:pt x="4196475" y="539447"/>
                  </a:lnTo>
                  <a:lnTo>
                    <a:pt x="3595687" y="550026"/>
                  </a:lnTo>
                  <a:lnTo>
                    <a:pt x="2884395" y="559795"/>
                  </a:lnTo>
                  <a:lnTo>
                    <a:pt x="2087464" y="567500"/>
                  </a:lnTo>
                  <a:lnTo>
                    <a:pt x="1191534" y="572433"/>
                  </a:lnTo>
                  <a:lnTo>
                    <a:pt x="0" y="573493"/>
                  </a:lnTo>
                  <a:lnTo>
                    <a:pt x="11682984" y="573493"/>
                  </a:lnTo>
                  <a:lnTo>
                    <a:pt x="11682984" y="0"/>
                  </a:lnTo>
                  <a:close/>
                </a:path>
              </a:pathLst>
            </a:custGeom>
            <a:solidFill>
              <a:srgbClr val="FFFFFF">
                <a:alpha val="4588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673727" y="1926716"/>
              <a:ext cx="0" cy="2726690"/>
            </a:xfrm>
            <a:custGeom>
              <a:avLst/>
              <a:gdLst/>
              <a:ahLst/>
              <a:cxnLst/>
              <a:rect l="l" t="t" r="r" b="b"/>
              <a:pathLst>
                <a:path h="2726690">
                  <a:moveTo>
                    <a:pt x="0" y="0"/>
                  </a:moveTo>
                  <a:lnTo>
                    <a:pt x="0" y="2726690"/>
                  </a:lnTo>
                </a:path>
              </a:pathLst>
            </a:custGeom>
            <a:ln w="25146">
              <a:solidFill>
                <a:srgbClr val="1546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759968" y="1633220"/>
            <a:ext cx="3254375" cy="3046730"/>
          </a:xfrm>
          <a:prstGeom prst="rect">
            <a:avLst/>
          </a:prstGeom>
        </p:spPr>
        <p:txBody>
          <a:bodyPr vert="horz" wrap="square" lIns="0" tIns="151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90"/>
              </a:spcBef>
            </a:pPr>
            <a:r>
              <a:rPr sz="3600" dirty="0">
                <a:solidFill>
                  <a:srgbClr val="FFC000"/>
                </a:solidFill>
                <a:latin typeface="Arial Black"/>
                <a:cs typeface="Arial Black"/>
              </a:rPr>
              <a:t>TYPE</a:t>
            </a:r>
            <a:r>
              <a:rPr sz="3600" spc="-140" dirty="0">
                <a:solidFill>
                  <a:srgbClr val="FFC000"/>
                </a:solidFill>
                <a:latin typeface="Arial Black"/>
                <a:cs typeface="Arial Black"/>
              </a:rPr>
              <a:t> </a:t>
            </a:r>
            <a:r>
              <a:rPr sz="3600" spc="-50" dirty="0">
                <a:solidFill>
                  <a:srgbClr val="FFC000"/>
                </a:solidFill>
                <a:latin typeface="Arial Black"/>
                <a:cs typeface="Arial Black"/>
              </a:rPr>
              <a:t>1</a:t>
            </a:r>
            <a:endParaRPr sz="3600">
              <a:latin typeface="Arial Black"/>
              <a:cs typeface="Arial Black"/>
            </a:endParaRPr>
          </a:p>
          <a:p>
            <a:pPr marL="12700" marR="5080">
              <a:lnSpc>
                <a:spcPct val="100000"/>
              </a:lnSpc>
              <a:spcBef>
                <a:spcPts val="1095"/>
              </a:spcBef>
            </a:pPr>
            <a:r>
              <a:rPr sz="3600" dirty="0">
                <a:solidFill>
                  <a:srgbClr val="585858"/>
                </a:solidFill>
                <a:latin typeface="Arial"/>
                <a:cs typeface="Arial"/>
              </a:rPr>
              <a:t>Type</a:t>
            </a:r>
            <a:r>
              <a:rPr sz="3600" spc="-114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585858"/>
                </a:solidFill>
                <a:latin typeface="Arial"/>
                <a:cs typeface="Arial"/>
              </a:rPr>
              <a:t>1</a:t>
            </a:r>
            <a:r>
              <a:rPr sz="3600" spc="-114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3600" spc="-10" dirty="0">
                <a:solidFill>
                  <a:srgbClr val="585858"/>
                </a:solidFill>
                <a:latin typeface="Arial"/>
                <a:cs typeface="Arial"/>
              </a:rPr>
              <a:t>diabetes </a:t>
            </a:r>
            <a:r>
              <a:rPr sz="3600" dirty="0">
                <a:solidFill>
                  <a:srgbClr val="585858"/>
                </a:solidFill>
                <a:latin typeface="Arial"/>
                <a:cs typeface="Arial"/>
              </a:rPr>
              <a:t>has</a:t>
            </a:r>
            <a:r>
              <a:rPr sz="3600" spc="-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585858"/>
                </a:solidFill>
                <a:latin typeface="Arial"/>
                <a:cs typeface="Arial"/>
              </a:rPr>
              <a:t>no </a:t>
            </a:r>
            <a:r>
              <a:rPr sz="3600" spc="-10" dirty="0">
                <a:solidFill>
                  <a:srgbClr val="585858"/>
                </a:solidFill>
                <a:latin typeface="Arial"/>
                <a:cs typeface="Arial"/>
              </a:rPr>
              <a:t>cure, </a:t>
            </a:r>
            <a:r>
              <a:rPr sz="3600" dirty="0">
                <a:solidFill>
                  <a:srgbClr val="585858"/>
                </a:solidFill>
                <a:latin typeface="Arial"/>
                <a:cs typeface="Arial"/>
              </a:rPr>
              <a:t>but</a:t>
            </a:r>
            <a:r>
              <a:rPr sz="3600" spc="-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585858"/>
                </a:solidFill>
                <a:latin typeface="Arial"/>
                <a:cs typeface="Arial"/>
              </a:rPr>
              <a:t>it</a:t>
            </a:r>
            <a:r>
              <a:rPr sz="3600" spc="-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585858"/>
                </a:solidFill>
                <a:latin typeface="Arial"/>
                <a:cs typeface="Arial"/>
              </a:rPr>
              <a:t>can </a:t>
            </a:r>
            <a:r>
              <a:rPr sz="3600" spc="-25" dirty="0">
                <a:solidFill>
                  <a:srgbClr val="585858"/>
                </a:solidFill>
                <a:latin typeface="Arial"/>
                <a:cs typeface="Arial"/>
              </a:rPr>
              <a:t>be </a:t>
            </a:r>
            <a:r>
              <a:rPr sz="3600" spc="-10" dirty="0">
                <a:solidFill>
                  <a:srgbClr val="585858"/>
                </a:solidFill>
                <a:latin typeface="Arial"/>
                <a:cs typeface="Arial"/>
              </a:rPr>
              <a:t>controlled.</a:t>
            </a:r>
            <a:endParaRPr sz="3600">
              <a:latin typeface="Arial"/>
              <a:cs typeface="Arial"/>
            </a:endParaRPr>
          </a:p>
        </p:txBody>
      </p:sp>
      <p:pic>
        <p:nvPicPr>
          <p:cNvPr id="13" name="object 1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907279" y="1661147"/>
            <a:ext cx="2410205" cy="1018044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5184902" y="1633220"/>
            <a:ext cx="5895340" cy="3046730"/>
          </a:xfrm>
          <a:prstGeom prst="rect">
            <a:avLst/>
          </a:prstGeom>
        </p:spPr>
        <p:txBody>
          <a:bodyPr vert="horz" wrap="square" lIns="0" tIns="151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90"/>
              </a:spcBef>
            </a:pPr>
            <a:r>
              <a:rPr sz="3600" dirty="0">
                <a:solidFill>
                  <a:srgbClr val="FFC000"/>
                </a:solidFill>
                <a:latin typeface="Arial Black"/>
                <a:cs typeface="Arial Black"/>
              </a:rPr>
              <a:t>TYPE</a:t>
            </a:r>
            <a:r>
              <a:rPr sz="3600" spc="-140" dirty="0">
                <a:solidFill>
                  <a:srgbClr val="FFC000"/>
                </a:solidFill>
                <a:latin typeface="Arial Black"/>
                <a:cs typeface="Arial Black"/>
              </a:rPr>
              <a:t> </a:t>
            </a:r>
            <a:r>
              <a:rPr sz="3600" spc="-50" dirty="0">
                <a:solidFill>
                  <a:srgbClr val="FFC000"/>
                </a:solidFill>
                <a:latin typeface="Arial Black"/>
                <a:cs typeface="Arial Black"/>
              </a:rPr>
              <a:t>2</a:t>
            </a:r>
            <a:endParaRPr sz="3600">
              <a:latin typeface="Arial Black"/>
              <a:cs typeface="Arial Black"/>
            </a:endParaRPr>
          </a:p>
          <a:p>
            <a:pPr marL="12700" marR="5080">
              <a:lnSpc>
                <a:spcPct val="100000"/>
              </a:lnSpc>
              <a:spcBef>
                <a:spcPts val="1095"/>
              </a:spcBef>
            </a:pPr>
            <a:r>
              <a:rPr sz="3600" dirty="0">
                <a:solidFill>
                  <a:srgbClr val="585858"/>
                </a:solidFill>
                <a:latin typeface="Arial"/>
                <a:cs typeface="Arial"/>
              </a:rPr>
              <a:t>Type</a:t>
            </a:r>
            <a:r>
              <a:rPr sz="3600" spc="-5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585858"/>
                </a:solidFill>
                <a:latin typeface="Arial"/>
                <a:cs typeface="Arial"/>
              </a:rPr>
              <a:t>2</a:t>
            </a:r>
            <a:r>
              <a:rPr sz="3600" spc="-4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585858"/>
                </a:solidFill>
                <a:latin typeface="Arial"/>
                <a:cs typeface="Arial"/>
              </a:rPr>
              <a:t>diabetes</a:t>
            </a:r>
            <a:r>
              <a:rPr sz="3600" spc="-6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585858"/>
                </a:solidFill>
                <a:latin typeface="Arial"/>
                <a:cs typeface="Arial"/>
              </a:rPr>
              <a:t>has</a:t>
            </a:r>
            <a:r>
              <a:rPr sz="3600" spc="-5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585858"/>
                </a:solidFill>
                <a:latin typeface="Arial"/>
                <a:cs typeface="Arial"/>
              </a:rPr>
              <a:t>no</a:t>
            </a:r>
            <a:r>
              <a:rPr sz="3600" spc="-4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3600" spc="-10" dirty="0">
                <a:solidFill>
                  <a:srgbClr val="585858"/>
                </a:solidFill>
                <a:latin typeface="Arial"/>
                <a:cs typeface="Arial"/>
              </a:rPr>
              <a:t>cure, </a:t>
            </a:r>
            <a:r>
              <a:rPr sz="3600" dirty="0">
                <a:solidFill>
                  <a:srgbClr val="585858"/>
                </a:solidFill>
                <a:latin typeface="Arial"/>
                <a:cs typeface="Arial"/>
              </a:rPr>
              <a:t>but</a:t>
            </a:r>
            <a:r>
              <a:rPr sz="3600" spc="-1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585858"/>
                </a:solidFill>
                <a:latin typeface="Arial"/>
                <a:cs typeface="Arial"/>
              </a:rPr>
              <a:t>it</a:t>
            </a:r>
            <a:r>
              <a:rPr sz="3600" spc="-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585858"/>
                </a:solidFill>
                <a:latin typeface="Arial"/>
                <a:cs typeface="Arial"/>
              </a:rPr>
              <a:t>can</a:t>
            </a:r>
            <a:r>
              <a:rPr sz="3600" spc="-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585858"/>
                </a:solidFill>
                <a:latin typeface="Arial"/>
                <a:cs typeface="Arial"/>
              </a:rPr>
              <a:t>be</a:t>
            </a:r>
            <a:r>
              <a:rPr sz="3600" spc="-1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3600" spc="-10" dirty="0">
                <a:solidFill>
                  <a:srgbClr val="585858"/>
                </a:solidFill>
                <a:latin typeface="Arial"/>
                <a:cs typeface="Arial"/>
              </a:rPr>
              <a:t>controlled.</a:t>
            </a:r>
            <a:endParaRPr sz="3600">
              <a:latin typeface="Arial"/>
              <a:cs typeface="Arial"/>
            </a:endParaRPr>
          </a:p>
          <a:p>
            <a:pPr marL="12700" marR="741680">
              <a:lnSpc>
                <a:spcPct val="100000"/>
              </a:lnSpc>
            </a:pPr>
            <a:r>
              <a:rPr sz="3600" dirty="0">
                <a:solidFill>
                  <a:srgbClr val="585858"/>
                </a:solidFill>
                <a:latin typeface="Arial"/>
                <a:cs typeface="Arial"/>
              </a:rPr>
              <a:t>Sometimes</a:t>
            </a:r>
            <a:r>
              <a:rPr sz="3600" spc="-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585858"/>
                </a:solidFill>
                <a:latin typeface="Arial"/>
                <a:cs typeface="Arial"/>
              </a:rPr>
              <a:t>it may go </a:t>
            </a:r>
            <a:r>
              <a:rPr sz="3600" spc="-20" dirty="0">
                <a:solidFill>
                  <a:srgbClr val="585858"/>
                </a:solidFill>
                <a:latin typeface="Arial"/>
                <a:cs typeface="Arial"/>
              </a:rPr>
              <a:t>into </a:t>
            </a:r>
            <a:r>
              <a:rPr sz="3600" spc="-10" dirty="0">
                <a:solidFill>
                  <a:srgbClr val="585858"/>
                </a:solidFill>
                <a:latin typeface="Arial"/>
                <a:cs typeface="Arial"/>
              </a:rPr>
              <a:t>remission.</a:t>
            </a:r>
            <a:endParaRPr sz="3600">
              <a:latin typeface="Arial"/>
              <a:cs typeface="Arial"/>
            </a:endParaRPr>
          </a:p>
        </p:txBody>
      </p:sp>
      <p:pic>
        <p:nvPicPr>
          <p:cNvPr id="15" name="object 1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334636" y="5201411"/>
            <a:ext cx="1664461" cy="342519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6120129" y="5064252"/>
            <a:ext cx="312928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110" dirty="0">
                <a:solidFill>
                  <a:srgbClr val="15468F"/>
                </a:solidFill>
                <a:latin typeface="Arial"/>
                <a:cs typeface="Arial"/>
              </a:rPr>
              <a:t>Type</a:t>
            </a:r>
            <a:r>
              <a:rPr sz="3600" spc="-145" dirty="0">
                <a:solidFill>
                  <a:srgbClr val="15468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15468F"/>
                </a:solidFill>
                <a:latin typeface="Arial"/>
                <a:cs typeface="Arial"/>
              </a:rPr>
              <a:t>2</a:t>
            </a:r>
            <a:r>
              <a:rPr sz="3600" spc="-145" dirty="0">
                <a:solidFill>
                  <a:srgbClr val="15468F"/>
                </a:solidFill>
                <a:latin typeface="Arial"/>
                <a:cs typeface="Arial"/>
              </a:rPr>
              <a:t> </a:t>
            </a:r>
            <a:r>
              <a:rPr sz="3600" spc="-55" dirty="0">
                <a:solidFill>
                  <a:srgbClr val="15468F"/>
                </a:solidFill>
                <a:latin typeface="Arial"/>
                <a:cs typeface="Arial"/>
              </a:rPr>
              <a:t>diabetes</a:t>
            </a:r>
            <a:endParaRPr sz="36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46251" y="5064252"/>
            <a:ext cx="3491229" cy="1068070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12700" marR="5080">
              <a:lnSpc>
                <a:spcPts val="3890"/>
              </a:lnSpc>
              <a:spcBef>
                <a:spcPts val="585"/>
              </a:spcBef>
            </a:pPr>
            <a:r>
              <a:rPr sz="3600" spc="-35" dirty="0">
                <a:solidFill>
                  <a:srgbClr val="15468F"/>
                </a:solidFill>
                <a:latin typeface="Arial"/>
                <a:cs typeface="Arial"/>
              </a:rPr>
              <a:t>Our</a:t>
            </a:r>
            <a:r>
              <a:rPr sz="3600" spc="-190" dirty="0">
                <a:solidFill>
                  <a:srgbClr val="15468F"/>
                </a:solidFill>
                <a:latin typeface="Arial"/>
                <a:cs typeface="Arial"/>
              </a:rPr>
              <a:t> </a:t>
            </a:r>
            <a:r>
              <a:rPr sz="3600" spc="-45" dirty="0">
                <a:solidFill>
                  <a:srgbClr val="15468F"/>
                </a:solidFill>
                <a:latin typeface="Arial"/>
                <a:cs typeface="Arial"/>
              </a:rPr>
              <a:t>goal</a:t>
            </a:r>
            <a:r>
              <a:rPr sz="3600" spc="-190" dirty="0">
                <a:solidFill>
                  <a:srgbClr val="15468F"/>
                </a:solidFill>
                <a:latin typeface="Arial"/>
                <a:cs typeface="Arial"/>
              </a:rPr>
              <a:t> </a:t>
            </a:r>
            <a:r>
              <a:rPr sz="3600" spc="-45" dirty="0">
                <a:solidFill>
                  <a:srgbClr val="15468F"/>
                </a:solidFill>
                <a:latin typeface="Arial"/>
                <a:cs typeface="Arial"/>
              </a:rPr>
              <a:t>help</a:t>
            </a:r>
            <a:r>
              <a:rPr sz="3600" spc="-190" dirty="0">
                <a:solidFill>
                  <a:srgbClr val="15468F"/>
                </a:solidFill>
                <a:latin typeface="Arial"/>
                <a:cs typeface="Arial"/>
              </a:rPr>
              <a:t> </a:t>
            </a:r>
            <a:r>
              <a:rPr sz="3600" spc="-45" dirty="0">
                <a:solidFill>
                  <a:srgbClr val="15468F"/>
                </a:solidFill>
                <a:latin typeface="Arial"/>
                <a:cs typeface="Arial"/>
              </a:rPr>
              <a:t>you </a:t>
            </a:r>
            <a:r>
              <a:rPr sz="3600" spc="-65" dirty="0">
                <a:solidFill>
                  <a:srgbClr val="15468F"/>
                </a:solidFill>
                <a:latin typeface="Arial"/>
                <a:cs typeface="Arial"/>
              </a:rPr>
              <a:t>altogether</a:t>
            </a:r>
            <a:r>
              <a:rPr sz="3600" spc="-165" dirty="0">
                <a:solidFill>
                  <a:srgbClr val="15468F"/>
                </a:solidFill>
                <a:latin typeface="Arial"/>
                <a:cs typeface="Arial"/>
              </a:rPr>
              <a:t> </a:t>
            </a:r>
            <a:r>
              <a:rPr sz="3600" spc="-25" dirty="0">
                <a:solidFill>
                  <a:srgbClr val="15468F"/>
                </a:solidFill>
                <a:latin typeface="Arial"/>
                <a:cs typeface="Arial"/>
              </a:rPr>
              <a:t>or</a:t>
            </a:r>
            <a:endParaRPr sz="3600">
              <a:latin typeface="Arial"/>
              <a:cs typeface="Arial"/>
            </a:endParaRPr>
          </a:p>
        </p:txBody>
      </p:sp>
      <p:pic>
        <p:nvPicPr>
          <p:cNvPr id="18" name="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352038" y="5695124"/>
            <a:ext cx="1926208" cy="342531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5257546" y="5558028"/>
            <a:ext cx="1530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0" dirty="0">
                <a:solidFill>
                  <a:srgbClr val="15468F"/>
                </a:solidFill>
                <a:latin typeface="Arial"/>
                <a:cs typeface="Arial"/>
              </a:rPr>
              <a:t>.</a:t>
            </a:r>
            <a:endParaRPr sz="3600">
              <a:latin typeface="Arial"/>
              <a:cs typeface="Arial"/>
            </a:endParaRPr>
          </a:p>
        </p:txBody>
      </p:sp>
      <p:pic>
        <p:nvPicPr>
          <p:cNvPr id="20" name="object 2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1589257" y="184404"/>
            <a:ext cx="374142" cy="373380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11716766" y="264667"/>
            <a:ext cx="11048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0" dirty="0">
                <a:solidFill>
                  <a:srgbClr val="FFC000"/>
                </a:solidFill>
                <a:latin typeface="Arial"/>
                <a:cs typeface="Arial"/>
              </a:rPr>
              <a:t>9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22" name="object 22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1018519" y="5688329"/>
            <a:ext cx="918209" cy="91973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Words>1358</Words>
  <Application>Microsoft Macintosh PowerPoint</Application>
  <PresentationFormat>Widescreen</PresentationFormat>
  <Paragraphs>226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Arial Black</vt:lpstr>
      <vt:lpstr>Times New Roman</vt:lpstr>
      <vt:lpstr>Office Theme</vt:lpstr>
      <vt:lpstr>DTIYAPEB2ETES</vt:lpstr>
      <vt:lpstr>What is Diabetes?</vt:lpstr>
      <vt:lpstr>Typical* Signs and Symptoms of Hyperglycemia</vt:lpstr>
      <vt:lpstr>PowerPoint Presentation</vt:lpstr>
      <vt:lpstr>Facts:</vt:lpstr>
      <vt:lpstr>Financial Burden of Diabetes</vt:lpstr>
      <vt:lpstr>Care for a person with diabetes costs an</vt:lpstr>
      <vt:lpstr>The Two Main Types of Diabetes</vt:lpstr>
      <vt:lpstr>The Mission</vt:lpstr>
      <vt:lpstr>Type 2 Diabetes Risk Factors</vt:lpstr>
      <vt:lpstr>PowerPoint Presentation</vt:lpstr>
      <vt:lpstr>A Mechanism for Hyperglycemia &amp; Type 2 Diabetes:</vt:lpstr>
      <vt:lpstr>New GLP-1 Agonist drugs can reduce appetite &amp; obesity</vt:lpstr>
      <vt:lpstr>What is Prediabetes?</vt:lpstr>
      <vt:lpstr>Why is Prediabetes important?</vt:lpstr>
      <vt:lpstr>Why are Awareness &amp; Early Diagnosis Critical?</vt:lpstr>
      <vt:lpstr>1 MINUTE Prediabetes Risk Test</vt:lpstr>
      <vt:lpstr>If the test shows you are at risk, then follow up with a visit to your healthcare provider.</vt:lpstr>
      <vt:lpstr>You can Make a Difference</vt:lpstr>
      <vt:lpstr>What are the Basic Lifestyle Changes / Interventions?</vt:lpstr>
      <vt:lpstr>Dietary Patterns &amp; Health Benefits</vt:lpstr>
      <vt:lpstr>Intermittent Fasting (IF) to Lose Weight*</vt:lpstr>
      <vt:lpstr>Caveats re: Intermittent Fasting (IF)</vt:lpstr>
      <vt:lpstr>Helpful Tools</vt:lpstr>
      <vt:lpstr>Becoming a Lions diabetes prevention advocate</vt:lpstr>
      <vt:lpstr>For More Information and Resources: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Tara Freiman</dc:creator>
  <cp:lastModifiedBy>Jonathan Yaeger</cp:lastModifiedBy>
  <cp:revision>1</cp:revision>
  <dcterms:created xsi:type="dcterms:W3CDTF">2025-09-23T19:00:29Z</dcterms:created>
  <dcterms:modified xsi:type="dcterms:W3CDTF">2025-09-23T19:01:49Z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2025-09-23T00:00:00Z</vt:filetime>
  </property>
  <property fmtid="{D5CDD505-2E9C-101B-9397-08002B2CF9AE}" pid="3" name="Creator">
    <vt:lpwstr>Microsoft® PowerPoint® 2019</vt:lpwstr>
  </property>
  <property fmtid="{D5CDD505-2E9C-101B-9397-08002B2CF9AE}" pid="4" name="LastSaved">
    <vt:filetime>2025-09-23T00:00:00Z</vt:filetime>
  </property>
  <property fmtid="{D5CDD505-2E9C-101B-9397-08002B2CF9AE}" pid="5" name="Producer">
    <vt:lpwstr>Adobe PDF Services</vt:lpwstr>
  </property>
</Properties>
</file>